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7"/>
  </p:notesMasterIdLst>
  <p:handoutMasterIdLst>
    <p:handoutMasterId r:id="rId18"/>
  </p:handoutMasterIdLst>
  <p:sldIdLst>
    <p:sldId id="2950" r:id="rId2"/>
    <p:sldId id="2952" r:id="rId3"/>
    <p:sldId id="502" r:id="rId4"/>
    <p:sldId id="3359" r:id="rId5"/>
    <p:sldId id="3025" r:id="rId6"/>
    <p:sldId id="3368" r:id="rId7"/>
    <p:sldId id="3306" r:id="rId8"/>
    <p:sldId id="3360" r:id="rId9"/>
    <p:sldId id="3357" r:id="rId10"/>
    <p:sldId id="3361" r:id="rId11"/>
    <p:sldId id="3366" r:id="rId12"/>
    <p:sldId id="3315" r:id="rId13"/>
    <p:sldId id="3365" r:id="rId14"/>
    <p:sldId id="3326" r:id="rId15"/>
    <p:sldId id="3356" r:id="rId16"/>
  </p:sldIdLst>
  <p:sldSz cx="12192000" cy="6858000"/>
  <p:notesSz cx="6858000" cy="9144000"/>
  <p:custDataLst>
    <p:tags r:id="rId1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istrator" initials="A" lastIdx="2" clrIdx="0"/>
  <p:cmAuthor id="2" name="lc" initials="l" lastIdx="1"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8FAADC"/>
    <a:srgbClr val="70AD47"/>
    <a:srgbClr val="000000"/>
    <a:srgbClr val="5E9CD3"/>
    <a:srgbClr val="2F528F"/>
    <a:srgbClr val="4472C4"/>
    <a:srgbClr val="66A9D9"/>
    <a:srgbClr val="4E83C2"/>
    <a:srgbClr val="9DBEE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1" autoAdjust="0"/>
    <p:restoredTop sz="95990" autoAdjust="0"/>
  </p:normalViewPr>
  <p:slideViewPr>
    <p:cSldViewPr snapToGrid="0">
      <p:cViewPr varScale="1">
        <p:scale>
          <a:sx n="105" d="100"/>
          <a:sy n="105" d="100"/>
        </p:scale>
        <p:origin x="72" y="176"/>
      </p:cViewPr>
      <p:guideLst/>
    </p:cSldViewPr>
  </p:slideViewPr>
  <p:notesTextViewPr>
    <p:cViewPr>
      <p:scale>
        <a:sx n="125" d="100"/>
        <a:sy n="125" d="100"/>
      </p:scale>
      <p:origin x="0" y="0"/>
    </p:cViewPr>
  </p:notesTextViewPr>
  <p:sorterViewPr>
    <p:cViewPr>
      <p:scale>
        <a:sx n="150" d="100"/>
        <a:sy n="150" d="100"/>
      </p:scale>
      <p:origin x="0" y="-4520"/>
    </p:cViewPr>
  </p:sorterViewPr>
  <p:notesViewPr>
    <p:cSldViewPr snapToGrid="0">
      <p:cViewPr varScale="1">
        <p:scale>
          <a:sx n="87" d="100"/>
          <a:sy n="87" d="100"/>
        </p:scale>
        <p:origin x="3840"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5EEACA3-0026-4C7E-9D52-7A3CD306030E}" type="datetimeFigureOut">
              <a:rPr lang="zh-CN" altLang="en-US" smtClean="0"/>
              <a:t>2025/4/14</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C021D2D-A00C-40E4-98DD-1897AB7154B4}" type="slidenum">
              <a:rPr lang="zh-CN" altLang="en-US" smtClean="0"/>
              <a:t>‹#›</a:t>
            </a:fld>
            <a:endParaRPr lang="zh-CN"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E74C56-267D-4854-9BE4-2EE3E4ACCBA8}" type="datetimeFigureOut">
              <a:rPr lang="zh-CN" altLang="en-US" smtClean="0"/>
              <a:t>2025/4/14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375F8FF-6653-4BFA-B265-F5FCE8B32B2A}"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zh-CN" altLang="zh-CN" sz="1600" kern="1200" dirty="0">
              <a:solidFill>
                <a:schemeClr val="tx1"/>
              </a:solidFill>
              <a:effectLst/>
              <a:latin typeface="微软雅黑" panose="020B0503020204020204" charset="-122"/>
              <a:ea typeface="微软雅黑" panose="020B0503020204020204" charset="-122"/>
              <a:cs typeface="+mn-cs"/>
            </a:endParaRPr>
          </a:p>
        </p:txBody>
      </p:sp>
      <p:sp>
        <p:nvSpPr>
          <p:cNvPr id="4" name="灯片编号占位符 3"/>
          <p:cNvSpPr>
            <a:spLocks noGrp="1"/>
          </p:cNvSpPr>
          <p:nvPr>
            <p:ph type="sldNum" sz="quarter" idx="10"/>
          </p:nvPr>
        </p:nvSpPr>
        <p:spPr/>
        <p:txBody>
          <a:bodyPr/>
          <a:lstStyle/>
          <a:p>
            <a:pPr>
              <a:defRPr/>
            </a:pPr>
            <a:fld id="{64862F60-9D20-4029-9F77-B90418D5C08E}" type="slidenum">
              <a:rPr lang="en-US" altLang="en-US" smtClean="0"/>
              <a:t>1</a:t>
            </a:fld>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宋体" panose="02010600030101010101" pitchFamily="2" charset="-122"/>
              </a:defRPr>
            </a:lvl1pPr>
            <a:lvl2pPr marL="747395" indent="-287655">
              <a:spcBef>
                <a:spcPct val="30000"/>
              </a:spcBef>
              <a:defRPr sz="1200">
                <a:solidFill>
                  <a:schemeClr val="tx1"/>
                </a:solidFill>
                <a:latin typeface="Times New Roman" panose="02020603050405020304" pitchFamily="18" charset="0"/>
                <a:ea typeface="宋体" panose="02010600030101010101" pitchFamily="2" charset="-122"/>
              </a:defRPr>
            </a:lvl2pPr>
            <a:lvl3pPr marL="1149985" indent="-229870">
              <a:spcBef>
                <a:spcPct val="30000"/>
              </a:spcBef>
              <a:defRPr sz="1200">
                <a:solidFill>
                  <a:schemeClr val="tx1"/>
                </a:solidFill>
                <a:latin typeface="Times New Roman" panose="02020603050405020304" pitchFamily="18" charset="0"/>
                <a:ea typeface="宋体" panose="02010600030101010101" pitchFamily="2" charset="-122"/>
              </a:defRPr>
            </a:lvl3pPr>
            <a:lvl4pPr marL="1609725" indent="-229870">
              <a:spcBef>
                <a:spcPct val="30000"/>
              </a:spcBef>
              <a:defRPr sz="1200">
                <a:solidFill>
                  <a:schemeClr val="tx1"/>
                </a:solidFill>
                <a:latin typeface="Times New Roman" panose="02020603050405020304" pitchFamily="18" charset="0"/>
                <a:ea typeface="宋体" panose="02010600030101010101" pitchFamily="2" charset="-122"/>
              </a:defRPr>
            </a:lvl4pPr>
            <a:lvl5pPr marL="2069465" indent="-229870">
              <a:spcBef>
                <a:spcPct val="30000"/>
              </a:spcBef>
              <a:defRPr sz="1200">
                <a:solidFill>
                  <a:schemeClr val="tx1"/>
                </a:solidFill>
                <a:latin typeface="Times New Roman" panose="02020603050405020304" pitchFamily="18" charset="0"/>
                <a:ea typeface="宋体" panose="02010600030101010101" pitchFamily="2" charset="-122"/>
              </a:defRPr>
            </a:lvl5pPr>
            <a:lvl6pPr marL="2529840" indent="-229870" eaLnBrk="0" fontAlgn="base" hangingPunct="0">
              <a:spcBef>
                <a:spcPct val="30000"/>
              </a:spcBef>
              <a:spcAft>
                <a:spcPct val="0"/>
              </a:spcAft>
              <a:defRPr sz="1200">
                <a:solidFill>
                  <a:schemeClr val="tx1"/>
                </a:solidFill>
                <a:latin typeface="Times New Roman" panose="02020603050405020304" pitchFamily="18" charset="0"/>
                <a:ea typeface="宋体" panose="02010600030101010101" pitchFamily="2" charset="-122"/>
              </a:defRPr>
            </a:lvl6pPr>
            <a:lvl7pPr marL="2989580" indent="-229870" eaLnBrk="0" fontAlgn="base" hangingPunct="0">
              <a:spcBef>
                <a:spcPct val="30000"/>
              </a:spcBef>
              <a:spcAft>
                <a:spcPct val="0"/>
              </a:spcAft>
              <a:defRPr sz="1200">
                <a:solidFill>
                  <a:schemeClr val="tx1"/>
                </a:solidFill>
                <a:latin typeface="Times New Roman" panose="02020603050405020304" pitchFamily="18" charset="0"/>
                <a:ea typeface="宋体" panose="02010600030101010101" pitchFamily="2" charset="-122"/>
              </a:defRPr>
            </a:lvl7pPr>
            <a:lvl8pPr marL="3449320" indent="-229870" eaLnBrk="0" fontAlgn="base" hangingPunct="0">
              <a:spcBef>
                <a:spcPct val="30000"/>
              </a:spcBef>
              <a:spcAft>
                <a:spcPct val="0"/>
              </a:spcAft>
              <a:defRPr sz="1200">
                <a:solidFill>
                  <a:schemeClr val="tx1"/>
                </a:solidFill>
                <a:latin typeface="Times New Roman" panose="02020603050405020304" pitchFamily="18" charset="0"/>
                <a:ea typeface="宋体" panose="02010600030101010101" pitchFamily="2" charset="-122"/>
              </a:defRPr>
            </a:lvl8pPr>
            <a:lvl9pPr marL="3909695" indent="-229870" eaLnBrk="0" fontAlgn="base" hangingPunct="0">
              <a:spcBef>
                <a:spcPct val="30000"/>
              </a:spcBef>
              <a:spcAft>
                <a:spcPct val="0"/>
              </a:spcAft>
              <a:defRPr sz="1200">
                <a:solidFill>
                  <a:schemeClr val="tx1"/>
                </a:solidFill>
                <a:latin typeface="Times New Roman" panose="02020603050405020304" pitchFamily="18" charset="0"/>
                <a:ea typeface="宋体" panose="02010600030101010101" pitchFamily="2" charset="-122"/>
              </a:defRPr>
            </a:lvl9pPr>
          </a:lstStyle>
          <a:p>
            <a:pPr>
              <a:spcBef>
                <a:spcPct val="0"/>
              </a:spcBef>
              <a:buFontTx/>
              <a:buChar char="•"/>
            </a:pPr>
            <a:fld id="{98C0EBDD-C204-43C6-9E8A-42A46F8AB31D}" type="slidenum">
              <a:rPr altLang="en-US" smtClean="0"/>
              <a:t>2</a:t>
            </a:fld>
            <a:endParaRPr lang="zh-CN" altLang="en-US"/>
          </a:p>
        </p:txBody>
      </p:sp>
      <p:sp>
        <p:nvSpPr>
          <p:cNvPr id="8195" name="Rectangle 2"/>
          <p:cNvSpPr>
            <a:spLocks noGrp="1" noRot="1" noChangeAspect="1" noChangeArrowheads="1" noTextEdit="1"/>
          </p:cNvSpPr>
          <p:nvPr>
            <p:ph type="sldImg" idx="4294967295"/>
          </p:nvPr>
        </p:nvSpPr>
        <p:spPr>
          <a:xfrm>
            <a:off x="685800" y="1143000"/>
            <a:ext cx="5486400" cy="3086100"/>
          </a:xfrm>
        </p:spPr>
      </p:sp>
      <p:sp>
        <p:nvSpPr>
          <p:cNvPr id="8196" name="Rectangle 3"/>
          <p:cNvSpPr>
            <a:spLocks noGrp="1" noChangeArrowheads="1"/>
          </p:cNvSpPr>
          <p:nvPr>
            <p:ph type="body" idx="4294967295"/>
          </p:nvPr>
        </p:nvSpPr>
        <p:spPr/>
        <p:txBody>
          <a:bodyPr/>
          <a:lstStyle/>
          <a:p>
            <a:endParaRPr lang="zh-CN"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宋体" panose="02010600030101010101" pitchFamily="2" charset="-122"/>
              </a:defRPr>
            </a:lvl1pPr>
            <a:lvl2pPr marL="747395" indent="-287655">
              <a:spcBef>
                <a:spcPct val="30000"/>
              </a:spcBef>
              <a:defRPr sz="1200">
                <a:solidFill>
                  <a:schemeClr val="tx1"/>
                </a:solidFill>
                <a:latin typeface="Times New Roman" panose="02020603050405020304" pitchFamily="18" charset="0"/>
                <a:ea typeface="宋体" panose="02010600030101010101" pitchFamily="2" charset="-122"/>
              </a:defRPr>
            </a:lvl2pPr>
            <a:lvl3pPr marL="1149985" indent="-229870">
              <a:spcBef>
                <a:spcPct val="30000"/>
              </a:spcBef>
              <a:defRPr sz="1200">
                <a:solidFill>
                  <a:schemeClr val="tx1"/>
                </a:solidFill>
                <a:latin typeface="Times New Roman" panose="02020603050405020304" pitchFamily="18" charset="0"/>
                <a:ea typeface="宋体" panose="02010600030101010101" pitchFamily="2" charset="-122"/>
              </a:defRPr>
            </a:lvl3pPr>
            <a:lvl4pPr marL="1609725" indent="-229870">
              <a:spcBef>
                <a:spcPct val="30000"/>
              </a:spcBef>
              <a:defRPr sz="1200">
                <a:solidFill>
                  <a:schemeClr val="tx1"/>
                </a:solidFill>
                <a:latin typeface="Times New Roman" panose="02020603050405020304" pitchFamily="18" charset="0"/>
                <a:ea typeface="宋体" panose="02010600030101010101" pitchFamily="2" charset="-122"/>
              </a:defRPr>
            </a:lvl4pPr>
            <a:lvl5pPr marL="2069465" indent="-229870">
              <a:spcBef>
                <a:spcPct val="30000"/>
              </a:spcBef>
              <a:defRPr sz="1200">
                <a:solidFill>
                  <a:schemeClr val="tx1"/>
                </a:solidFill>
                <a:latin typeface="Times New Roman" panose="02020603050405020304" pitchFamily="18" charset="0"/>
                <a:ea typeface="宋体" panose="02010600030101010101" pitchFamily="2" charset="-122"/>
              </a:defRPr>
            </a:lvl5pPr>
            <a:lvl6pPr marL="2529840" indent="-229870" eaLnBrk="0" fontAlgn="base" hangingPunct="0">
              <a:spcBef>
                <a:spcPct val="30000"/>
              </a:spcBef>
              <a:spcAft>
                <a:spcPct val="0"/>
              </a:spcAft>
              <a:defRPr sz="1200">
                <a:solidFill>
                  <a:schemeClr val="tx1"/>
                </a:solidFill>
                <a:latin typeface="Times New Roman" panose="02020603050405020304" pitchFamily="18" charset="0"/>
                <a:ea typeface="宋体" panose="02010600030101010101" pitchFamily="2" charset="-122"/>
              </a:defRPr>
            </a:lvl6pPr>
            <a:lvl7pPr marL="2989580" indent="-229870" eaLnBrk="0" fontAlgn="base" hangingPunct="0">
              <a:spcBef>
                <a:spcPct val="30000"/>
              </a:spcBef>
              <a:spcAft>
                <a:spcPct val="0"/>
              </a:spcAft>
              <a:defRPr sz="1200">
                <a:solidFill>
                  <a:schemeClr val="tx1"/>
                </a:solidFill>
                <a:latin typeface="Times New Roman" panose="02020603050405020304" pitchFamily="18" charset="0"/>
                <a:ea typeface="宋体" panose="02010600030101010101" pitchFamily="2" charset="-122"/>
              </a:defRPr>
            </a:lvl7pPr>
            <a:lvl8pPr marL="3449320" indent="-229870" eaLnBrk="0" fontAlgn="base" hangingPunct="0">
              <a:spcBef>
                <a:spcPct val="30000"/>
              </a:spcBef>
              <a:spcAft>
                <a:spcPct val="0"/>
              </a:spcAft>
              <a:defRPr sz="1200">
                <a:solidFill>
                  <a:schemeClr val="tx1"/>
                </a:solidFill>
                <a:latin typeface="Times New Roman" panose="02020603050405020304" pitchFamily="18" charset="0"/>
                <a:ea typeface="宋体" panose="02010600030101010101" pitchFamily="2" charset="-122"/>
              </a:defRPr>
            </a:lvl8pPr>
            <a:lvl9pPr marL="3909695" indent="-229870" eaLnBrk="0" fontAlgn="base" hangingPunct="0">
              <a:spcBef>
                <a:spcPct val="30000"/>
              </a:spcBef>
              <a:spcAft>
                <a:spcPct val="0"/>
              </a:spcAft>
              <a:defRPr sz="1200">
                <a:solidFill>
                  <a:schemeClr val="tx1"/>
                </a:solidFill>
                <a:latin typeface="Times New Roman" panose="02020603050405020304" pitchFamily="18" charset="0"/>
                <a:ea typeface="宋体" panose="02010600030101010101" pitchFamily="2" charset="-122"/>
              </a:defRPr>
            </a:lvl9pPr>
          </a:lstStyle>
          <a:p>
            <a:pPr>
              <a:spcBef>
                <a:spcPct val="0"/>
              </a:spcBef>
              <a:buFontTx/>
              <a:buChar char="•"/>
            </a:pPr>
            <a:fld id="{98C0EBDD-C204-43C6-9E8A-42A46F8AB31D}" type="slidenum">
              <a:rPr altLang="en-US" smtClean="0"/>
              <a:t>3</a:t>
            </a:fld>
            <a:endParaRPr lang="zh-CN" altLang="en-US"/>
          </a:p>
        </p:txBody>
      </p:sp>
      <p:sp>
        <p:nvSpPr>
          <p:cNvPr id="8195" name="Rectangle 2"/>
          <p:cNvSpPr>
            <a:spLocks noGrp="1" noRot="1" noChangeAspect="1" noChangeArrowheads="1" noTextEdit="1"/>
          </p:cNvSpPr>
          <p:nvPr>
            <p:ph type="sldImg" idx="4294967295"/>
          </p:nvPr>
        </p:nvSpPr>
        <p:spPr>
          <a:xfrm>
            <a:off x="685800" y="1143000"/>
            <a:ext cx="5486400" cy="3086100"/>
          </a:xfrm>
        </p:spPr>
      </p:sp>
      <p:sp>
        <p:nvSpPr>
          <p:cNvPr id="8196" name="Rectangle 3"/>
          <p:cNvSpPr>
            <a:spLocks noGrp="1" noChangeArrowheads="1"/>
          </p:cNvSpPr>
          <p:nvPr>
            <p:ph type="body" idx="4294967295"/>
          </p:nvPr>
        </p:nvSpPr>
        <p:spPr/>
        <p:txBody>
          <a:bodyPr/>
          <a:lstStyle/>
          <a:p>
            <a:r>
              <a:rPr lang="zh-CN" altLang="en-US" dirty="0"/>
              <a:t>项目背景</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375F8FF-6653-4BFA-B265-F5FCE8B32B2A}" type="slidenum">
              <a:rPr lang="zh-CN" altLang="en-US" smtClean="0"/>
              <a:t>4</a:t>
            </a:fld>
            <a:endParaRPr lang="zh-CN" altLang="en-US"/>
          </a:p>
        </p:txBody>
      </p:sp>
    </p:spTree>
    <p:extLst>
      <p:ext uri="{BB962C8B-B14F-4D97-AF65-F5344CB8AC3E}">
        <p14:creationId xmlns:p14="http://schemas.microsoft.com/office/powerpoint/2010/main" val="32180573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宋体" panose="02010600030101010101" pitchFamily="2" charset="-122"/>
              </a:defRPr>
            </a:lvl1pPr>
            <a:lvl2pPr marL="747395" indent="-287655">
              <a:spcBef>
                <a:spcPct val="30000"/>
              </a:spcBef>
              <a:defRPr sz="1200">
                <a:solidFill>
                  <a:schemeClr val="tx1"/>
                </a:solidFill>
                <a:latin typeface="Times New Roman" panose="02020603050405020304" pitchFamily="18" charset="0"/>
                <a:ea typeface="宋体" panose="02010600030101010101" pitchFamily="2" charset="-122"/>
              </a:defRPr>
            </a:lvl2pPr>
            <a:lvl3pPr marL="1149985" indent="-229870">
              <a:spcBef>
                <a:spcPct val="30000"/>
              </a:spcBef>
              <a:defRPr sz="1200">
                <a:solidFill>
                  <a:schemeClr val="tx1"/>
                </a:solidFill>
                <a:latin typeface="Times New Roman" panose="02020603050405020304" pitchFamily="18" charset="0"/>
                <a:ea typeface="宋体" panose="02010600030101010101" pitchFamily="2" charset="-122"/>
              </a:defRPr>
            </a:lvl3pPr>
            <a:lvl4pPr marL="1609725" indent="-229870">
              <a:spcBef>
                <a:spcPct val="30000"/>
              </a:spcBef>
              <a:defRPr sz="1200">
                <a:solidFill>
                  <a:schemeClr val="tx1"/>
                </a:solidFill>
                <a:latin typeface="Times New Roman" panose="02020603050405020304" pitchFamily="18" charset="0"/>
                <a:ea typeface="宋体" panose="02010600030101010101" pitchFamily="2" charset="-122"/>
              </a:defRPr>
            </a:lvl4pPr>
            <a:lvl5pPr marL="2069465" indent="-229870">
              <a:spcBef>
                <a:spcPct val="30000"/>
              </a:spcBef>
              <a:defRPr sz="1200">
                <a:solidFill>
                  <a:schemeClr val="tx1"/>
                </a:solidFill>
                <a:latin typeface="Times New Roman" panose="02020603050405020304" pitchFamily="18" charset="0"/>
                <a:ea typeface="宋体" panose="02010600030101010101" pitchFamily="2" charset="-122"/>
              </a:defRPr>
            </a:lvl5pPr>
            <a:lvl6pPr marL="2529840" indent="-229870" eaLnBrk="0" fontAlgn="base" hangingPunct="0">
              <a:spcBef>
                <a:spcPct val="30000"/>
              </a:spcBef>
              <a:spcAft>
                <a:spcPct val="0"/>
              </a:spcAft>
              <a:defRPr sz="1200">
                <a:solidFill>
                  <a:schemeClr val="tx1"/>
                </a:solidFill>
                <a:latin typeface="Times New Roman" panose="02020603050405020304" pitchFamily="18" charset="0"/>
                <a:ea typeface="宋体" panose="02010600030101010101" pitchFamily="2" charset="-122"/>
              </a:defRPr>
            </a:lvl6pPr>
            <a:lvl7pPr marL="2989580" indent="-229870" eaLnBrk="0" fontAlgn="base" hangingPunct="0">
              <a:spcBef>
                <a:spcPct val="30000"/>
              </a:spcBef>
              <a:spcAft>
                <a:spcPct val="0"/>
              </a:spcAft>
              <a:defRPr sz="1200">
                <a:solidFill>
                  <a:schemeClr val="tx1"/>
                </a:solidFill>
                <a:latin typeface="Times New Roman" panose="02020603050405020304" pitchFamily="18" charset="0"/>
                <a:ea typeface="宋体" panose="02010600030101010101" pitchFamily="2" charset="-122"/>
              </a:defRPr>
            </a:lvl7pPr>
            <a:lvl8pPr marL="3449320" indent="-229870" eaLnBrk="0" fontAlgn="base" hangingPunct="0">
              <a:spcBef>
                <a:spcPct val="30000"/>
              </a:spcBef>
              <a:spcAft>
                <a:spcPct val="0"/>
              </a:spcAft>
              <a:defRPr sz="1200">
                <a:solidFill>
                  <a:schemeClr val="tx1"/>
                </a:solidFill>
                <a:latin typeface="Times New Roman" panose="02020603050405020304" pitchFamily="18" charset="0"/>
                <a:ea typeface="宋体" panose="02010600030101010101" pitchFamily="2" charset="-122"/>
              </a:defRPr>
            </a:lvl8pPr>
            <a:lvl9pPr marL="3909695" indent="-229870" eaLnBrk="0" fontAlgn="base" hangingPunct="0">
              <a:spcBef>
                <a:spcPct val="30000"/>
              </a:spcBef>
              <a:spcAft>
                <a:spcPct val="0"/>
              </a:spcAft>
              <a:defRPr sz="1200">
                <a:solidFill>
                  <a:schemeClr val="tx1"/>
                </a:solidFill>
                <a:latin typeface="Times New Roman" panose="02020603050405020304" pitchFamily="18" charset="0"/>
                <a:ea typeface="宋体" panose="02010600030101010101" pitchFamily="2" charset="-122"/>
              </a:defRPr>
            </a:lvl9pPr>
          </a:lstStyle>
          <a:p>
            <a:pPr>
              <a:spcBef>
                <a:spcPct val="0"/>
              </a:spcBef>
              <a:buFontTx/>
              <a:buChar char="•"/>
            </a:pPr>
            <a:fld id="{98C0EBDD-C204-43C6-9E8A-42A46F8AB31D}" type="slidenum">
              <a:rPr altLang="en-US" smtClean="0"/>
              <a:t>5</a:t>
            </a:fld>
            <a:endParaRPr lang="zh-CN" altLang="en-US"/>
          </a:p>
        </p:txBody>
      </p:sp>
      <p:sp>
        <p:nvSpPr>
          <p:cNvPr id="8195" name="Rectangle 2"/>
          <p:cNvSpPr>
            <a:spLocks noGrp="1" noRot="1" noChangeAspect="1" noChangeArrowheads="1" noTextEdit="1"/>
          </p:cNvSpPr>
          <p:nvPr>
            <p:ph type="sldImg" idx="4294967295"/>
          </p:nvPr>
        </p:nvSpPr>
        <p:spPr>
          <a:xfrm>
            <a:off x="685800" y="1143000"/>
            <a:ext cx="5486400" cy="3086100"/>
          </a:xfrm>
        </p:spPr>
      </p:sp>
      <p:sp>
        <p:nvSpPr>
          <p:cNvPr id="8196" name="Rectangle 3"/>
          <p:cNvSpPr>
            <a:spLocks noGrp="1" noChangeArrowheads="1"/>
          </p:cNvSpPr>
          <p:nvPr>
            <p:ph type="body" idx="4294967295"/>
          </p:nvPr>
        </p:nvSpPr>
        <p:spPr/>
        <p:txBody>
          <a:bodyPr/>
          <a:lstStyle/>
          <a:p>
            <a:endParaRPr lang="zh-CN" alt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375F8FF-6653-4BFA-B265-F5FCE8B32B2A}" type="slidenum">
              <a:rPr lang="zh-CN" altLang="en-US" smtClean="0"/>
              <a:t>6</a:t>
            </a:fld>
            <a:endParaRPr lang="zh-CN" altLang="en-US"/>
          </a:p>
        </p:txBody>
      </p:sp>
    </p:spTree>
    <p:extLst>
      <p:ext uri="{BB962C8B-B14F-4D97-AF65-F5344CB8AC3E}">
        <p14:creationId xmlns:p14="http://schemas.microsoft.com/office/powerpoint/2010/main" val="41499774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extLst>
      <p:ext uri="{BB962C8B-B14F-4D97-AF65-F5344CB8AC3E}">
        <p14:creationId xmlns:p14="http://schemas.microsoft.com/office/powerpoint/2010/main" val="20856402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这是联邦学习的普遍框架示意图，其中红色圈出来的部分是目前学者主要研究的一些聚焦研究一些热点部分，本地数据的隐私保护、模型下载上传之间的通信成本和不同参与方的系统和数据异构。隐私保护主要模型在训练过程中的模型也会接触敏感信息，使得模型可能通过反向推导出原始隐私数据。通信成本，网络可能由数百万终端设备组成</a:t>
            </a: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a:t>
            </a:r>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在不同环境下通信速度和稳定性无法保证，开发具有高通信效率。系统与数据异构，各类设备存储、计算和通信的能力各不相同，存在异构性。因此，我们对隐私保护、通信效率、系统与数据异构进行研究，实现公平可信的联邦学习。</a:t>
            </a:r>
          </a:p>
          <a:p>
            <a:endParaRPr lang="zh-CN" altLang="en-US" dirty="0"/>
          </a:p>
        </p:txBody>
      </p:sp>
    </p:spTree>
    <p:extLst>
      <p:ext uri="{BB962C8B-B14F-4D97-AF65-F5344CB8AC3E}">
        <p14:creationId xmlns:p14="http://schemas.microsoft.com/office/powerpoint/2010/main" val="1906800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extLst>
      <p:ext uri="{BB962C8B-B14F-4D97-AF65-F5344CB8AC3E}">
        <p14:creationId xmlns:p14="http://schemas.microsoft.com/office/powerpoint/2010/main" val="7138946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extLst>
      <p:ext uri="{BB962C8B-B14F-4D97-AF65-F5344CB8AC3E}">
        <p14:creationId xmlns:p14="http://schemas.microsoft.com/office/powerpoint/2010/main" val="5759035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宋体" panose="02010600030101010101" pitchFamily="2" charset="-122"/>
              </a:defRPr>
            </a:lvl1pPr>
            <a:lvl2pPr marL="747395" indent="-287655">
              <a:spcBef>
                <a:spcPct val="30000"/>
              </a:spcBef>
              <a:defRPr sz="1200">
                <a:solidFill>
                  <a:schemeClr val="tx1"/>
                </a:solidFill>
                <a:latin typeface="Times New Roman" panose="02020603050405020304" pitchFamily="18" charset="0"/>
                <a:ea typeface="宋体" panose="02010600030101010101" pitchFamily="2" charset="-122"/>
              </a:defRPr>
            </a:lvl2pPr>
            <a:lvl3pPr marL="1149985" indent="-229870">
              <a:spcBef>
                <a:spcPct val="30000"/>
              </a:spcBef>
              <a:defRPr sz="1200">
                <a:solidFill>
                  <a:schemeClr val="tx1"/>
                </a:solidFill>
                <a:latin typeface="Times New Roman" panose="02020603050405020304" pitchFamily="18" charset="0"/>
                <a:ea typeface="宋体" panose="02010600030101010101" pitchFamily="2" charset="-122"/>
              </a:defRPr>
            </a:lvl3pPr>
            <a:lvl4pPr marL="1609725" indent="-229870">
              <a:spcBef>
                <a:spcPct val="30000"/>
              </a:spcBef>
              <a:defRPr sz="1200">
                <a:solidFill>
                  <a:schemeClr val="tx1"/>
                </a:solidFill>
                <a:latin typeface="Times New Roman" panose="02020603050405020304" pitchFamily="18" charset="0"/>
                <a:ea typeface="宋体" panose="02010600030101010101" pitchFamily="2" charset="-122"/>
              </a:defRPr>
            </a:lvl4pPr>
            <a:lvl5pPr marL="2069465" indent="-229870">
              <a:spcBef>
                <a:spcPct val="30000"/>
              </a:spcBef>
              <a:defRPr sz="1200">
                <a:solidFill>
                  <a:schemeClr val="tx1"/>
                </a:solidFill>
                <a:latin typeface="Times New Roman" panose="02020603050405020304" pitchFamily="18" charset="0"/>
                <a:ea typeface="宋体" panose="02010600030101010101" pitchFamily="2" charset="-122"/>
              </a:defRPr>
            </a:lvl5pPr>
            <a:lvl6pPr marL="2529840" indent="-229870" eaLnBrk="0" fontAlgn="base" hangingPunct="0">
              <a:spcBef>
                <a:spcPct val="30000"/>
              </a:spcBef>
              <a:spcAft>
                <a:spcPct val="0"/>
              </a:spcAft>
              <a:defRPr sz="1200">
                <a:solidFill>
                  <a:schemeClr val="tx1"/>
                </a:solidFill>
                <a:latin typeface="Times New Roman" panose="02020603050405020304" pitchFamily="18" charset="0"/>
                <a:ea typeface="宋体" panose="02010600030101010101" pitchFamily="2" charset="-122"/>
              </a:defRPr>
            </a:lvl6pPr>
            <a:lvl7pPr marL="2989580" indent="-229870" eaLnBrk="0" fontAlgn="base" hangingPunct="0">
              <a:spcBef>
                <a:spcPct val="30000"/>
              </a:spcBef>
              <a:spcAft>
                <a:spcPct val="0"/>
              </a:spcAft>
              <a:defRPr sz="1200">
                <a:solidFill>
                  <a:schemeClr val="tx1"/>
                </a:solidFill>
                <a:latin typeface="Times New Roman" panose="02020603050405020304" pitchFamily="18" charset="0"/>
                <a:ea typeface="宋体" panose="02010600030101010101" pitchFamily="2" charset="-122"/>
              </a:defRPr>
            </a:lvl7pPr>
            <a:lvl8pPr marL="3449320" indent="-229870" eaLnBrk="0" fontAlgn="base" hangingPunct="0">
              <a:spcBef>
                <a:spcPct val="30000"/>
              </a:spcBef>
              <a:spcAft>
                <a:spcPct val="0"/>
              </a:spcAft>
              <a:defRPr sz="1200">
                <a:solidFill>
                  <a:schemeClr val="tx1"/>
                </a:solidFill>
                <a:latin typeface="Times New Roman" panose="02020603050405020304" pitchFamily="18" charset="0"/>
                <a:ea typeface="宋体" panose="02010600030101010101" pitchFamily="2" charset="-122"/>
              </a:defRPr>
            </a:lvl8pPr>
            <a:lvl9pPr marL="3909695" indent="-229870" eaLnBrk="0" fontAlgn="base" hangingPunct="0">
              <a:spcBef>
                <a:spcPct val="30000"/>
              </a:spcBef>
              <a:spcAft>
                <a:spcPct val="0"/>
              </a:spcAft>
              <a:defRPr sz="1200">
                <a:solidFill>
                  <a:schemeClr val="tx1"/>
                </a:solidFill>
                <a:latin typeface="Times New Roman" panose="02020603050405020304" pitchFamily="18" charset="0"/>
                <a:ea typeface="宋体" panose="02010600030101010101" pitchFamily="2" charset="-122"/>
              </a:defRPr>
            </a:lvl9pPr>
          </a:lstStyle>
          <a:p>
            <a:pPr>
              <a:spcBef>
                <a:spcPct val="0"/>
              </a:spcBef>
              <a:buFontTx/>
              <a:buChar char="•"/>
            </a:pPr>
            <a:fld id="{98C0EBDD-C204-43C6-9E8A-42A46F8AB31D}" type="slidenum">
              <a:rPr altLang="en-US" smtClean="0"/>
              <a:t>12</a:t>
            </a:fld>
            <a:endParaRPr lang="zh-CN" altLang="en-US"/>
          </a:p>
        </p:txBody>
      </p:sp>
      <p:sp>
        <p:nvSpPr>
          <p:cNvPr id="8195" name="Rectangle 2"/>
          <p:cNvSpPr>
            <a:spLocks noGrp="1" noRot="1" noChangeAspect="1" noChangeArrowheads="1" noTextEdit="1"/>
          </p:cNvSpPr>
          <p:nvPr>
            <p:ph type="sldImg" idx="4294967295"/>
          </p:nvPr>
        </p:nvSpPr>
        <p:spPr>
          <a:xfrm>
            <a:off x="685800" y="1143000"/>
            <a:ext cx="5486400" cy="3086100"/>
          </a:xfrm>
        </p:spPr>
      </p:sp>
      <p:sp>
        <p:nvSpPr>
          <p:cNvPr id="8196" name="Rectangle 3"/>
          <p:cNvSpPr>
            <a:spLocks noGrp="1" noChangeArrowheads="1"/>
          </p:cNvSpPr>
          <p:nvPr>
            <p:ph type="body" idx="4294967295"/>
          </p:nvPr>
        </p:nvSpPr>
        <p:spPr/>
        <p:txBody>
          <a:bodyPr/>
          <a:lstStyle/>
          <a:p>
            <a:endParaRPr lang="zh-CN" alt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375F8FF-6653-4BFA-B265-F5FCE8B32B2A}" type="slidenum">
              <a:rPr lang="zh-CN" altLang="en-US" smtClean="0"/>
              <a:t>13</a:t>
            </a:fld>
            <a:endParaRPr lang="zh-CN" altLang="en-US"/>
          </a:p>
        </p:txBody>
      </p:sp>
    </p:spTree>
    <p:extLst>
      <p:ext uri="{BB962C8B-B14F-4D97-AF65-F5344CB8AC3E}">
        <p14:creationId xmlns:p14="http://schemas.microsoft.com/office/powerpoint/2010/main" val="2251212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375F8FF-6653-4BFA-B265-F5FCE8B32B2A}"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zh-CN" altLang="zh-CN" sz="1600" kern="1200" dirty="0">
              <a:solidFill>
                <a:schemeClr val="tx1"/>
              </a:solidFill>
              <a:effectLst/>
              <a:latin typeface="微软雅黑" panose="020B0503020204020204" charset="-122"/>
              <a:ea typeface="微软雅黑" panose="020B0503020204020204" charset="-122"/>
              <a:cs typeface="+mn-cs"/>
            </a:endParaRPr>
          </a:p>
        </p:txBody>
      </p:sp>
      <p:sp>
        <p:nvSpPr>
          <p:cNvPr id="4" name="灯片编号占位符 3"/>
          <p:cNvSpPr>
            <a:spLocks noGrp="1"/>
          </p:cNvSpPr>
          <p:nvPr>
            <p:ph type="sldNum" sz="quarter" idx="10"/>
          </p:nvPr>
        </p:nvSpPr>
        <p:spPr/>
        <p:txBody>
          <a:bodyPr/>
          <a:lstStyle/>
          <a:p>
            <a:pPr>
              <a:defRPr/>
            </a:pPr>
            <a:fld id="{64862F60-9D20-4029-9F77-B90418D5C08E}" type="slidenum">
              <a:rPr lang="en-US" altLang="en-US" smtClean="0"/>
              <a:t>15</a:t>
            </a:fld>
            <a:endParaRPr lang="en-US" altLang="en-US"/>
          </a:p>
        </p:txBody>
      </p:sp>
    </p:spTree>
    <p:extLst>
      <p:ext uri="{BB962C8B-B14F-4D97-AF65-F5344CB8AC3E}">
        <p14:creationId xmlns:p14="http://schemas.microsoft.com/office/powerpoint/2010/main" val="40561612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0F7CA781-0E08-4774-9CA0-0A77B522CCB6}" type="datetimeFigureOut">
              <a:rPr lang="zh-CN" altLang="en-US" smtClean="0"/>
              <a:t>2025/4/14</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954193" y="6356350"/>
            <a:ext cx="2743200" cy="365125"/>
          </a:xfrm>
          <a:prstGeom prst="rect">
            <a:avLst/>
          </a:prstGeom>
        </p:spPr>
        <p:txBody>
          <a:bodyPr/>
          <a:lstStyle/>
          <a:p>
            <a:fld id="{1486907E-C54A-47A0-84E9-393CAC9FFEAF}"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p:cNvSpPr>
            <a:spLocks noGrp="1"/>
          </p:cNvSpPr>
          <p:nvPr>
            <p:ph idx="1" hasCustomPrompt="1"/>
          </p:nvPr>
        </p:nvSpPr>
        <p:spPr>
          <a:xfrm>
            <a:off x="838200" y="1825625"/>
            <a:ext cx="10515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0F7CA781-0E08-4774-9CA0-0A77B522CCB6}" type="datetimeFigureOut">
              <a:rPr lang="zh-CN" altLang="en-US" smtClean="0"/>
              <a:t>2025/4/14</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1486907E-C54A-47A0-84E9-393CAC9FFEAF}"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a:t>单击此处编辑母版标题样式</a:t>
            </a:r>
          </a:p>
        </p:txBody>
      </p:sp>
      <p:sp>
        <p:nvSpPr>
          <p:cNvPr id="3" name="文本占位符 2"/>
          <p:cNvSpPr>
            <a:spLocks noGrp="1"/>
          </p:cNvSpPr>
          <p:nvPr>
            <p:ph type="body" idx="1" hasCustomPrompt="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0F7CA781-0E08-4774-9CA0-0A77B522CCB6}" type="datetimeFigureOut">
              <a:rPr lang="zh-CN" altLang="en-US" smtClean="0"/>
              <a:t>2025/4/14</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1486907E-C54A-47A0-84E9-393CAC9FFEAF}"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p:cNvSpPr>
            <a:spLocks noGrp="1"/>
          </p:cNvSpPr>
          <p:nvPr>
            <p:ph sz="half" idx="1" hasCustomPrompt="1"/>
          </p:nvPr>
        </p:nvSpPr>
        <p:spPr>
          <a:xfrm>
            <a:off x="838200" y="1825625"/>
            <a:ext cx="5181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hasCustomPrompt="1"/>
          </p:nvPr>
        </p:nvSpPr>
        <p:spPr>
          <a:xfrm>
            <a:off x="6172200" y="1825625"/>
            <a:ext cx="5181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0F7CA781-0E08-4774-9CA0-0A77B522CCB6}" type="datetimeFigureOut">
              <a:rPr lang="zh-CN" altLang="en-US" smtClean="0"/>
              <a:t>2025/4/14</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1486907E-C54A-47A0-84E9-393CAC9FFEAF}"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a:prstGeom prst="rect">
            <a:avLst/>
          </a:prstGeom>
        </p:spPr>
        <p:txBody>
          <a:bodyPr/>
          <a:lstStyle/>
          <a:p>
            <a:r>
              <a:rPr lang="zh-CN" altLang="en-US"/>
              <a:t>单击此处编辑母版标题样式</a:t>
            </a:r>
          </a:p>
        </p:txBody>
      </p:sp>
      <p:sp>
        <p:nvSpPr>
          <p:cNvPr id="3" name="文本占位符 2"/>
          <p:cNvSpPr>
            <a:spLocks noGrp="1"/>
          </p:cNvSpPr>
          <p:nvPr>
            <p:ph type="body" idx="1" hasCustomPrompt="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hasCustomPrompt="1"/>
          </p:nvPr>
        </p:nvSpPr>
        <p:spPr>
          <a:xfrm>
            <a:off x="839788" y="2505075"/>
            <a:ext cx="5157787" cy="368458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hasCustomPrompt="1"/>
          </p:nvPr>
        </p:nvSpPr>
        <p:spPr>
          <a:xfrm>
            <a:off x="6172200" y="2505075"/>
            <a:ext cx="5183188" cy="368458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a:xfrm>
            <a:off x="838200" y="6356350"/>
            <a:ext cx="2743200" cy="365125"/>
          </a:xfrm>
          <a:prstGeom prst="rect">
            <a:avLst/>
          </a:prstGeom>
        </p:spPr>
        <p:txBody>
          <a:bodyPr/>
          <a:lstStyle/>
          <a:p>
            <a:fld id="{0F7CA781-0E08-4774-9CA0-0A77B522CCB6}" type="datetimeFigureOut">
              <a:rPr lang="zh-CN" altLang="en-US" smtClean="0"/>
              <a:t>2025/4/14</a:t>
            </a:fld>
            <a:endParaRPr lang="zh-CN" altLang="en-US"/>
          </a:p>
        </p:txBody>
      </p:sp>
      <p:sp>
        <p:nvSpPr>
          <p:cNvPr id="8" name="页脚占位符 7"/>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8610600" y="6356350"/>
            <a:ext cx="2743200" cy="365125"/>
          </a:xfrm>
          <a:prstGeom prst="rect">
            <a:avLst/>
          </a:prstGeom>
        </p:spPr>
        <p:txBody>
          <a:bodyPr/>
          <a:lstStyle/>
          <a:p>
            <a:fld id="{1486907E-C54A-47A0-84E9-393CAC9FFEAF}"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日期占位符 2"/>
          <p:cNvSpPr>
            <a:spLocks noGrp="1"/>
          </p:cNvSpPr>
          <p:nvPr>
            <p:ph type="dt" sz="half" idx="10"/>
          </p:nvPr>
        </p:nvSpPr>
        <p:spPr>
          <a:xfrm>
            <a:off x="838200" y="6356350"/>
            <a:ext cx="2743200" cy="365125"/>
          </a:xfrm>
          <a:prstGeom prst="rect">
            <a:avLst/>
          </a:prstGeom>
        </p:spPr>
        <p:txBody>
          <a:bodyPr/>
          <a:lstStyle/>
          <a:p>
            <a:fld id="{0F7CA781-0E08-4774-9CA0-0A77B522CCB6}" type="datetimeFigureOut">
              <a:rPr lang="zh-CN" altLang="en-US" smtClean="0"/>
              <a:t>2025/4/14</a:t>
            </a:fld>
            <a:endParaRPr lang="zh-CN" altLang="en-US"/>
          </a:p>
        </p:txBody>
      </p:sp>
      <p:sp>
        <p:nvSpPr>
          <p:cNvPr id="4" name="页脚占位符 3"/>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a:prstGeom prst="rect">
            <a:avLst/>
          </a:prstGeom>
        </p:spPr>
        <p:txBody>
          <a:bodyPr/>
          <a:lstStyle/>
          <a:p>
            <a:fld id="{1486907E-C54A-47A0-84E9-393CAC9FFEAF}"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8" name="矩形 7"/>
          <p:cNvSpPr/>
          <p:nvPr userDrawn="1"/>
        </p:nvSpPr>
        <p:spPr>
          <a:xfrm>
            <a:off x="0" y="0"/>
            <a:ext cx="12192000" cy="6858000"/>
          </a:xfrm>
          <a:prstGeom prst="rect">
            <a:avLst/>
          </a:prstGeom>
          <a:pattFill prst="dotDmnd">
            <a:fgClr>
              <a:srgbClr val="E7E7E7"/>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nvGrpSpPr>
          <p:cNvPr id="5" name="组合 4"/>
          <p:cNvGrpSpPr/>
          <p:nvPr userDrawn="1"/>
        </p:nvGrpSpPr>
        <p:grpSpPr>
          <a:xfrm>
            <a:off x="52605" y="0"/>
            <a:ext cx="525240" cy="501051"/>
            <a:chOff x="0" y="-1"/>
            <a:chExt cx="525240" cy="501051"/>
          </a:xfrm>
          <a:solidFill>
            <a:schemeClr val="accent1">
              <a:lumMod val="60000"/>
              <a:lumOff val="40000"/>
            </a:schemeClr>
          </a:solidFill>
        </p:grpSpPr>
        <p:sp>
          <p:nvSpPr>
            <p:cNvPr id="6" name="矩形 5"/>
            <p:cNvSpPr/>
            <p:nvPr/>
          </p:nvSpPr>
          <p:spPr>
            <a:xfrm>
              <a:off x="0" y="-1"/>
              <a:ext cx="323528" cy="5010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423706" y="0"/>
              <a:ext cx="101534" cy="50105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内容占位符 2"/>
          <p:cNvSpPr>
            <a:spLocks noGrp="1"/>
          </p:cNvSpPr>
          <p:nvPr>
            <p:ph idx="1" hasCustomPrompt="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hasCustomPrompt="1"/>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0F7CA781-0E08-4774-9CA0-0A77B522CCB6}" type="datetimeFigureOut">
              <a:rPr lang="zh-CN" altLang="en-US" smtClean="0"/>
              <a:t>2025/4/14</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1486907E-C54A-47A0-84E9-393CAC9FFEAF}"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0F7CA781-0E08-4774-9CA0-0A77B522CCB6}" type="datetimeFigureOut">
              <a:rPr lang="zh-CN" altLang="en-US" smtClean="0"/>
              <a:t>2025/4/14</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1486907E-C54A-47A0-84E9-393CAC9FFEAF}"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hasCustomPrompt="1"/>
          </p:nvPr>
        </p:nvSpPr>
        <p:spPr>
          <a:xfrm>
            <a:off x="838200" y="1825625"/>
            <a:ext cx="10515600" cy="4351338"/>
          </a:xfrm>
          <a:prstGeom prst="rect">
            <a:avLst/>
          </a:prstGeo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0F7CA781-0E08-4774-9CA0-0A77B522CCB6}" type="datetimeFigureOut">
              <a:rPr lang="zh-CN" altLang="en-US" smtClean="0"/>
              <a:t>2025/4/14</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1486907E-C54A-47A0-84E9-393CAC9FFEAF}"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hasCustomPrompt="1"/>
          </p:nvPr>
        </p:nvSpPr>
        <p:spPr>
          <a:xfrm>
            <a:off x="838200" y="365125"/>
            <a:ext cx="7734300" cy="5811838"/>
          </a:xfrm>
          <a:prstGeom prst="rect">
            <a:avLst/>
          </a:prstGeo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0F7CA781-0E08-4774-9CA0-0A77B522CCB6}" type="datetimeFigureOut">
              <a:rPr lang="zh-CN" altLang="en-US" smtClean="0"/>
              <a:t>2025/4/14</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1486907E-C54A-47A0-84E9-393CAC9FFEAF}"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内页">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514294" y="0"/>
            <a:ext cx="3787775" cy="323692"/>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矩形 6"/>
          <p:cNvSpPr/>
          <p:nvPr userDrawn="1"/>
        </p:nvSpPr>
        <p:spPr>
          <a:xfrm>
            <a:off x="0" y="0"/>
            <a:ext cx="12192000" cy="6858000"/>
          </a:xfrm>
          <a:prstGeom prst="rect">
            <a:avLst/>
          </a:prstGeom>
          <a:pattFill prst="dotDmnd">
            <a:fgClr>
              <a:srgbClr val="E7E7E7"/>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7.emf"/><Relationship Id="rId4" Type="http://schemas.openxmlformats.org/officeDocument/2006/relationships/oleObject" Target="../embeddings/oleObject1.bin"/></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8.emf"/></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0.emf"/></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12.emf"/><Relationship Id="rId4" Type="http://schemas.openxmlformats.org/officeDocument/2006/relationships/image" Target="../media/image11.emf"/></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3.emf"/></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4.emf"/></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8" Type="http://schemas.openxmlformats.org/officeDocument/2006/relationships/image" Target="../media/image20.svg"/><Relationship Id="rId13" Type="http://schemas.openxmlformats.org/officeDocument/2006/relationships/image" Target="../media/image25.png"/><Relationship Id="rId3" Type="http://schemas.openxmlformats.org/officeDocument/2006/relationships/image" Target="../media/image15.png"/><Relationship Id="rId7" Type="http://schemas.openxmlformats.org/officeDocument/2006/relationships/image" Target="../media/image19.png"/><Relationship Id="rId12" Type="http://schemas.openxmlformats.org/officeDocument/2006/relationships/image" Target="../media/image24.svg"/><Relationship Id="rId17" Type="http://schemas.openxmlformats.org/officeDocument/2006/relationships/image" Target="../media/image4.png"/><Relationship Id="rId2" Type="http://schemas.openxmlformats.org/officeDocument/2006/relationships/notesSlide" Target="../notesSlides/notesSlide14.xml"/><Relationship Id="rId16" Type="http://schemas.openxmlformats.org/officeDocument/2006/relationships/image" Target="../media/image28.svg"/><Relationship Id="rId1" Type="http://schemas.openxmlformats.org/officeDocument/2006/relationships/slideLayout" Target="../slideLayouts/slideLayout7.xml"/><Relationship Id="rId6" Type="http://schemas.openxmlformats.org/officeDocument/2006/relationships/image" Target="../media/image18.svg"/><Relationship Id="rId11" Type="http://schemas.openxmlformats.org/officeDocument/2006/relationships/image" Target="../media/image23.png"/><Relationship Id="rId5" Type="http://schemas.openxmlformats.org/officeDocument/2006/relationships/image" Target="../media/image17.png"/><Relationship Id="rId15" Type="http://schemas.openxmlformats.org/officeDocument/2006/relationships/image" Target="../media/image27.png"/><Relationship Id="rId10" Type="http://schemas.openxmlformats.org/officeDocument/2006/relationships/image" Target="../media/image22.svg"/><Relationship Id="rId4" Type="http://schemas.openxmlformats.org/officeDocument/2006/relationships/image" Target="../media/image16.svg"/><Relationship Id="rId9" Type="http://schemas.openxmlformats.org/officeDocument/2006/relationships/image" Target="../media/image21.png"/><Relationship Id="rId14" Type="http://schemas.openxmlformats.org/officeDocument/2006/relationships/image" Target="../media/image26.sv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2350546" cy="9366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4" name="图片 23"/>
          <p:cNvPicPr>
            <a:picLocks noChangeAspect="1"/>
          </p:cNvPicPr>
          <p:nvPr/>
        </p:nvPicPr>
        <p:blipFill>
          <a:blip r:embed="rId3">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val="0"/>
              </a:ext>
            </a:extLst>
          </a:blip>
          <a:stretch>
            <a:fillRect/>
          </a:stretch>
        </p:blipFill>
        <p:spPr>
          <a:xfrm>
            <a:off x="0" y="0"/>
            <a:ext cx="12190096" cy="6858000"/>
          </a:xfrm>
          <a:prstGeom prst="rect">
            <a:avLst/>
          </a:prstGeom>
        </p:spPr>
      </p:pic>
      <p:grpSp>
        <p:nvGrpSpPr>
          <p:cNvPr id="4" name="组合 3"/>
          <p:cNvGrpSpPr/>
          <p:nvPr/>
        </p:nvGrpSpPr>
        <p:grpSpPr>
          <a:xfrm>
            <a:off x="-2110" y="0"/>
            <a:ext cx="12192000" cy="6858000"/>
            <a:chOff x="-22430" y="0"/>
            <a:chExt cx="12192000" cy="6858000"/>
          </a:xfrm>
        </p:grpSpPr>
        <p:sp>
          <p:nvSpPr>
            <p:cNvPr id="25" name="矩形 24"/>
            <p:cNvSpPr/>
            <p:nvPr/>
          </p:nvSpPr>
          <p:spPr>
            <a:xfrm>
              <a:off x="-22430" y="0"/>
              <a:ext cx="12192000" cy="6858000"/>
            </a:xfrm>
            <a:prstGeom prst="rect">
              <a:avLst/>
            </a:prstGeom>
            <a:solidFill>
              <a:schemeClr val="bg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cxnSp>
          <p:nvCxnSpPr>
            <p:cNvPr id="28" name="直接连接符 27"/>
            <p:cNvCxnSpPr>
              <a:cxnSpLocks/>
            </p:cNvCxnSpPr>
            <p:nvPr/>
          </p:nvCxnSpPr>
          <p:spPr>
            <a:xfrm>
              <a:off x="1740518" y="2381861"/>
              <a:ext cx="8105691" cy="0"/>
            </a:xfrm>
            <a:prstGeom prst="line">
              <a:avLst/>
            </a:prstGeom>
            <a:ln w="12700">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a:cxnSpLocks/>
            </p:cNvCxnSpPr>
            <p:nvPr/>
          </p:nvCxnSpPr>
          <p:spPr>
            <a:xfrm>
              <a:off x="1777588" y="3730746"/>
              <a:ext cx="8014959" cy="0"/>
            </a:xfrm>
            <a:prstGeom prst="line">
              <a:avLst/>
            </a:prstGeom>
            <a:ln w="12700">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30" name="文本框 29"/>
            <p:cNvSpPr txBox="1"/>
            <p:nvPr/>
          </p:nvSpPr>
          <p:spPr>
            <a:xfrm>
              <a:off x="1678394" y="2496132"/>
              <a:ext cx="8167815" cy="1200329"/>
            </a:xfrm>
            <a:prstGeom prst="rect">
              <a:avLst/>
            </a:prstGeom>
            <a:noFill/>
          </p:spPr>
          <p:txBody>
            <a:bodyPr wrap="square" rtlCol="0">
              <a:spAutoFit/>
            </a:bodyPr>
            <a:lstStyle/>
            <a:p>
              <a:pPr algn="ctr"/>
              <a:r>
                <a:rPr lang="zh-CN" altLang="en-US" sz="3600" b="1" dirty="0">
                  <a:solidFill>
                    <a:srgbClr val="FF0000"/>
                  </a:solidFill>
                  <a:effectLst>
                    <a:outerShdw blurRad="38100" dist="38100" dir="2700000" algn="tl">
                      <a:srgbClr val="000000">
                        <a:alpha val="43137"/>
                      </a:srgbClr>
                    </a:outerShdw>
                  </a:effectLst>
                  <a:latin typeface="冬青黑体简体中文 W6" panose="020B0600000000000000" pitchFamily="34" charset="-122"/>
                  <a:ea typeface="冬青黑体简体中文 W6" panose="020B0600000000000000" pitchFamily="34" charset="-122"/>
                </a:rPr>
                <a:t> 基于</a:t>
              </a:r>
              <a:r>
                <a:rPr lang="en-US" altLang="zh-CN" sz="3600" b="1" dirty="0">
                  <a:solidFill>
                    <a:srgbClr val="FF0000"/>
                  </a:solidFill>
                  <a:effectLst>
                    <a:outerShdw blurRad="38100" dist="38100" dir="2700000" algn="tl">
                      <a:srgbClr val="000000">
                        <a:alpha val="43137"/>
                      </a:srgbClr>
                    </a:outerShdw>
                  </a:effectLst>
                  <a:latin typeface="冬青黑体简体中文 W6" panose="020B0600000000000000" pitchFamily="34" charset="-122"/>
                  <a:ea typeface="冬青黑体简体中文 W6" panose="020B0600000000000000" pitchFamily="34" charset="-122"/>
                </a:rPr>
                <a:t>RGB-D</a:t>
              </a:r>
              <a:r>
                <a:rPr lang="zh-CN" altLang="en-US" sz="3600" b="1" dirty="0">
                  <a:solidFill>
                    <a:srgbClr val="FF0000"/>
                  </a:solidFill>
                  <a:effectLst>
                    <a:outerShdw blurRad="38100" dist="38100" dir="2700000" algn="tl">
                      <a:srgbClr val="000000">
                        <a:alpha val="43137"/>
                      </a:srgbClr>
                    </a:outerShdw>
                  </a:effectLst>
                  <a:latin typeface="冬青黑体简体中文 W6" panose="020B0600000000000000" pitchFamily="34" charset="-122"/>
                  <a:ea typeface="冬青黑体简体中文 W6" panose="020B0600000000000000" pitchFamily="34" charset="-122"/>
                </a:rPr>
                <a:t>相机的物体级语义</a:t>
              </a:r>
              <a:r>
                <a:rPr lang="en-US" altLang="zh-CN" sz="3600" b="1" dirty="0">
                  <a:solidFill>
                    <a:srgbClr val="FF0000"/>
                  </a:solidFill>
                  <a:effectLst>
                    <a:outerShdw blurRad="38100" dist="38100" dir="2700000" algn="tl">
                      <a:srgbClr val="000000">
                        <a:alpha val="43137"/>
                      </a:srgbClr>
                    </a:outerShdw>
                  </a:effectLst>
                  <a:latin typeface="冬青黑体简体中文 W6" panose="020B0600000000000000" pitchFamily="34" charset="-122"/>
                  <a:ea typeface="冬青黑体简体中文 W6" panose="020B0600000000000000" pitchFamily="34" charset="-122"/>
                </a:rPr>
                <a:t>SLAM</a:t>
              </a:r>
              <a:r>
                <a:rPr lang="zh-CN" altLang="en-US" sz="3600" b="1" dirty="0">
                  <a:solidFill>
                    <a:srgbClr val="FF0000"/>
                  </a:solidFill>
                  <a:effectLst>
                    <a:outerShdw blurRad="38100" dist="38100" dir="2700000" algn="tl">
                      <a:srgbClr val="000000">
                        <a:alpha val="43137"/>
                      </a:srgbClr>
                    </a:outerShdw>
                  </a:effectLst>
                  <a:latin typeface="冬青黑体简体中文 W6" panose="020B0600000000000000" pitchFamily="34" charset="-122"/>
                  <a:ea typeface="冬青黑体简体中文 W6" panose="020B0600000000000000" pitchFamily="34" charset="-122"/>
                </a:rPr>
                <a:t>算法研究</a:t>
              </a:r>
            </a:p>
          </p:txBody>
        </p:sp>
      </p:grpSp>
      <p:sp>
        <p:nvSpPr>
          <p:cNvPr id="31" name="文本框 30"/>
          <p:cNvSpPr txBox="1"/>
          <p:nvPr/>
        </p:nvSpPr>
        <p:spPr>
          <a:xfrm>
            <a:off x="1361647" y="5229969"/>
            <a:ext cx="9362886" cy="968791"/>
          </a:xfrm>
          <a:prstGeom prst="rect">
            <a:avLst/>
          </a:prstGeom>
          <a:noFill/>
        </p:spPr>
        <p:txBody>
          <a:bodyPr wrap="square" rtlCol="0">
            <a:spAutoFit/>
          </a:bodyPr>
          <a:lstStyle/>
          <a:p>
            <a:pPr algn="ctr">
              <a:lnSpc>
                <a:spcPct val="150000"/>
              </a:lnSpc>
            </a:pPr>
            <a:endParaRPr lang="en-US" altLang="zh-CN" sz="2000" b="1" dirty="0">
              <a:ln w="18415" cmpd="sng">
                <a:noFill/>
                <a:prstDash val="solid"/>
              </a:ln>
              <a:solidFill>
                <a:schemeClr val="tx1">
                  <a:lumMod val="95000"/>
                  <a:lumOff val="5000"/>
                </a:schemeClr>
              </a:solidFill>
              <a:latin typeface="等线" panose="02010600030101010101" charset="-122"/>
              <a:cs typeface="Arial" panose="020B0604020202020204" pitchFamily="34" charset="0"/>
            </a:endParaRPr>
          </a:p>
          <a:p>
            <a:pPr algn="ctr">
              <a:lnSpc>
                <a:spcPct val="150000"/>
              </a:lnSpc>
            </a:pPr>
            <a:r>
              <a:rPr lang="en-US" altLang="zh-CN" sz="2000" b="1" dirty="0"/>
              <a:t>2024</a:t>
            </a:r>
            <a:r>
              <a:rPr lang="zh-CN" altLang="zh-CN" sz="2000" b="1" dirty="0"/>
              <a:t>年</a:t>
            </a:r>
            <a:r>
              <a:rPr lang="en-US" altLang="zh-CN" sz="2000" b="1" dirty="0"/>
              <a:t>9</a:t>
            </a:r>
            <a:r>
              <a:rPr lang="zh-CN" altLang="zh-CN" sz="2000" b="1" dirty="0"/>
              <a:t>月</a:t>
            </a:r>
            <a:r>
              <a:rPr lang="en-US" altLang="zh-CN" sz="2000" b="1" dirty="0"/>
              <a:t>20</a:t>
            </a:r>
            <a:r>
              <a:rPr lang="zh-CN" altLang="en-US" sz="2000" b="1" dirty="0"/>
              <a:t>日</a:t>
            </a:r>
          </a:p>
        </p:txBody>
      </p:sp>
      <p:sp>
        <p:nvSpPr>
          <p:cNvPr id="3" name="矩形 2"/>
          <p:cNvSpPr/>
          <p:nvPr/>
        </p:nvSpPr>
        <p:spPr>
          <a:xfrm>
            <a:off x="4420552" y="5346065"/>
            <a:ext cx="3546475" cy="368300"/>
          </a:xfrm>
          <a:prstGeom prst="rect">
            <a:avLst/>
          </a:prstGeom>
        </p:spPr>
        <p:txBody>
          <a:bodyPr wrap="square">
            <a:spAutoFit/>
          </a:bodyPr>
          <a:lstStyle/>
          <a:p>
            <a:pPr algn="ctr"/>
            <a:endParaRPr lang="zh-CN" altLang="zh-CN" b="1" dirty="0"/>
          </a:p>
        </p:txBody>
      </p:sp>
      <p:pic>
        <p:nvPicPr>
          <p:cNvPr id="15" name="图片 14">
            <a:extLst>
              <a:ext uri="{FF2B5EF4-FFF2-40B4-BE49-F238E27FC236}">
                <a16:creationId xmlns:a16="http://schemas.microsoft.com/office/drawing/2014/main" id="{5B691E0E-EAC0-493A-A0F6-1F0B8FAC9670}"/>
              </a:ext>
            </a:extLst>
          </p:cNvPr>
          <p:cNvPicPr>
            <a:picLocks noChangeAspect="1"/>
          </p:cNvPicPr>
          <p:nvPr/>
        </p:nvPicPr>
        <p:blipFill>
          <a:blip r:embed="rId5"/>
          <a:stretch>
            <a:fillRect/>
          </a:stretch>
        </p:blipFill>
        <p:spPr>
          <a:xfrm>
            <a:off x="10848975" y="60325"/>
            <a:ext cx="1311275" cy="1305560"/>
          </a:xfrm>
          <a:prstGeom prst="rect">
            <a:avLst/>
          </a:prstGeom>
        </p:spPr>
      </p:pic>
      <p:pic>
        <p:nvPicPr>
          <p:cNvPr id="6" name="图片 5">
            <a:extLst>
              <a:ext uri="{FF2B5EF4-FFF2-40B4-BE49-F238E27FC236}">
                <a16:creationId xmlns:a16="http://schemas.microsoft.com/office/drawing/2014/main" id="{E9059459-219F-4A4C-9E62-D5D2A3C9E027}"/>
              </a:ext>
            </a:extLst>
          </p:cNvPr>
          <p:cNvPicPr>
            <a:picLocks noChangeAspect="1"/>
          </p:cNvPicPr>
          <p:nvPr/>
        </p:nvPicPr>
        <p:blipFill>
          <a:blip r:embed="rId6"/>
          <a:stretch>
            <a:fillRect/>
          </a:stretch>
        </p:blipFill>
        <p:spPr>
          <a:xfrm>
            <a:off x="9163050" y="6374705"/>
            <a:ext cx="2945262" cy="390614"/>
          </a:xfrm>
          <a:prstGeom prst="rect">
            <a:avLst/>
          </a:prstGeom>
        </p:spPr>
      </p:pic>
      <p:pic>
        <p:nvPicPr>
          <p:cNvPr id="12290" name="Picture 2">
            <a:extLst>
              <a:ext uri="{FF2B5EF4-FFF2-40B4-BE49-F238E27FC236}">
                <a16:creationId xmlns:a16="http://schemas.microsoft.com/office/drawing/2014/main" id="{B6F95924-D0AB-4E1B-8969-199625C8EA6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2100" y="393844"/>
            <a:ext cx="2667000" cy="628650"/>
          </a:xfrm>
          <a:prstGeom prst="rect">
            <a:avLst/>
          </a:prstGeom>
          <a:noFill/>
          <a:extLst>
            <a:ext uri="{909E8E84-426E-40DD-AFC4-6F175D3DCCD1}">
              <a14:hiddenFill xmlns:a14="http://schemas.microsoft.com/office/drawing/2010/main">
                <a:solidFill>
                  <a:srgbClr val="FFFFFF"/>
                </a:solidFill>
              </a14:hiddenFill>
            </a:ext>
          </a:extLst>
        </p:spPr>
      </p:pic>
      <p:grpSp>
        <p:nvGrpSpPr>
          <p:cNvPr id="33" name="组合 32">
            <a:extLst>
              <a:ext uri="{FF2B5EF4-FFF2-40B4-BE49-F238E27FC236}">
                <a16:creationId xmlns:a16="http://schemas.microsoft.com/office/drawing/2014/main" id="{E47045D7-42EA-4199-AA85-010245AB54C4}"/>
              </a:ext>
            </a:extLst>
          </p:cNvPr>
          <p:cNvGrpSpPr/>
          <p:nvPr/>
        </p:nvGrpSpPr>
        <p:grpSpPr>
          <a:xfrm>
            <a:off x="2666990" y="4933310"/>
            <a:ext cx="2266787" cy="408623"/>
            <a:chOff x="2096559" y="5175815"/>
            <a:chExt cx="2266787" cy="408623"/>
          </a:xfrm>
        </p:grpSpPr>
        <p:sp>
          <p:nvSpPr>
            <p:cNvPr id="34" name="TextBox 13">
              <a:extLst>
                <a:ext uri="{FF2B5EF4-FFF2-40B4-BE49-F238E27FC236}">
                  <a16:creationId xmlns:a16="http://schemas.microsoft.com/office/drawing/2014/main" id="{C94872AE-BA1D-4A1E-BE46-52E6CB7AE590}"/>
                </a:ext>
              </a:extLst>
            </p:cNvPr>
            <p:cNvSpPr txBox="1"/>
            <p:nvPr/>
          </p:nvSpPr>
          <p:spPr>
            <a:xfrm>
              <a:off x="2096559" y="5175815"/>
              <a:ext cx="1045540" cy="408623"/>
            </a:xfrm>
            <a:prstGeom prst="roundRect">
              <a:avLst/>
            </a:prstGeom>
            <a:solidFill>
              <a:srgbClr val="0069B2"/>
            </a:solidFill>
          </p:spPr>
          <p:txBody>
            <a:bodyPr wrap="square" rtlCol="0">
              <a:spAutoFit/>
            </a:bodyPr>
            <a:lstStyle/>
            <a:p>
              <a:pPr algn="dist"/>
              <a:r>
                <a:rPr lang="zh-CN" altLang="en-US" dirty="0">
                  <a:solidFill>
                    <a:schemeClr val="bg1"/>
                  </a:solidFill>
                  <a:latin typeface="微软雅黑" panose="020B0503020204020204" charset="-122"/>
                  <a:ea typeface="微软雅黑" panose="020B0503020204020204" charset="-122"/>
                </a:rPr>
                <a:t>答辩人</a:t>
              </a:r>
            </a:p>
          </p:txBody>
        </p:sp>
        <p:sp>
          <p:nvSpPr>
            <p:cNvPr id="35" name="TextBox 13">
              <a:extLst>
                <a:ext uri="{FF2B5EF4-FFF2-40B4-BE49-F238E27FC236}">
                  <a16:creationId xmlns:a16="http://schemas.microsoft.com/office/drawing/2014/main" id="{2988900A-C4DB-4260-8662-9D0C8F13C48D}"/>
                </a:ext>
              </a:extLst>
            </p:cNvPr>
            <p:cNvSpPr txBox="1"/>
            <p:nvPr/>
          </p:nvSpPr>
          <p:spPr>
            <a:xfrm>
              <a:off x="3309830" y="5175815"/>
              <a:ext cx="1053516" cy="408623"/>
            </a:xfrm>
            <a:prstGeom prst="roundRect">
              <a:avLst/>
            </a:prstGeom>
            <a:noFill/>
          </p:spPr>
          <p:txBody>
            <a:bodyPr wrap="square" rtlCol="0">
              <a:spAutoFit/>
            </a:bodyPr>
            <a:lstStyle/>
            <a:p>
              <a:pPr algn="dist"/>
              <a:r>
                <a:rPr lang="zh-CN" altLang="en-US" b="1" dirty="0">
                  <a:latin typeface="微软雅黑" panose="020B0503020204020204" charset="-122"/>
                  <a:ea typeface="微软雅黑" panose="020B0503020204020204" charset="-122"/>
                </a:rPr>
                <a:t>陈佐玓</a:t>
              </a:r>
            </a:p>
          </p:txBody>
        </p:sp>
      </p:grpSp>
      <p:grpSp>
        <p:nvGrpSpPr>
          <p:cNvPr id="36" name="组合 35">
            <a:extLst>
              <a:ext uri="{FF2B5EF4-FFF2-40B4-BE49-F238E27FC236}">
                <a16:creationId xmlns:a16="http://schemas.microsoft.com/office/drawing/2014/main" id="{95C427A2-34C3-4548-8CD0-292ECE8BEB34}"/>
              </a:ext>
            </a:extLst>
          </p:cNvPr>
          <p:cNvGrpSpPr/>
          <p:nvPr/>
        </p:nvGrpSpPr>
        <p:grpSpPr>
          <a:xfrm>
            <a:off x="6478013" y="4933310"/>
            <a:ext cx="3175049" cy="408623"/>
            <a:chOff x="2096559" y="5175815"/>
            <a:chExt cx="3175049" cy="408623"/>
          </a:xfrm>
        </p:grpSpPr>
        <p:sp>
          <p:nvSpPr>
            <p:cNvPr id="37" name="TextBox 13">
              <a:extLst>
                <a:ext uri="{FF2B5EF4-FFF2-40B4-BE49-F238E27FC236}">
                  <a16:creationId xmlns:a16="http://schemas.microsoft.com/office/drawing/2014/main" id="{14B4A1D7-DA08-4F0A-8C22-37408EBC64F1}"/>
                </a:ext>
              </a:extLst>
            </p:cNvPr>
            <p:cNvSpPr txBox="1"/>
            <p:nvPr/>
          </p:nvSpPr>
          <p:spPr>
            <a:xfrm>
              <a:off x="2096559" y="5175815"/>
              <a:ext cx="1213064" cy="408623"/>
            </a:xfrm>
            <a:prstGeom prst="roundRect">
              <a:avLst/>
            </a:prstGeom>
            <a:solidFill>
              <a:srgbClr val="0069B2"/>
            </a:solidFill>
          </p:spPr>
          <p:txBody>
            <a:bodyPr wrap="square" rtlCol="0">
              <a:spAutoFit/>
            </a:bodyPr>
            <a:lstStyle/>
            <a:p>
              <a:pPr algn="dist"/>
              <a:r>
                <a:rPr lang="zh-CN" altLang="en-US" dirty="0">
                  <a:solidFill>
                    <a:schemeClr val="bg1"/>
                  </a:solidFill>
                  <a:latin typeface="微软雅黑" panose="020B0503020204020204" charset="-122"/>
                  <a:ea typeface="微软雅黑" panose="020B0503020204020204" charset="-122"/>
                </a:rPr>
                <a:t>学号</a:t>
              </a:r>
            </a:p>
          </p:txBody>
        </p:sp>
        <p:sp>
          <p:nvSpPr>
            <p:cNvPr id="38" name="TextBox 13">
              <a:extLst>
                <a:ext uri="{FF2B5EF4-FFF2-40B4-BE49-F238E27FC236}">
                  <a16:creationId xmlns:a16="http://schemas.microsoft.com/office/drawing/2014/main" id="{2B4F9375-2BFD-4FD3-9415-052B4E8DC900}"/>
                </a:ext>
              </a:extLst>
            </p:cNvPr>
            <p:cNvSpPr txBox="1"/>
            <p:nvPr/>
          </p:nvSpPr>
          <p:spPr>
            <a:xfrm>
              <a:off x="3309829" y="5175815"/>
              <a:ext cx="1961779" cy="408623"/>
            </a:xfrm>
            <a:prstGeom prst="roundRect">
              <a:avLst/>
            </a:prstGeom>
            <a:noFill/>
          </p:spPr>
          <p:txBody>
            <a:bodyPr wrap="square" rtlCol="0">
              <a:spAutoFit/>
            </a:bodyPr>
            <a:lstStyle/>
            <a:p>
              <a:pPr algn="dist"/>
              <a:r>
                <a:rPr lang="en-US" altLang="zh-CN" b="1" dirty="0">
                  <a:latin typeface="微软雅黑" panose="020B0503020204020204" charset="-122"/>
                  <a:ea typeface="微软雅黑" panose="020B0503020204020204" charset="-122"/>
                </a:rPr>
                <a:t>202222090508</a:t>
              </a:r>
              <a:endParaRPr lang="zh-CN" altLang="en-US" b="1" dirty="0">
                <a:latin typeface="微软雅黑" panose="020B0503020204020204" charset="-122"/>
                <a:ea typeface="微软雅黑" panose="020B0503020204020204" charset="-122"/>
              </a:endParaRPr>
            </a:p>
          </p:txBody>
        </p:sp>
      </p:grpSp>
      <p:grpSp>
        <p:nvGrpSpPr>
          <p:cNvPr id="39" name="组合 38">
            <a:extLst>
              <a:ext uri="{FF2B5EF4-FFF2-40B4-BE49-F238E27FC236}">
                <a16:creationId xmlns:a16="http://schemas.microsoft.com/office/drawing/2014/main" id="{FCCD0D1B-1E04-4A74-9210-1B37D48641C3}"/>
              </a:ext>
            </a:extLst>
          </p:cNvPr>
          <p:cNvGrpSpPr/>
          <p:nvPr/>
        </p:nvGrpSpPr>
        <p:grpSpPr>
          <a:xfrm>
            <a:off x="6478012" y="4196881"/>
            <a:ext cx="2347206" cy="408623"/>
            <a:chOff x="2096558" y="5175815"/>
            <a:chExt cx="2347206" cy="408623"/>
          </a:xfrm>
        </p:grpSpPr>
        <p:sp>
          <p:nvSpPr>
            <p:cNvPr id="40" name="TextBox 13">
              <a:extLst>
                <a:ext uri="{FF2B5EF4-FFF2-40B4-BE49-F238E27FC236}">
                  <a16:creationId xmlns:a16="http://schemas.microsoft.com/office/drawing/2014/main" id="{D69373E1-9E09-4925-9783-CE57A9385515}"/>
                </a:ext>
              </a:extLst>
            </p:cNvPr>
            <p:cNvSpPr txBox="1"/>
            <p:nvPr/>
          </p:nvSpPr>
          <p:spPr>
            <a:xfrm>
              <a:off x="2096558" y="5175815"/>
              <a:ext cx="1213065" cy="408623"/>
            </a:xfrm>
            <a:prstGeom prst="roundRect">
              <a:avLst/>
            </a:prstGeom>
            <a:solidFill>
              <a:srgbClr val="0069B2"/>
            </a:solidFill>
          </p:spPr>
          <p:txBody>
            <a:bodyPr wrap="square" rtlCol="0">
              <a:spAutoFit/>
            </a:bodyPr>
            <a:lstStyle/>
            <a:p>
              <a:pPr algn="dist"/>
              <a:r>
                <a:rPr lang="zh-CN" altLang="en-US" dirty="0">
                  <a:solidFill>
                    <a:schemeClr val="bg1"/>
                  </a:solidFill>
                  <a:latin typeface="微软雅黑" panose="020B0503020204020204" charset="-122"/>
                  <a:ea typeface="微软雅黑" panose="020B0503020204020204" charset="-122"/>
                </a:rPr>
                <a:t>指导老师</a:t>
              </a:r>
            </a:p>
          </p:txBody>
        </p:sp>
        <p:sp>
          <p:nvSpPr>
            <p:cNvPr id="41" name="TextBox 13">
              <a:extLst>
                <a:ext uri="{FF2B5EF4-FFF2-40B4-BE49-F238E27FC236}">
                  <a16:creationId xmlns:a16="http://schemas.microsoft.com/office/drawing/2014/main" id="{84F6FCD2-F255-42EB-8ACC-FBF49244F889}"/>
                </a:ext>
              </a:extLst>
            </p:cNvPr>
            <p:cNvSpPr txBox="1"/>
            <p:nvPr/>
          </p:nvSpPr>
          <p:spPr>
            <a:xfrm>
              <a:off x="3309830" y="5175815"/>
              <a:ext cx="1133934" cy="408623"/>
            </a:xfrm>
            <a:prstGeom prst="roundRect">
              <a:avLst/>
            </a:prstGeom>
            <a:noFill/>
          </p:spPr>
          <p:txBody>
            <a:bodyPr wrap="square" rtlCol="0">
              <a:spAutoFit/>
            </a:bodyPr>
            <a:lstStyle/>
            <a:p>
              <a:pPr algn="dist"/>
              <a:r>
                <a:rPr lang="zh-CN" altLang="en-US" b="1" dirty="0">
                  <a:latin typeface="微软雅黑" panose="020B0503020204020204" charset="-122"/>
                  <a:ea typeface="微软雅黑" panose="020B0503020204020204" charset="-122"/>
                </a:rPr>
                <a:t>王治国</a:t>
              </a:r>
            </a:p>
          </p:txBody>
        </p:sp>
      </p:grpSp>
      <p:grpSp>
        <p:nvGrpSpPr>
          <p:cNvPr id="42" name="组合 41">
            <a:extLst>
              <a:ext uri="{FF2B5EF4-FFF2-40B4-BE49-F238E27FC236}">
                <a16:creationId xmlns:a16="http://schemas.microsoft.com/office/drawing/2014/main" id="{1CD733A9-0F9F-460F-BF51-F2B020400F02}"/>
              </a:ext>
            </a:extLst>
          </p:cNvPr>
          <p:cNvGrpSpPr/>
          <p:nvPr/>
        </p:nvGrpSpPr>
        <p:grpSpPr>
          <a:xfrm>
            <a:off x="2666990" y="4208675"/>
            <a:ext cx="2584518" cy="408623"/>
            <a:chOff x="2096559" y="5175815"/>
            <a:chExt cx="2584518" cy="408623"/>
          </a:xfrm>
        </p:grpSpPr>
        <p:sp>
          <p:nvSpPr>
            <p:cNvPr id="43" name="TextBox 13">
              <a:extLst>
                <a:ext uri="{FF2B5EF4-FFF2-40B4-BE49-F238E27FC236}">
                  <a16:creationId xmlns:a16="http://schemas.microsoft.com/office/drawing/2014/main" id="{9F9BD96B-899F-48E6-BFFB-12FEC2EDA7EE}"/>
                </a:ext>
              </a:extLst>
            </p:cNvPr>
            <p:cNvSpPr txBox="1"/>
            <p:nvPr/>
          </p:nvSpPr>
          <p:spPr>
            <a:xfrm>
              <a:off x="2096559" y="5175815"/>
              <a:ext cx="1045540" cy="408623"/>
            </a:xfrm>
            <a:prstGeom prst="roundRect">
              <a:avLst/>
            </a:prstGeom>
            <a:solidFill>
              <a:srgbClr val="0069B2"/>
            </a:solidFill>
          </p:spPr>
          <p:txBody>
            <a:bodyPr wrap="square" rtlCol="0">
              <a:spAutoFit/>
            </a:bodyPr>
            <a:lstStyle/>
            <a:p>
              <a:pPr algn="dist"/>
              <a:r>
                <a:rPr lang="zh-CN" altLang="en-US" dirty="0">
                  <a:solidFill>
                    <a:schemeClr val="bg1"/>
                  </a:solidFill>
                  <a:latin typeface="微软雅黑" panose="020B0503020204020204" charset="-122"/>
                  <a:ea typeface="微软雅黑" panose="020B0503020204020204" charset="-122"/>
                </a:rPr>
                <a:t>专业</a:t>
              </a:r>
            </a:p>
          </p:txBody>
        </p:sp>
        <p:sp>
          <p:nvSpPr>
            <p:cNvPr id="44" name="TextBox 13">
              <a:extLst>
                <a:ext uri="{FF2B5EF4-FFF2-40B4-BE49-F238E27FC236}">
                  <a16:creationId xmlns:a16="http://schemas.microsoft.com/office/drawing/2014/main" id="{619ADF7D-A3D3-46CA-91FD-9A11879D05B9}"/>
                </a:ext>
              </a:extLst>
            </p:cNvPr>
            <p:cNvSpPr txBox="1"/>
            <p:nvPr/>
          </p:nvSpPr>
          <p:spPr>
            <a:xfrm>
              <a:off x="3309830" y="5175815"/>
              <a:ext cx="1371247" cy="408623"/>
            </a:xfrm>
            <a:prstGeom prst="roundRect">
              <a:avLst/>
            </a:prstGeom>
            <a:noFill/>
          </p:spPr>
          <p:txBody>
            <a:bodyPr wrap="square" rtlCol="0">
              <a:spAutoFit/>
            </a:bodyPr>
            <a:lstStyle/>
            <a:p>
              <a:pPr algn="dist"/>
              <a:r>
                <a:rPr lang="zh-CN" altLang="en-US" b="1" dirty="0">
                  <a:latin typeface="微软雅黑" panose="020B0503020204020204" charset="-122"/>
                  <a:ea typeface="微软雅黑" panose="020B0503020204020204" charset="-122"/>
                </a:rPr>
                <a:t>软件工程</a:t>
              </a: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341B0448-20FB-42D9-8406-01EDBEE37995}"/>
              </a:ext>
            </a:extLst>
          </p:cNvPr>
          <p:cNvGrpSpPr/>
          <p:nvPr/>
        </p:nvGrpSpPr>
        <p:grpSpPr>
          <a:xfrm>
            <a:off x="5372794" y="1715743"/>
            <a:ext cx="6340803" cy="1035626"/>
            <a:chOff x="5372794" y="1715743"/>
            <a:chExt cx="6340803" cy="1035626"/>
          </a:xfrm>
        </p:grpSpPr>
        <p:grpSp>
          <p:nvGrpSpPr>
            <p:cNvPr id="44" name="组合 43"/>
            <p:cNvGrpSpPr/>
            <p:nvPr/>
          </p:nvGrpSpPr>
          <p:grpSpPr>
            <a:xfrm>
              <a:off x="5372794" y="1715743"/>
              <a:ext cx="1353631" cy="1035626"/>
              <a:chOff x="3385106" y="987574"/>
              <a:chExt cx="1258902" cy="972000"/>
            </a:xfrm>
          </p:grpSpPr>
          <p:sp>
            <p:nvSpPr>
              <p:cNvPr id="45" name="椭圆 44"/>
              <p:cNvSpPr/>
              <p:nvPr/>
            </p:nvSpPr>
            <p:spPr>
              <a:xfrm>
                <a:off x="3528557" y="987574"/>
                <a:ext cx="972000" cy="972000"/>
              </a:xfrm>
              <a:prstGeom prst="ellipse">
                <a:avLst/>
              </a:prstGeom>
              <a:solidFill>
                <a:schemeClr val="accent5">
                  <a:lumMod val="60000"/>
                  <a:lumOff val="40000"/>
                  <a:alpha val="50000"/>
                </a:schemeClr>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微软雅黑" panose="020B0503020204020204" charset="-122"/>
                  <a:ea typeface="微软雅黑" panose="020B0503020204020204" charset="-122"/>
                </a:endParaRPr>
              </a:p>
            </p:txBody>
          </p:sp>
          <p:sp>
            <p:nvSpPr>
              <p:cNvPr id="46" name="椭圆 45"/>
              <p:cNvSpPr/>
              <p:nvPr/>
            </p:nvSpPr>
            <p:spPr>
              <a:xfrm>
                <a:off x="3618557" y="1077574"/>
                <a:ext cx="792000" cy="792000"/>
              </a:xfrm>
              <a:prstGeom prst="ellipse">
                <a:avLst/>
              </a:prstGeom>
              <a:solidFill>
                <a:schemeClr val="accent1">
                  <a:lumMod val="75000"/>
                </a:schemeClr>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微软雅黑" panose="020B0503020204020204" charset="-122"/>
                  <a:ea typeface="微软雅黑" panose="020B0503020204020204" charset="-122"/>
                </a:endParaRPr>
              </a:p>
            </p:txBody>
          </p:sp>
          <p:sp>
            <p:nvSpPr>
              <p:cNvPr id="47" name="TextBox 14"/>
              <p:cNvSpPr txBox="1"/>
              <p:nvPr/>
            </p:nvSpPr>
            <p:spPr>
              <a:xfrm>
                <a:off x="3385106" y="1148980"/>
                <a:ext cx="1258902" cy="581312"/>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5695" tIns="62847" rIns="125695" bIns="62847">
                <a:spAutoFit/>
              </a:bodyPr>
              <a:lstStyle>
                <a:defPPr>
                  <a:defRPr lang="zh-CN"/>
                </a:defPPr>
                <a:lvl1pPr algn="ctr" fontAlgn="base">
                  <a:spcBef>
                    <a:spcPct val="0"/>
                  </a:spcBef>
                  <a:spcAft>
                    <a:spcPct val="0"/>
                  </a:spcAft>
                  <a:defRPr sz="4500" b="1">
                    <a:ln w="3175">
                      <a:noFill/>
                    </a:ln>
                    <a:gradFill>
                      <a:gsLst>
                        <a:gs pos="25000">
                          <a:srgbClr val="FF0000"/>
                        </a:gs>
                        <a:gs pos="100000">
                          <a:schemeClr val="accent2">
                            <a:shade val="45000"/>
                            <a:satMod val="165000"/>
                          </a:schemeClr>
                        </a:gs>
                      </a:gsLst>
                      <a:lin ang="5400000"/>
                    </a:gradFill>
                    <a:effectLst>
                      <a:outerShdw blurRad="127000" sx="102000" sy="102000" algn="ctr" rotWithShape="0">
                        <a:schemeClr val="bg1">
                          <a:alpha val="84000"/>
                        </a:schemeClr>
                      </a:outerShdw>
                    </a:effectLst>
                    <a:latin typeface="微软雅黑" panose="020B0503020204020204" charset="-122"/>
                    <a:ea typeface="微软雅黑" panose="020B0503020204020204" charset="-122"/>
                  </a:defRPr>
                </a:lvl1pPr>
              </a:lstStyle>
              <a:p>
                <a:pPr defTabSz="1218565">
                  <a:defRPr/>
                </a:pPr>
                <a:r>
                  <a:rPr lang="en-US" altLang="zh-CN" sz="3200" kern="0" dirty="0">
                    <a:solidFill>
                      <a:sysClr val="window" lastClr="FFFFFF"/>
                    </a:solidFill>
                    <a:effectLst/>
                    <a:latin typeface="微软雅黑" panose="020B0503020204020204" charset="-122"/>
                    <a:ea typeface="微软雅黑" panose="020B0503020204020204" charset="-122"/>
                  </a:rPr>
                  <a:t>01</a:t>
                </a:r>
                <a:endParaRPr lang="zh-CN" altLang="en-US" sz="3200" kern="0" dirty="0">
                  <a:solidFill>
                    <a:sysClr val="window" lastClr="FFFFFF"/>
                  </a:solidFill>
                  <a:effectLst/>
                  <a:latin typeface="微软雅黑" panose="020B0503020204020204" charset="-122"/>
                  <a:ea typeface="微软雅黑" panose="020B0503020204020204" charset="-122"/>
                </a:endParaRPr>
              </a:p>
            </p:txBody>
          </p:sp>
        </p:grpSp>
        <p:sp>
          <p:nvSpPr>
            <p:cNvPr id="48" name="圆角矩形 7"/>
            <p:cNvSpPr/>
            <p:nvPr/>
          </p:nvSpPr>
          <p:spPr>
            <a:xfrm>
              <a:off x="6662105" y="1876067"/>
              <a:ext cx="5051492" cy="641702"/>
            </a:xfrm>
            <a:prstGeom prst="roundRect">
              <a:avLst>
                <a:gd name="adj" fmla="val 50000"/>
              </a:avLst>
            </a:prstGeom>
            <a:solidFill>
              <a:schemeClr val="accent1">
                <a:lumMod val="75000"/>
              </a:schemeClr>
            </a:solidFill>
            <a:ln w="12700" cap="flat" cmpd="sng" algn="ctr">
              <a:noFill/>
              <a:prstDash val="solid"/>
              <a:miter lim="800000"/>
            </a:ln>
            <a:effectLst/>
          </p:spPr>
          <p:txBody>
            <a:bodyPr rtlCol="0" anchor="ctr"/>
            <a:lstStyle/>
            <a:p>
              <a:pPr algn="ctr" defTabSz="1218565">
                <a:defRPr/>
              </a:pPr>
              <a:r>
                <a:rPr lang="zh-CN" altLang="en-US" sz="3200" b="1" kern="0" dirty="0">
                  <a:solidFill>
                    <a:schemeClr val="bg1"/>
                  </a:solidFill>
                  <a:latin typeface="微软雅黑" panose="020B0503020204020204" charset="-122"/>
                  <a:ea typeface="微软雅黑" panose="020B0503020204020204" charset="-122"/>
                </a:rPr>
                <a:t>研  究  背  景</a:t>
              </a:r>
            </a:p>
          </p:txBody>
        </p:sp>
      </p:grpSp>
      <p:grpSp>
        <p:nvGrpSpPr>
          <p:cNvPr id="3" name="组合 2">
            <a:extLst>
              <a:ext uri="{FF2B5EF4-FFF2-40B4-BE49-F238E27FC236}">
                <a16:creationId xmlns:a16="http://schemas.microsoft.com/office/drawing/2014/main" id="{680F8099-4578-46E3-B3D6-22D325C3B675}"/>
              </a:ext>
            </a:extLst>
          </p:cNvPr>
          <p:cNvGrpSpPr/>
          <p:nvPr/>
        </p:nvGrpSpPr>
        <p:grpSpPr>
          <a:xfrm>
            <a:off x="5386294" y="3141210"/>
            <a:ext cx="6340803" cy="1035626"/>
            <a:chOff x="5386294" y="2817265"/>
            <a:chExt cx="6340803" cy="1035626"/>
          </a:xfrm>
        </p:grpSpPr>
        <p:grpSp>
          <p:nvGrpSpPr>
            <p:cNvPr id="49" name="组合 48"/>
            <p:cNvGrpSpPr/>
            <p:nvPr/>
          </p:nvGrpSpPr>
          <p:grpSpPr>
            <a:xfrm>
              <a:off x="5386294" y="2817265"/>
              <a:ext cx="1353631" cy="1035626"/>
              <a:chOff x="3385106" y="987574"/>
              <a:chExt cx="1258902" cy="972000"/>
            </a:xfrm>
          </p:grpSpPr>
          <p:sp>
            <p:nvSpPr>
              <p:cNvPr id="50" name="椭圆 49"/>
              <p:cNvSpPr/>
              <p:nvPr/>
            </p:nvSpPr>
            <p:spPr>
              <a:xfrm>
                <a:off x="3528557" y="987574"/>
                <a:ext cx="972000" cy="972000"/>
              </a:xfrm>
              <a:prstGeom prst="ellipse">
                <a:avLst/>
              </a:prstGeom>
              <a:solidFill>
                <a:schemeClr val="accent5">
                  <a:lumMod val="60000"/>
                  <a:lumOff val="40000"/>
                  <a:alpha val="50000"/>
                </a:schemeClr>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微软雅黑" panose="020B0503020204020204" charset="-122"/>
                  <a:ea typeface="微软雅黑" panose="020B0503020204020204" charset="-122"/>
                </a:endParaRPr>
              </a:p>
            </p:txBody>
          </p:sp>
          <p:sp>
            <p:nvSpPr>
              <p:cNvPr id="51" name="椭圆 50"/>
              <p:cNvSpPr/>
              <p:nvPr/>
            </p:nvSpPr>
            <p:spPr>
              <a:xfrm>
                <a:off x="3618557" y="1077574"/>
                <a:ext cx="792000" cy="792000"/>
              </a:xfrm>
              <a:prstGeom prst="ellipse">
                <a:avLst/>
              </a:prstGeom>
              <a:solidFill>
                <a:schemeClr val="accent1">
                  <a:lumMod val="75000"/>
                </a:schemeClr>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微软雅黑" panose="020B0503020204020204" charset="-122"/>
                  <a:ea typeface="微软雅黑" panose="020B0503020204020204" charset="-122"/>
                </a:endParaRPr>
              </a:p>
            </p:txBody>
          </p:sp>
          <p:sp>
            <p:nvSpPr>
              <p:cNvPr id="52" name="TextBox 14"/>
              <p:cNvSpPr txBox="1"/>
              <p:nvPr/>
            </p:nvSpPr>
            <p:spPr>
              <a:xfrm>
                <a:off x="3385106" y="1148980"/>
                <a:ext cx="1258902" cy="581312"/>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5695" tIns="62847" rIns="125695" bIns="62847">
                <a:spAutoFit/>
              </a:bodyPr>
              <a:lstStyle>
                <a:defPPr>
                  <a:defRPr lang="zh-CN"/>
                </a:defPPr>
                <a:lvl1pPr algn="ctr" fontAlgn="base">
                  <a:spcBef>
                    <a:spcPct val="0"/>
                  </a:spcBef>
                  <a:spcAft>
                    <a:spcPct val="0"/>
                  </a:spcAft>
                  <a:defRPr sz="4500" b="1">
                    <a:ln w="3175">
                      <a:noFill/>
                    </a:ln>
                    <a:gradFill>
                      <a:gsLst>
                        <a:gs pos="25000">
                          <a:srgbClr val="FF0000"/>
                        </a:gs>
                        <a:gs pos="100000">
                          <a:schemeClr val="accent2">
                            <a:shade val="45000"/>
                            <a:satMod val="165000"/>
                          </a:schemeClr>
                        </a:gs>
                      </a:gsLst>
                      <a:lin ang="5400000"/>
                    </a:gradFill>
                    <a:effectLst>
                      <a:outerShdw blurRad="127000" sx="102000" sy="102000" algn="ctr" rotWithShape="0">
                        <a:schemeClr val="bg1">
                          <a:alpha val="84000"/>
                        </a:schemeClr>
                      </a:outerShdw>
                    </a:effectLst>
                    <a:latin typeface="微软雅黑" panose="020B0503020204020204" charset="-122"/>
                    <a:ea typeface="微软雅黑" panose="020B0503020204020204" charset="-122"/>
                  </a:defRPr>
                </a:lvl1pPr>
              </a:lstStyle>
              <a:p>
                <a:pPr defTabSz="1218565">
                  <a:defRPr/>
                </a:pPr>
                <a:r>
                  <a:rPr lang="en-US" altLang="zh-CN" sz="3200" kern="0" dirty="0">
                    <a:solidFill>
                      <a:sysClr val="window" lastClr="FFFFFF"/>
                    </a:solidFill>
                    <a:effectLst/>
                    <a:latin typeface="微软雅黑" panose="020B0503020204020204" charset="-122"/>
                    <a:ea typeface="微软雅黑" panose="020B0503020204020204" charset="-122"/>
                  </a:rPr>
                  <a:t>02</a:t>
                </a:r>
                <a:endParaRPr lang="zh-CN" altLang="en-US" sz="3200" kern="0" dirty="0">
                  <a:solidFill>
                    <a:sysClr val="window" lastClr="FFFFFF"/>
                  </a:solidFill>
                  <a:effectLst/>
                  <a:latin typeface="微软雅黑" panose="020B0503020204020204" charset="-122"/>
                  <a:ea typeface="微软雅黑" panose="020B0503020204020204" charset="-122"/>
                </a:endParaRPr>
              </a:p>
            </p:txBody>
          </p:sp>
        </p:grpSp>
        <p:sp>
          <p:nvSpPr>
            <p:cNvPr id="53" name="圆角矩形 7"/>
            <p:cNvSpPr/>
            <p:nvPr/>
          </p:nvSpPr>
          <p:spPr>
            <a:xfrm>
              <a:off x="6675605" y="2977589"/>
              <a:ext cx="5051492" cy="641702"/>
            </a:xfrm>
            <a:prstGeom prst="roundRect">
              <a:avLst>
                <a:gd name="adj" fmla="val 50000"/>
              </a:avLst>
            </a:prstGeom>
            <a:solidFill>
              <a:schemeClr val="accent1">
                <a:lumMod val="75000"/>
              </a:schemeClr>
            </a:solidFill>
            <a:ln w="12700" cap="flat" cmpd="sng" algn="ctr">
              <a:noFill/>
              <a:prstDash val="solid"/>
              <a:miter lim="800000"/>
            </a:ln>
            <a:effectLst/>
          </p:spPr>
          <p:txBody>
            <a:bodyPr rtlCol="0" anchor="ctr"/>
            <a:lstStyle/>
            <a:p>
              <a:pPr algn="ctr" defTabSz="1218565">
                <a:defRPr/>
              </a:pPr>
              <a:r>
                <a:rPr lang="zh-CN" altLang="en-US" sz="3200" b="1" kern="0" dirty="0">
                  <a:solidFill>
                    <a:schemeClr val="bg1"/>
                  </a:solidFill>
                  <a:latin typeface="微软雅黑" panose="020B0503020204020204" charset="-122"/>
                  <a:ea typeface="微软雅黑" panose="020B0503020204020204" charset="-122"/>
                </a:rPr>
                <a:t>研  究  进  展</a:t>
              </a:r>
            </a:p>
          </p:txBody>
        </p:sp>
      </p:grpSp>
      <p:grpSp>
        <p:nvGrpSpPr>
          <p:cNvPr id="4" name="组合 3">
            <a:extLst>
              <a:ext uri="{FF2B5EF4-FFF2-40B4-BE49-F238E27FC236}">
                <a16:creationId xmlns:a16="http://schemas.microsoft.com/office/drawing/2014/main" id="{3CFBB53D-22AC-4EFC-A0D2-75B2C791694D}"/>
              </a:ext>
            </a:extLst>
          </p:cNvPr>
          <p:cNvGrpSpPr/>
          <p:nvPr/>
        </p:nvGrpSpPr>
        <p:grpSpPr>
          <a:xfrm>
            <a:off x="5386294" y="4566677"/>
            <a:ext cx="6340803" cy="1035626"/>
            <a:chOff x="5386294" y="4566677"/>
            <a:chExt cx="6340803" cy="1035626"/>
          </a:xfrm>
        </p:grpSpPr>
        <p:grpSp>
          <p:nvGrpSpPr>
            <p:cNvPr id="54" name="组合 53"/>
            <p:cNvGrpSpPr/>
            <p:nvPr/>
          </p:nvGrpSpPr>
          <p:grpSpPr>
            <a:xfrm>
              <a:off x="5386294" y="4566677"/>
              <a:ext cx="1353631" cy="1035626"/>
              <a:chOff x="3385106" y="987574"/>
              <a:chExt cx="1258902" cy="972000"/>
            </a:xfrm>
          </p:grpSpPr>
          <p:sp>
            <p:nvSpPr>
              <p:cNvPr id="55" name="椭圆 54"/>
              <p:cNvSpPr/>
              <p:nvPr/>
            </p:nvSpPr>
            <p:spPr>
              <a:xfrm>
                <a:off x="3528557" y="987574"/>
                <a:ext cx="972000" cy="972000"/>
              </a:xfrm>
              <a:prstGeom prst="ellipse">
                <a:avLst/>
              </a:prstGeom>
              <a:solidFill>
                <a:schemeClr val="accent5">
                  <a:lumMod val="60000"/>
                  <a:lumOff val="40000"/>
                  <a:alpha val="50000"/>
                </a:schemeClr>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微软雅黑" panose="020B0503020204020204" charset="-122"/>
                  <a:ea typeface="微软雅黑" panose="020B0503020204020204" charset="-122"/>
                </a:endParaRPr>
              </a:p>
            </p:txBody>
          </p:sp>
          <p:sp>
            <p:nvSpPr>
              <p:cNvPr id="56" name="椭圆 55"/>
              <p:cNvSpPr/>
              <p:nvPr/>
            </p:nvSpPr>
            <p:spPr>
              <a:xfrm>
                <a:off x="3618557" y="1077574"/>
                <a:ext cx="792000" cy="792000"/>
              </a:xfrm>
              <a:prstGeom prst="ellipse">
                <a:avLst/>
              </a:prstGeom>
              <a:solidFill>
                <a:schemeClr val="accent1">
                  <a:lumMod val="75000"/>
                </a:schemeClr>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微软雅黑" panose="020B0503020204020204" charset="-122"/>
                  <a:ea typeface="微软雅黑" panose="020B0503020204020204" charset="-122"/>
                </a:endParaRPr>
              </a:p>
            </p:txBody>
          </p:sp>
          <p:sp>
            <p:nvSpPr>
              <p:cNvPr id="57" name="TextBox 14"/>
              <p:cNvSpPr txBox="1"/>
              <p:nvPr/>
            </p:nvSpPr>
            <p:spPr>
              <a:xfrm>
                <a:off x="3385106" y="1148980"/>
                <a:ext cx="1258902" cy="581312"/>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5695" tIns="62847" rIns="125695" bIns="62847">
                <a:spAutoFit/>
              </a:bodyPr>
              <a:lstStyle>
                <a:defPPr>
                  <a:defRPr lang="zh-CN"/>
                </a:defPPr>
                <a:lvl1pPr algn="ctr" fontAlgn="base">
                  <a:spcBef>
                    <a:spcPct val="0"/>
                  </a:spcBef>
                  <a:spcAft>
                    <a:spcPct val="0"/>
                  </a:spcAft>
                  <a:defRPr sz="4500" b="1">
                    <a:ln w="3175">
                      <a:noFill/>
                    </a:ln>
                    <a:gradFill>
                      <a:gsLst>
                        <a:gs pos="25000">
                          <a:srgbClr val="FF0000"/>
                        </a:gs>
                        <a:gs pos="100000">
                          <a:schemeClr val="accent2">
                            <a:shade val="45000"/>
                            <a:satMod val="165000"/>
                          </a:schemeClr>
                        </a:gs>
                      </a:gsLst>
                      <a:lin ang="5400000"/>
                    </a:gradFill>
                    <a:effectLst>
                      <a:outerShdw blurRad="127000" sx="102000" sy="102000" algn="ctr" rotWithShape="0">
                        <a:schemeClr val="bg1">
                          <a:alpha val="84000"/>
                        </a:schemeClr>
                      </a:outerShdw>
                    </a:effectLst>
                    <a:latin typeface="微软雅黑" panose="020B0503020204020204" charset="-122"/>
                    <a:ea typeface="微软雅黑" panose="020B0503020204020204" charset="-122"/>
                  </a:defRPr>
                </a:lvl1pPr>
              </a:lstStyle>
              <a:p>
                <a:pPr defTabSz="1218565">
                  <a:defRPr/>
                </a:pPr>
                <a:r>
                  <a:rPr lang="en-US" altLang="zh-CN" sz="3200" kern="0" dirty="0">
                    <a:solidFill>
                      <a:sysClr val="window" lastClr="FFFFFF"/>
                    </a:solidFill>
                    <a:effectLst/>
                    <a:latin typeface="微软雅黑" panose="020B0503020204020204" charset="-122"/>
                    <a:ea typeface="微软雅黑" panose="020B0503020204020204" charset="-122"/>
                  </a:rPr>
                  <a:t>03</a:t>
                </a:r>
                <a:endParaRPr lang="zh-CN" altLang="en-US" sz="3200" kern="0" dirty="0">
                  <a:solidFill>
                    <a:sysClr val="window" lastClr="FFFFFF"/>
                  </a:solidFill>
                  <a:effectLst/>
                  <a:latin typeface="微软雅黑" panose="020B0503020204020204" charset="-122"/>
                  <a:ea typeface="微软雅黑" panose="020B0503020204020204" charset="-122"/>
                </a:endParaRPr>
              </a:p>
            </p:txBody>
          </p:sp>
        </p:grpSp>
        <p:sp>
          <p:nvSpPr>
            <p:cNvPr id="58" name="圆角矩形 7"/>
            <p:cNvSpPr/>
            <p:nvPr/>
          </p:nvSpPr>
          <p:spPr>
            <a:xfrm>
              <a:off x="6675605" y="4727001"/>
              <a:ext cx="5051492" cy="641702"/>
            </a:xfrm>
            <a:prstGeom prst="roundRect">
              <a:avLst>
                <a:gd name="adj" fmla="val 50000"/>
              </a:avLst>
            </a:prstGeom>
            <a:solidFill>
              <a:schemeClr val="accent1">
                <a:lumMod val="75000"/>
              </a:schemeClr>
            </a:solidFill>
            <a:ln w="12700" cap="flat" cmpd="sng" algn="ctr">
              <a:noFill/>
              <a:prstDash val="solid"/>
              <a:miter lim="800000"/>
            </a:ln>
            <a:effectLst/>
          </p:spPr>
          <p:txBody>
            <a:bodyPr rtlCol="0" anchor="ctr"/>
            <a:lstStyle/>
            <a:p>
              <a:pPr algn="ctr" defTabSz="1218565">
                <a:defRPr/>
              </a:pPr>
              <a:r>
                <a:rPr lang="zh-CN" altLang="en-US" sz="3200" b="1" kern="0" dirty="0">
                  <a:solidFill>
                    <a:schemeClr val="bg1"/>
                  </a:solidFill>
                  <a:latin typeface="微软雅黑" panose="020B0503020204020204" charset="-122"/>
                  <a:ea typeface="微软雅黑" panose="020B0503020204020204" charset="-122"/>
                </a:rPr>
                <a:t>后  续  计  划</a:t>
              </a:r>
            </a:p>
          </p:txBody>
        </p:sp>
      </p:grpSp>
      <p:sp>
        <p:nvSpPr>
          <p:cNvPr id="41" name="学论网--www.xuelun.me"/>
          <p:cNvSpPr/>
          <p:nvPr/>
        </p:nvSpPr>
        <p:spPr>
          <a:xfrm>
            <a:off x="93170" y="1666872"/>
            <a:ext cx="4940968" cy="393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2" name="学论网--www.xuelun.me"/>
          <p:cNvSpPr/>
          <p:nvPr/>
        </p:nvSpPr>
        <p:spPr bwMode="auto">
          <a:xfrm>
            <a:off x="1455463" y="3086358"/>
            <a:ext cx="2234330" cy="1241237"/>
          </a:xfrm>
          <a:prstGeom prst="rect">
            <a:avLst/>
          </a:prstGeom>
        </p:spPr>
        <p:txBody>
          <a:bodyPr wrap="none">
            <a:spAutoFit/>
          </a:bodyPr>
          <a:lstStyle/>
          <a:p>
            <a:pPr algn="ctr">
              <a:defRPr/>
            </a:pPr>
            <a:r>
              <a:rPr lang="zh-CN" altLang="en-US" sz="3735" b="1" kern="100" dirty="0">
                <a:solidFill>
                  <a:schemeClr val="bg1"/>
                </a:solidFill>
                <a:latin typeface="+mj-lt"/>
                <a:ea typeface="微软雅黑" panose="020B0503020204020204" charset="-122"/>
                <a:cs typeface="Times New Roman" panose="02020603050405020304" pitchFamily="18" charset="0"/>
              </a:rPr>
              <a:t>目  录</a:t>
            </a:r>
            <a:endParaRPr lang="en-US" altLang="zh-CN" sz="3735" b="1" kern="100" dirty="0">
              <a:solidFill>
                <a:schemeClr val="bg1"/>
              </a:solidFill>
              <a:latin typeface="+mj-lt"/>
              <a:ea typeface="微软雅黑" panose="020B0503020204020204" charset="-122"/>
              <a:cs typeface="Times New Roman" panose="02020603050405020304" pitchFamily="18" charset="0"/>
            </a:endParaRPr>
          </a:p>
          <a:p>
            <a:pPr algn="ctr">
              <a:defRPr/>
            </a:pPr>
            <a:r>
              <a:rPr lang="en-US" altLang="zh-CN" sz="3735" b="1" kern="100" dirty="0">
                <a:solidFill>
                  <a:schemeClr val="bg1"/>
                </a:solidFill>
                <a:ea typeface="微软雅黑" panose="020B0503020204020204" charset="-122"/>
                <a:cs typeface="Times New Roman" panose="02020603050405020304" pitchFamily="18" charset="0"/>
              </a:rPr>
              <a:t>CONTENTS</a:t>
            </a:r>
            <a:endParaRPr lang="zh-CN" altLang="en-US" sz="3735" b="1" kern="100" dirty="0">
              <a:solidFill>
                <a:schemeClr val="bg1"/>
              </a:solidFill>
              <a:ea typeface="微软雅黑" panose="020B0503020204020204" charset="-122"/>
              <a:cs typeface="Times New Roman" panose="02020603050405020304" pitchFamily="18" charset="0"/>
            </a:endParaRPr>
          </a:p>
        </p:txBody>
      </p:sp>
      <p:sp>
        <p:nvSpPr>
          <p:cNvPr id="43" name="矩形 42"/>
          <p:cNvSpPr/>
          <p:nvPr/>
        </p:nvSpPr>
        <p:spPr>
          <a:xfrm>
            <a:off x="5080342" y="1695447"/>
            <a:ext cx="19200" cy="393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4A66AC"/>
              </a:solidFill>
              <a:latin typeface="微软雅黑" panose="020B0503020204020204" charset="-122"/>
              <a:ea typeface="微软雅黑" panose="020B0503020204020204" charset="-122"/>
            </a:endParaRPr>
          </a:p>
        </p:txBody>
      </p:sp>
      <p:pic>
        <p:nvPicPr>
          <p:cNvPr id="25" name="图片 24">
            <a:extLst>
              <a:ext uri="{FF2B5EF4-FFF2-40B4-BE49-F238E27FC236}">
                <a16:creationId xmlns:a16="http://schemas.microsoft.com/office/drawing/2014/main" id="{2621D1D4-BA8C-437E-9C8C-1B9D15B224EA}"/>
              </a:ext>
            </a:extLst>
          </p:cNvPr>
          <p:cNvPicPr>
            <a:picLocks noChangeAspect="1"/>
          </p:cNvPicPr>
          <p:nvPr/>
        </p:nvPicPr>
        <p:blipFill>
          <a:blip r:embed="rId3"/>
          <a:stretch>
            <a:fillRect/>
          </a:stretch>
        </p:blipFill>
        <p:spPr>
          <a:xfrm>
            <a:off x="10848975" y="60325"/>
            <a:ext cx="1311275" cy="1305560"/>
          </a:xfrm>
          <a:prstGeom prst="rect">
            <a:avLst/>
          </a:prstGeom>
        </p:spPr>
      </p:pic>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组合 41"/>
          <p:cNvGrpSpPr/>
          <p:nvPr/>
        </p:nvGrpSpPr>
        <p:grpSpPr>
          <a:xfrm>
            <a:off x="5243939" y="1730723"/>
            <a:ext cx="1678536" cy="1296000"/>
            <a:chOff x="3385106" y="987574"/>
            <a:chExt cx="1258902" cy="972000"/>
          </a:xfrm>
        </p:grpSpPr>
        <p:sp>
          <p:nvSpPr>
            <p:cNvPr id="43" name="椭圆 42"/>
            <p:cNvSpPr/>
            <p:nvPr/>
          </p:nvSpPr>
          <p:spPr>
            <a:xfrm>
              <a:off x="3528557" y="987574"/>
              <a:ext cx="972000" cy="972000"/>
            </a:xfrm>
            <a:prstGeom prst="ellipse">
              <a:avLst/>
            </a:prstGeom>
            <a:solidFill>
              <a:schemeClr val="accent5">
                <a:lumMod val="60000"/>
                <a:lumOff val="40000"/>
                <a:alpha val="50000"/>
              </a:schemeClr>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endParaRPr>
            </a:p>
          </p:txBody>
        </p:sp>
        <p:sp>
          <p:nvSpPr>
            <p:cNvPr id="44" name="椭圆 43"/>
            <p:cNvSpPr/>
            <p:nvPr/>
          </p:nvSpPr>
          <p:spPr>
            <a:xfrm>
              <a:off x="3618557" y="1077574"/>
              <a:ext cx="792000" cy="792000"/>
            </a:xfrm>
            <a:prstGeom prst="ellipse">
              <a:avLst/>
            </a:prstGeom>
            <a:solidFill>
              <a:schemeClr val="accent1">
                <a:lumMod val="75000"/>
              </a:schemeClr>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endParaRPr>
            </a:p>
          </p:txBody>
        </p:sp>
        <p:sp>
          <p:nvSpPr>
            <p:cNvPr id="45" name="TextBox 14"/>
            <p:cNvSpPr txBox="1"/>
            <p:nvPr/>
          </p:nvSpPr>
          <p:spPr>
            <a:xfrm>
              <a:off x="3385106" y="1148980"/>
              <a:ext cx="1258902" cy="647224"/>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5695" tIns="62847" rIns="125695" bIns="62847">
              <a:spAutoFit/>
            </a:bodyPr>
            <a:lstStyle>
              <a:defPPr>
                <a:defRPr lang="zh-CN"/>
              </a:defPPr>
              <a:lvl1pPr algn="ctr" fontAlgn="base">
                <a:spcBef>
                  <a:spcPct val="0"/>
                </a:spcBef>
                <a:spcAft>
                  <a:spcPct val="0"/>
                </a:spcAft>
                <a:defRPr sz="4500" b="1">
                  <a:ln w="3175">
                    <a:noFill/>
                  </a:ln>
                  <a:gradFill>
                    <a:gsLst>
                      <a:gs pos="25000">
                        <a:srgbClr val="FF0000"/>
                      </a:gs>
                      <a:gs pos="100000">
                        <a:schemeClr val="accent2">
                          <a:shade val="45000"/>
                          <a:satMod val="165000"/>
                        </a:schemeClr>
                      </a:gs>
                    </a:gsLst>
                    <a:lin ang="5400000"/>
                  </a:gradFill>
                  <a:effectLst>
                    <a:outerShdw blurRad="127000" sx="102000" sy="102000" algn="ctr" rotWithShape="0">
                      <a:schemeClr val="bg1">
                        <a:alpha val="84000"/>
                      </a:schemeClr>
                    </a:outerShdw>
                  </a:effectLst>
                  <a:latin typeface="微软雅黑" panose="020B0503020204020204" charset="-122"/>
                  <a:ea typeface="微软雅黑" panose="020B0503020204020204" charset="-122"/>
                </a:defRPr>
              </a:lvl1pPr>
            </a:lstStyle>
            <a:p>
              <a:pPr defTabSz="1218565">
                <a:defRPr/>
              </a:pPr>
              <a:r>
                <a:rPr lang="en-US" altLang="zh-CN" sz="4800" kern="0" dirty="0">
                  <a:solidFill>
                    <a:sysClr val="window" lastClr="FFFFFF"/>
                  </a:solidFill>
                  <a:effectLst/>
                </a:rPr>
                <a:t>01</a:t>
              </a:r>
              <a:endParaRPr lang="zh-CN" altLang="en-US" sz="4800" kern="0" dirty="0">
                <a:solidFill>
                  <a:sysClr val="window" lastClr="FFFFFF"/>
                </a:solidFill>
                <a:effectLst/>
              </a:endParaRPr>
            </a:p>
          </p:txBody>
        </p:sp>
      </p:grpSp>
      <p:sp>
        <p:nvSpPr>
          <p:cNvPr id="46" name="圆角矩形 7"/>
          <p:cNvSpPr/>
          <p:nvPr/>
        </p:nvSpPr>
        <p:spPr>
          <a:xfrm>
            <a:off x="2149382" y="3366471"/>
            <a:ext cx="7867650" cy="1000125"/>
          </a:xfrm>
          <a:prstGeom prst="roundRect">
            <a:avLst>
              <a:gd name="adj" fmla="val 50000"/>
            </a:avLst>
          </a:prstGeom>
          <a:solidFill>
            <a:schemeClr val="accent1">
              <a:lumMod val="75000"/>
            </a:schemeClr>
          </a:solidFill>
          <a:ln w="12700" cap="flat" cmpd="sng" algn="ctr">
            <a:noFill/>
            <a:prstDash val="solid"/>
            <a:miter lim="800000"/>
          </a:ln>
          <a:effectLst/>
        </p:spPr>
        <p:txBody>
          <a:bodyPr rtlCol="0" anchor="ctr"/>
          <a:lstStyle/>
          <a:p>
            <a:pPr algn="ctr" defTabSz="1218565">
              <a:defRPr/>
            </a:pPr>
            <a:r>
              <a:rPr lang="zh-CN" altLang="en-US" sz="4000" b="1" kern="0" dirty="0">
                <a:solidFill>
                  <a:schemeClr val="bg1"/>
                </a:solidFill>
                <a:latin typeface="微软雅黑" panose="020B0503020204020204" charset="-122"/>
                <a:ea typeface="微软雅黑" panose="020B0503020204020204" charset="-122"/>
              </a:rPr>
              <a:t>研  究  背  景</a:t>
            </a:r>
          </a:p>
        </p:txBody>
      </p:sp>
      <p:pic>
        <p:nvPicPr>
          <p:cNvPr id="7" name="图片 6">
            <a:extLst>
              <a:ext uri="{FF2B5EF4-FFF2-40B4-BE49-F238E27FC236}">
                <a16:creationId xmlns:a16="http://schemas.microsoft.com/office/drawing/2014/main" id="{8FCAB16E-642C-4368-ADDB-0CA184AC75EF}"/>
              </a:ext>
            </a:extLst>
          </p:cNvPr>
          <p:cNvPicPr>
            <a:picLocks noChangeAspect="1"/>
          </p:cNvPicPr>
          <p:nvPr/>
        </p:nvPicPr>
        <p:blipFill>
          <a:blip r:embed="rId3"/>
          <a:stretch>
            <a:fillRect/>
          </a:stretch>
        </p:blipFill>
        <p:spPr>
          <a:xfrm>
            <a:off x="10848975" y="60325"/>
            <a:ext cx="1311275" cy="1305560"/>
          </a:xfrm>
          <a:prstGeom prst="rect">
            <a:avLst/>
          </a:prstGeom>
        </p:spPr>
      </p:pic>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矩形 33"/>
          <p:cNvSpPr/>
          <p:nvPr/>
        </p:nvSpPr>
        <p:spPr>
          <a:xfrm>
            <a:off x="0" y="6201795"/>
            <a:ext cx="12192000" cy="66309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rgbClr val="FF0000"/>
                </a:solidFill>
                <a:effectLst>
                  <a:outerShdw blurRad="38100" dist="38100" dir="2700000" algn="tl">
                    <a:srgbClr val="000000">
                      <a:alpha val="43137"/>
                    </a:srgbClr>
                  </a:outerShdw>
                </a:effectLst>
                <a:latin typeface="宋体" panose="02010600030101010101" pitchFamily="2" charset="-122"/>
                <a:ea typeface="宋体" panose="02010600030101010101" pitchFamily="2" charset="-122"/>
                <a:cs typeface="微软雅黑" panose="020B0503020204020204" charset="-122"/>
              </a:rPr>
              <a:t>语义</a:t>
            </a:r>
            <a:r>
              <a:rPr lang="en-US" altLang="zh-CN" sz="2400" b="1" dirty="0">
                <a:solidFill>
                  <a:srgbClr val="FF0000"/>
                </a:solidFill>
                <a:effectLst>
                  <a:outerShdw blurRad="38100" dist="38100" dir="2700000" algn="tl">
                    <a:srgbClr val="000000">
                      <a:alpha val="43137"/>
                    </a:srgbClr>
                  </a:outerShdw>
                </a:effectLst>
                <a:latin typeface="宋体" panose="02010600030101010101" pitchFamily="2" charset="-122"/>
                <a:ea typeface="宋体" panose="02010600030101010101" pitchFamily="2" charset="-122"/>
                <a:cs typeface="微软雅黑" panose="020B0503020204020204" charset="-122"/>
              </a:rPr>
              <a:t>SLAM</a:t>
            </a:r>
            <a:r>
              <a:rPr lang="zh-CN" altLang="en-US" sz="2400" b="1" dirty="0">
                <a:solidFill>
                  <a:srgbClr val="FF0000"/>
                </a:solidFill>
                <a:effectLst>
                  <a:outerShdw blurRad="38100" dist="38100" dir="2700000" algn="tl">
                    <a:srgbClr val="000000">
                      <a:alpha val="43137"/>
                    </a:srgbClr>
                  </a:outerShdw>
                </a:effectLst>
                <a:latin typeface="宋体" panose="02010600030101010101" pitchFamily="2" charset="-122"/>
                <a:ea typeface="宋体" panose="02010600030101010101" pitchFamily="2" charset="-122"/>
                <a:cs typeface="微软雅黑" panose="020B0503020204020204" charset="-122"/>
              </a:rPr>
              <a:t>利用物体信息可以提高</a:t>
            </a:r>
            <a:r>
              <a:rPr lang="en-US" altLang="zh-CN" sz="2400" b="1" dirty="0">
                <a:solidFill>
                  <a:srgbClr val="FF0000"/>
                </a:solidFill>
                <a:effectLst>
                  <a:outerShdw blurRad="38100" dist="38100" dir="2700000" algn="tl">
                    <a:srgbClr val="000000">
                      <a:alpha val="43137"/>
                    </a:srgbClr>
                  </a:outerShdw>
                </a:effectLst>
                <a:latin typeface="宋体" panose="02010600030101010101" pitchFamily="2" charset="-122"/>
                <a:ea typeface="宋体" panose="02010600030101010101" pitchFamily="2" charset="-122"/>
                <a:cs typeface="微软雅黑" panose="020B0503020204020204" charset="-122"/>
              </a:rPr>
              <a:t>SLAM</a:t>
            </a:r>
            <a:r>
              <a:rPr lang="zh-CN" altLang="en-US" sz="2400" b="1" dirty="0">
                <a:solidFill>
                  <a:srgbClr val="FF0000"/>
                </a:solidFill>
                <a:effectLst>
                  <a:outerShdw blurRad="38100" dist="38100" dir="2700000" algn="tl">
                    <a:srgbClr val="000000">
                      <a:alpha val="43137"/>
                    </a:srgbClr>
                  </a:outerShdw>
                </a:effectLst>
                <a:latin typeface="宋体" panose="02010600030101010101" pitchFamily="2" charset="-122"/>
                <a:ea typeface="宋体" panose="02010600030101010101" pitchFamily="2" charset="-122"/>
                <a:cs typeface="微软雅黑" panose="020B0503020204020204" charset="-122"/>
              </a:rPr>
              <a:t>系统的鲁棒性</a:t>
            </a:r>
            <a:endParaRPr lang="zh-CN" altLang="en-US" sz="2400" b="1" dirty="0">
              <a:solidFill>
                <a:schemeClr val="tx1"/>
              </a:solidFill>
              <a:latin typeface="宋体" panose="02010600030101010101" pitchFamily="2" charset="-122"/>
              <a:ea typeface="宋体" panose="02010600030101010101" pitchFamily="2" charset="-122"/>
              <a:cs typeface="微软雅黑" panose="020B0503020204020204" charset="-122"/>
            </a:endParaRPr>
          </a:p>
        </p:txBody>
      </p:sp>
      <p:sp>
        <p:nvSpPr>
          <p:cNvPr id="40" name="TextBox 35"/>
          <p:cNvSpPr txBox="1">
            <a:spLocks noChangeArrowheads="1"/>
          </p:cNvSpPr>
          <p:nvPr/>
        </p:nvSpPr>
        <p:spPr bwMode="auto">
          <a:xfrm>
            <a:off x="6424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en-US" altLang="zh-CN" dirty="0">
                <a:ea typeface="宋体" panose="02010600030101010101" pitchFamily="2" charset="-122"/>
                <a:sym typeface="+mn-ea"/>
              </a:rPr>
              <a:t>    </a:t>
            </a:r>
            <a:r>
              <a:rPr lang="zh-CN" altLang="en-US" dirty="0">
                <a:ea typeface="宋体" panose="02010600030101010101" pitchFamily="2" charset="-122"/>
                <a:sym typeface="+mn-ea"/>
              </a:rPr>
              <a:t>研究背景</a:t>
            </a:r>
            <a:endParaRPr lang="zh-CN" altLang="en-US" dirty="0">
              <a:ea typeface="宋体" panose="02010600030101010101" pitchFamily="2" charset="-122"/>
            </a:endParaRPr>
          </a:p>
        </p:txBody>
      </p:sp>
      <p:sp>
        <p:nvSpPr>
          <p:cNvPr id="13" name="Line 5">
            <a:extLst>
              <a:ext uri="{FF2B5EF4-FFF2-40B4-BE49-F238E27FC236}">
                <a16:creationId xmlns:a16="http://schemas.microsoft.com/office/drawing/2014/main" id="{B4839B76-AF37-40DB-9463-10CB0443063E}"/>
              </a:ext>
            </a:extLst>
          </p:cNvPr>
          <p:cNvSpPr/>
          <p:nvPr/>
        </p:nvSpPr>
        <p:spPr>
          <a:xfrm>
            <a:off x="322085" y="731491"/>
            <a:ext cx="0" cy="5260975"/>
          </a:xfrm>
          <a:prstGeom prst="line">
            <a:avLst/>
          </a:prstGeom>
          <a:ln w="28575" cap="flat" cmpd="sng">
            <a:solidFill>
              <a:schemeClr val="accent1">
                <a:lumMod val="40000"/>
                <a:lumOff val="60000"/>
              </a:schemeClr>
            </a:solidFill>
            <a:prstDash val="solid"/>
            <a:round/>
            <a:headEnd type="none" w="med" len="med"/>
            <a:tailEnd type="none" w="med" len="med"/>
          </a:ln>
        </p:spPr>
      </p:sp>
      <p:sp>
        <p:nvSpPr>
          <p:cNvPr id="14" name="Oval 6">
            <a:extLst>
              <a:ext uri="{FF2B5EF4-FFF2-40B4-BE49-F238E27FC236}">
                <a16:creationId xmlns:a16="http://schemas.microsoft.com/office/drawing/2014/main" id="{D0486641-9A1D-4DA8-9E05-D62D5C6136E4}"/>
              </a:ext>
            </a:extLst>
          </p:cNvPr>
          <p:cNvSpPr/>
          <p:nvPr/>
        </p:nvSpPr>
        <p:spPr>
          <a:xfrm>
            <a:off x="206198" y="655291"/>
            <a:ext cx="220662" cy="209550"/>
          </a:xfrm>
          <a:prstGeom prst="ellipse">
            <a:avLst/>
          </a:prstGeom>
          <a:solidFill>
            <a:schemeClr val="accent1">
              <a:lumMod val="40000"/>
              <a:lumOff val="60000"/>
            </a:schemeClr>
          </a:solidFill>
          <a:ln w="7" cap="flat" cmpd="sng">
            <a:solidFill>
              <a:schemeClr val="accent1">
                <a:lumMod val="40000"/>
                <a:lumOff val="60000"/>
              </a:schemeClr>
            </a:solidFill>
            <a:prstDash val="solid"/>
            <a:round/>
            <a:headEnd type="none" w="med" len="med"/>
            <a:tailEnd type="none" w="med" len="med"/>
          </a:ln>
        </p:spPr>
        <p:txBody>
          <a:bodyPr anchor="t"/>
          <a:lstStyle/>
          <a:p>
            <a:endParaRPr lang="zh-CN" altLang="en-US" dirty="0">
              <a:latin typeface="Arial" panose="020B0604020202020204" pitchFamily="34" charset="0"/>
              <a:ea typeface="宋体" panose="02010600030101010101" pitchFamily="2" charset="-122"/>
            </a:endParaRPr>
          </a:p>
        </p:txBody>
      </p:sp>
      <p:sp>
        <p:nvSpPr>
          <p:cNvPr id="17" name="TextBox 10">
            <a:extLst>
              <a:ext uri="{FF2B5EF4-FFF2-40B4-BE49-F238E27FC236}">
                <a16:creationId xmlns:a16="http://schemas.microsoft.com/office/drawing/2014/main" id="{0E181FD7-1EEA-4043-8023-89A6045FC6C4}"/>
              </a:ext>
            </a:extLst>
          </p:cNvPr>
          <p:cNvSpPr txBox="1"/>
          <p:nvPr/>
        </p:nvSpPr>
        <p:spPr>
          <a:xfrm>
            <a:off x="492516" y="481678"/>
            <a:ext cx="2040943" cy="646331"/>
          </a:xfrm>
          <a:prstGeom prst="rect">
            <a:avLst/>
          </a:prstGeom>
          <a:noFill/>
          <a:ln w="9525">
            <a:noFill/>
          </a:ln>
        </p:spPr>
        <p:txBody>
          <a:bodyPr wrap="none" anchor="t">
            <a:spAutoFit/>
          </a:bodyPr>
          <a:lstStyle/>
          <a:p>
            <a:r>
              <a:rPr lang="zh-CN" altLang="en-US" sz="3600" b="1" dirty="0">
                <a:solidFill>
                  <a:srgbClr val="FF0000"/>
                </a:solidFill>
                <a:latin typeface="宋体" panose="02010600030101010101" pitchFamily="2" charset="-122"/>
                <a:ea typeface="宋体" panose="02010600030101010101" pitchFamily="2" charset="-122"/>
              </a:rPr>
              <a:t>语义</a:t>
            </a:r>
            <a:r>
              <a:rPr lang="en-US" altLang="zh-CN" sz="3600" b="1" dirty="0">
                <a:solidFill>
                  <a:srgbClr val="FF0000"/>
                </a:solidFill>
                <a:latin typeface="宋体" panose="02010600030101010101" pitchFamily="2" charset="-122"/>
                <a:ea typeface="宋体" panose="02010600030101010101" pitchFamily="2" charset="-122"/>
              </a:rPr>
              <a:t>SLAM</a:t>
            </a:r>
            <a:endParaRPr lang="zh-CN" altLang="en-US" sz="3600" b="1" dirty="0">
              <a:solidFill>
                <a:srgbClr val="FF0000"/>
              </a:solidFill>
              <a:latin typeface="宋体" panose="02010600030101010101" pitchFamily="2" charset="-122"/>
              <a:ea typeface="宋体" panose="02010600030101010101" pitchFamily="2" charset="-122"/>
            </a:endParaRPr>
          </a:p>
        </p:txBody>
      </p:sp>
      <p:sp>
        <p:nvSpPr>
          <p:cNvPr id="18" name="TextBox 11">
            <a:extLst>
              <a:ext uri="{FF2B5EF4-FFF2-40B4-BE49-F238E27FC236}">
                <a16:creationId xmlns:a16="http://schemas.microsoft.com/office/drawing/2014/main" id="{C143CBB3-7ED7-4CC2-8351-CC08E5507B6D}"/>
              </a:ext>
            </a:extLst>
          </p:cNvPr>
          <p:cNvSpPr txBox="1"/>
          <p:nvPr/>
        </p:nvSpPr>
        <p:spPr>
          <a:xfrm>
            <a:off x="492516" y="1075752"/>
            <a:ext cx="7888187" cy="1691810"/>
          </a:xfrm>
          <a:prstGeom prst="rect">
            <a:avLst/>
          </a:prstGeom>
          <a:noFill/>
          <a:ln w="9525">
            <a:noFill/>
          </a:ln>
        </p:spPr>
        <p:txBody>
          <a:bodyPr wrap="square" anchor="t">
            <a:spAutoFit/>
          </a:bodyPr>
          <a:lstStyle/>
          <a:p>
            <a:pPr marL="285750" indent="-285750">
              <a:lnSpc>
                <a:spcPct val="150000"/>
              </a:lnSpc>
              <a:buFont typeface="Arial" panose="020B0604020202020204" pitchFamily="34" charset="0"/>
              <a:buChar char="•"/>
            </a:pPr>
            <a:r>
              <a:rPr lang="zh-CN" altLang="en-US" sz="2400" dirty="0">
                <a:ea typeface="宋体" panose="02010600030101010101" pitchFamily="2" charset="-122"/>
              </a:rPr>
              <a:t>引入深度学习处理图像能为</a:t>
            </a:r>
            <a:r>
              <a:rPr lang="en-US" altLang="zh-CN" sz="2400" dirty="0">
                <a:ea typeface="宋体" panose="02010600030101010101" pitchFamily="2" charset="-122"/>
              </a:rPr>
              <a:t>VSLAM</a:t>
            </a:r>
            <a:r>
              <a:rPr lang="zh-CN" altLang="en-US" sz="2400" dirty="0">
                <a:ea typeface="宋体" panose="02010600030101010101" pitchFamily="2" charset="-122"/>
              </a:rPr>
              <a:t>系统获取更多的环境语义信息</a:t>
            </a:r>
            <a:endParaRPr lang="en-US" altLang="zh-CN" sz="2400" dirty="0">
              <a:ea typeface="宋体" panose="02010600030101010101" pitchFamily="2" charset="-122"/>
            </a:endParaRPr>
          </a:p>
          <a:p>
            <a:pPr marL="285750" indent="-285750">
              <a:lnSpc>
                <a:spcPct val="150000"/>
              </a:lnSpc>
              <a:buFont typeface="Arial" panose="020B0604020202020204" pitchFamily="34" charset="0"/>
              <a:buChar char="•"/>
            </a:pPr>
            <a:r>
              <a:rPr lang="zh-CN" altLang="en-US" sz="2400" b="1" dirty="0">
                <a:ea typeface="宋体" panose="02010600030101010101" pitchFamily="2" charset="-122"/>
              </a:rPr>
              <a:t>环境感知能力</a:t>
            </a:r>
            <a:r>
              <a:rPr lang="zh-CN" altLang="zh-CN" sz="2400" dirty="0">
                <a:ea typeface="宋体" panose="02010600030101010101" pitchFamily="2" charset="-122"/>
              </a:rPr>
              <a:t>、</a:t>
            </a:r>
            <a:r>
              <a:rPr lang="zh-CN" altLang="en-US" sz="2400" b="1" dirty="0">
                <a:ea typeface="宋体" panose="02010600030101010101" pitchFamily="2" charset="-122"/>
              </a:rPr>
              <a:t>机器人自主理解。</a:t>
            </a:r>
            <a:endParaRPr lang="en-US" altLang="zh-CN" sz="2400" b="1" dirty="0">
              <a:ea typeface="宋体" panose="02010600030101010101" pitchFamily="2" charset="-122"/>
            </a:endParaRPr>
          </a:p>
        </p:txBody>
      </p:sp>
      <p:pic>
        <p:nvPicPr>
          <p:cNvPr id="19" name="图片 18">
            <a:extLst>
              <a:ext uri="{FF2B5EF4-FFF2-40B4-BE49-F238E27FC236}">
                <a16:creationId xmlns:a16="http://schemas.microsoft.com/office/drawing/2014/main" id="{294AAC22-750C-427B-9920-0CB8D9C063FC}"/>
              </a:ext>
            </a:extLst>
          </p:cNvPr>
          <p:cNvPicPr>
            <a:picLocks noChangeAspect="1"/>
          </p:cNvPicPr>
          <p:nvPr/>
        </p:nvPicPr>
        <p:blipFill>
          <a:blip r:embed="rId3"/>
          <a:stretch>
            <a:fillRect/>
          </a:stretch>
        </p:blipFill>
        <p:spPr>
          <a:xfrm>
            <a:off x="10848975" y="60325"/>
            <a:ext cx="1311275" cy="1305560"/>
          </a:xfrm>
          <a:prstGeom prst="rect">
            <a:avLst/>
          </a:prstGeom>
        </p:spPr>
      </p:pic>
      <p:sp>
        <p:nvSpPr>
          <p:cNvPr id="21" name="TextBox 10">
            <a:extLst>
              <a:ext uri="{FF2B5EF4-FFF2-40B4-BE49-F238E27FC236}">
                <a16:creationId xmlns:a16="http://schemas.microsoft.com/office/drawing/2014/main" id="{0A2795D5-44E0-4719-A64F-A08C4C5CA86A}"/>
              </a:ext>
            </a:extLst>
          </p:cNvPr>
          <p:cNvSpPr txBox="1"/>
          <p:nvPr/>
        </p:nvSpPr>
        <p:spPr>
          <a:xfrm>
            <a:off x="8556603" y="2810493"/>
            <a:ext cx="3534527" cy="1930337"/>
          </a:xfrm>
          <a:prstGeom prst="rect">
            <a:avLst/>
          </a:prstGeom>
          <a:noFill/>
          <a:ln w="9525">
            <a:noFill/>
          </a:ln>
        </p:spPr>
        <p:txBody>
          <a:bodyPr wrap="square" anchor="t">
            <a:spAutoFit/>
          </a:bodyPr>
          <a:lstStyle/>
          <a:p>
            <a:pPr marL="457200" indent="-457200">
              <a:lnSpc>
                <a:spcPct val="150000"/>
              </a:lnSpc>
              <a:buFont typeface="Wingdings" panose="05000000000000000000" pitchFamily="2" charset="2"/>
              <a:buChar char="Ø"/>
            </a:pPr>
            <a:r>
              <a:rPr lang="zh-CN" altLang="en-US" sz="2800" b="1" dirty="0">
                <a:latin typeface="宋体" panose="02010600030101010101" pitchFamily="2" charset="-122"/>
                <a:ea typeface="宋体" panose="02010600030101010101" pitchFamily="2" charset="-122"/>
              </a:rPr>
              <a:t>物体</a:t>
            </a:r>
            <a:r>
              <a:rPr lang="zh-CN" altLang="en-US" sz="2800" b="1" dirty="0">
                <a:solidFill>
                  <a:srgbClr val="FF0000"/>
                </a:solidFill>
                <a:latin typeface="宋体" panose="02010600030101010101" pitchFamily="2" charset="-122"/>
                <a:ea typeface="宋体" panose="02010600030101010101" pitchFamily="2" charset="-122"/>
              </a:rPr>
              <a:t>构建</a:t>
            </a:r>
            <a:endParaRPr lang="en-US" altLang="zh-CN" sz="2800" b="1" dirty="0">
              <a:latin typeface="宋体" panose="02010600030101010101" pitchFamily="2" charset="-122"/>
              <a:ea typeface="宋体" panose="02010600030101010101" pitchFamily="2" charset="-122"/>
            </a:endParaRPr>
          </a:p>
          <a:p>
            <a:pPr marL="457200" indent="-457200">
              <a:lnSpc>
                <a:spcPct val="150000"/>
              </a:lnSpc>
              <a:buFont typeface="Wingdings" panose="05000000000000000000" pitchFamily="2" charset="2"/>
              <a:buChar char="Ø"/>
            </a:pPr>
            <a:r>
              <a:rPr lang="zh-CN" altLang="en-US" sz="2800" b="1" dirty="0">
                <a:latin typeface="宋体" panose="02010600030101010101" pitchFamily="2" charset="-122"/>
                <a:ea typeface="宋体" panose="02010600030101010101" pitchFamily="2" charset="-122"/>
              </a:rPr>
              <a:t>物体</a:t>
            </a:r>
            <a:r>
              <a:rPr lang="zh-CN" altLang="en-US" sz="2800" b="1" dirty="0">
                <a:solidFill>
                  <a:srgbClr val="FF0000"/>
                </a:solidFill>
                <a:latin typeface="宋体" panose="02010600030101010101" pitchFamily="2" charset="-122"/>
                <a:ea typeface="宋体" panose="02010600030101010101" pitchFamily="2" charset="-122"/>
              </a:rPr>
              <a:t>关联</a:t>
            </a:r>
            <a:endParaRPr lang="en-US" altLang="zh-CN" sz="2800" b="1" dirty="0">
              <a:latin typeface="宋体" panose="02010600030101010101" pitchFamily="2" charset="-122"/>
              <a:ea typeface="宋体" panose="02010600030101010101" pitchFamily="2" charset="-122"/>
            </a:endParaRPr>
          </a:p>
          <a:p>
            <a:pPr marL="457200" indent="-457200">
              <a:lnSpc>
                <a:spcPct val="150000"/>
              </a:lnSpc>
              <a:buFont typeface="Wingdings" panose="05000000000000000000" pitchFamily="2" charset="2"/>
              <a:buChar char="Ø"/>
            </a:pPr>
            <a:r>
              <a:rPr lang="zh-CN" altLang="en-US" sz="2800" b="1" dirty="0">
                <a:latin typeface="宋体" panose="02010600030101010101" pitchFamily="2" charset="-122"/>
                <a:ea typeface="宋体" panose="02010600030101010101" pitchFamily="2" charset="-122"/>
              </a:rPr>
              <a:t>物体</a:t>
            </a:r>
            <a:r>
              <a:rPr lang="zh-CN" altLang="en-US" sz="2800" b="1" dirty="0">
                <a:solidFill>
                  <a:srgbClr val="FF0000"/>
                </a:solidFill>
                <a:latin typeface="宋体" panose="02010600030101010101" pitchFamily="2" charset="-122"/>
                <a:ea typeface="宋体" panose="02010600030101010101" pitchFamily="2" charset="-122"/>
              </a:rPr>
              <a:t>信息参与优化</a:t>
            </a:r>
            <a:endParaRPr lang="en-US" altLang="zh-CN" sz="2800" b="1" dirty="0">
              <a:latin typeface="宋体" panose="02010600030101010101" pitchFamily="2" charset="-122"/>
              <a:ea typeface="宋体" panose="02010600030101010101" pitchFamily="2" charset="-122"/>
            </a:endParaRPr>
          </a:p>
        </p:txBody>
      </p:sp>
      <p:sp>
        <p:nvSpPr>
          <p:cNvPr id="22" name="TextBox 10">
            <a:extLst>
              <a:ext uri="{FF2B5EF4-FFF2-40B4-BE49-F238E27FC236}">
                <a16:creationId xmlns:a16="http://schemas.microsoft.com/office/drawing/2014/main" id="{256165AB-1ACF-4945-86FC-46D9723A45E4}"/>
              </a:ext>
            </a:extLst>
          </p:cNvPr>
          <p:cNvSpPr txBox="1"/>
          <p:nvPr/>
        </p:nvSpPr>
        <p:spPr>
          <a:xfrm>
            <a:off x="7900869" y="2191037"/>
            <a:ext cx="2348720" cy="523220"/>
          </a:xfrm>
          <a:prstGeom prst="rect">
            <a:avLst/>
          </a:prstGeom>
          <a:noFill/>
          <a:ln w="9525">
            <a:noFill/>
          </a:ln>
        </p:spPr>
        <p:txBody>
          <a:bodyPr wrap="none" anchor="t">
            <a:spAutoFit/>
          </a:bodyPr>
          <a:lstStyle/>
          <a:p>
            <a:r>
              <a:rPr lang="zh-CN" altLang="en-US" sz="2800" b="1" dirty="0">
                <a:latin typeface="宋体" panose="02010600030101010101" pitchFamily="2" charset="-122"/>
                <a:ea typeface="宋体" panose="02010600030101010101" pitchFamily="2" charset="-122"/>
              </a:rPr>
              <a:t>目前的挑战：</a:t>
            </a:r>
          </a:p>
        </p:txBody>
      </p:sp>
      <p:sp>
        <p:nvSpPr>
          <p:cNvPr id="23" name="Freeform 8">
            <a:extLst>
              <a:ext uri="{FF2B5EF4-FFF2-40B4-BE49-F238E27FC236}">
                <a16:creationId xmlns:a16="http://schemas.microsoft.com/office/drawing/2014/main" id="{744F41CD-26CE-4747-BFA6-1233690971EB}"/>
              </a:ext>
            </a:extLst>
          </p:cNvPr>
          <p:cNvSpPr/>
          <p:nvPr/>
        </p:nvSpPr>
        <p:spPr>
          <a:xfrm>
            <a:off x="809001" y="153482"/>
            <a:ext cx="203511" cy="233116"/>
          </a:xfrm>
          <a:custGeom>
            <a:avLst/>
            <a:gdLst/>
            <a:ahLst/>
            <a:cxnLst>
              <a:cxn ang="0">
                <a:pos x="2147483647" y="2147483647"/>
              </a:cxn>
              <a:cxn ang="0">
                <a:pos x="2147483647" y="2147483647"/>
              </a:cxn>
              <a:cxn ang="0">
                <a:pos x="0" y="2147483647"/>
              </a:cxn>
              <a:cxn ang="0">
                <a:pos x="0" y="2147483647"/>
              </a:cxn>
              <a:cxn ang="0">
                <a:pos x="0" y="0"/>
              </a:cxn>
              <a:cxn ang="0">
                <a:pos x="2147483647" y="2147483647"/>
              </a:cxn>
              <a:cxn ang="0">
                <a:pos x="2147483647" y="2147483647"/>
              </a:cxn>
            </a:cxnLst>
            <a:rect l="0" t="0" r="0" b="0"/>
            <a:pathLst>
              <a:path w="274" h="317">
                <a:moveTo>
                  <a:pt x="274" y="158"/>
                </a:moveTo>
                <a:lnTo>
                  <a:pt x="137" y="238"/>
                </a:lnTo>
                <a:lnTo>
                  <a:pt x="0" y="317"/>
                </a:lnTo>
                <a:lnTo>
                  <a:pt x="0" y="158"/>
                </a:lnTo>
                <a:lnTo>
                  <a:pt x="0" y="0"/>
                </a:lnTo>
                <a:lnTo>
                  <a:pt x="137" y="79"/>
                </a:lnTo>
                <a:lnTo>
                  <a:pt x="274" y="158"/>
                </a:lnTo>
                <a:close/>
              </a:path>
            </a:pathLst>
          </a:custGeom>
          <a:solidFill>
            <a:srgbClr val="8FAADC"/>
          </a:solidFill>
          <a:ln w="9525">
            <a:noFill/>
          </a:ln>
        </p:spPr>
        <p:txBody>
          <a:bodyPr/>
          <a:lstStyle/>
          <a:p>
            <a:endParaRPr lang="zh-CN" altLang="en-US">
              <a:ea typeface="宋体" panose="02010600030101010101" pitchFamily="2" charset="-122"/>
            </a:endParaRPr>
          </a:p>
        </p:txBody>
      </p:sp>
      <p:graphicFrame>
        <p:nvGraphicFramePr>
          <p:cNvPr id="2" name="对象 1">
            <a:extLst>
              <a:ext uri="{FF2B5EF4-FFF2-40B4-BE49-F238E27FC236}">
                <a16:creationId xmlns:a16="http://schemas.microsoft.com/office/drawing/2014/main" id="{D94E1C50-13A2-7A8E-2CB9-0415ED537CD4}"/>
              </a:ext>
            </a:extLst>
          </p:cNvPr>
          <p:cNvGraphicFramePr>
            <a:graphicFrameLocks noChangeAspect="1"/>
          </p:cNvGraphicFramePr>
          <p:nvPr>
            <p:extLst>
              <p:ext uri="{D42A27DB-BD31-4B8C-83A1-F6EECF244321}">
                <p14:modId xmlns:p14="http://schemas.microsoft.com/office/powerpoint/2010/main" val="3860289629"/>
              </p:ext>
            </p:extLst>
          </p:nvPr>
        </p:nvGraphicFramePr>
        <p:xfrm>
          <a:off x="809001" y="2977280"/>
          <a:ext cx="6485047" cy="2502494"/>
        </p:xfrm>
        <a:graphic>
          <a:graphicData uri="http://schemas.openxmlformats.org/presentationml/2006/ole">
            <mc:AlternateContent xmlns:mc="http://schemas.openxmlformats.org/markup-compatibility/2006">
              <mc:Choice xmlns:v="urn:schemas-microsoft-com:vml" Requires="v">
                <p:oleObj name="Visio" r:id="rId4" imgW="5934075" imgH="1551305" progId="Visio.Drawing.15">
                  <p:embed/>
                </p:oleObj>
              </mc:Choice>
              <mc:Fallback>
                <p:oleObj name="Visio" r:id="rId4" imgW="5934075" imgH="1551305" progId="Visio.Drawing.15">
                  <p:embed/>
                  <p:pic>
                    <p:nvPicPr>
                      <p:cNvPr id="3" name="对象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9001" y="2977280"/>
                        <a:ext cx="6485047" cy="2502494"/>
                      </a:xfrm>
                      <a:prstGeom prst="rect">
                        <a:avLst/>
                      </a:prstGeom>
                      <a:noFill/>
                    </p:spPr>
                  </p:pic>
                </p:oleObj>
              </mc:Fallback>
            </mc:AlternateContent>
          </a:graphicData>
        </a:graphic>
      </p:graphicFrame>
    </p:spTree>
    <p:extLst>
      <p:ext uri="{BB962C8B-B14F-4D97-AF65-F5344CB8AC3E}">
        <p14:creationId xmlns:p14="http://schemas.microsoft.com/office/powerpoint/2010/main" val="15030307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组合 41"/>
          <p:cNvGrpSpPr/>
          <p:nvPr/>
        </p:nvGrpSpPr>
        <p:grpSpPr>
          <a:xfrm>
            <a:off x="5243939" y="1730723"/>
            <a:ext cx="1678536" cy="1296000"/>
            <a:chOff x="3385106" y="987574"/>
            <a:chExt cx="1258902" cy="972000"/>
          </a:xfrm>
        </p:grpSpPr>
        <p:sp>
          <p:nvSpPr>
            <p:cNvPr id="43" name="椭圆 42"/>
            <p:cNvSpPr/>
            <p:nvPr/>
          </p:nvSpPr>
          <p:spPr>
            <a:xfrm>
              <a:off x="3528557" y="987574"/>
              <a:ext cx="972000" cy="972000"/>
            </a:xfrm>
            <a:prstGeom prst="ellipse">
              <a:avLst/>
            </a:prstGeom>
            <a:solidFill>
              <a:schemeClr val="accent5">
                <a:lumMod val="60000"/>
                <a:lumOff val="40000"/>
                <a:alpha val="50000"/>
              </a:schemeClr>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endParaRPr>
            </a:p>
          </p:txBody>
        </p:sp>
        <p:sp>
          <p:nvSpPr>
            <p:cNvPr id="44" name="椭圆 43"/>
            <p:cNvSpPr/>
            <p:nvPr/>
          </p:nvSpPr>
          <p:spPr>
            <a:xfrm>
              <a:off x="3618557" y="1077574"/>
              <a:ext cx="792000" cy="792000"/>
            </a:xfrm>
            <a:prstGeom prst="ellipse">
              <a:avLst/>
            </a:prstGeom>
            <a:solidFill>
              <a:schemeClr val="accent1">
                <a:lumMod val="75000"/>
              </a:schemeClr>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endParaRPr>
            </a:p>
          </p:txBody>
        </p:sp>
        <p:sp>
          <p:nvSpPr>
            <p:cNvPr id="45" name="TextBox 14"/>
            <p:cNvSpPr txBox="1"/>
            <p:nvPr/>
          </p:nvSpPr>
          <p:spPr>
            <a:xfrm>
              <a:off x="3385106" y="1148980"/>
              <a:ext cx="1258902" cy="647224"/>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5695" tIns="62847" rIns="125695" bIns="62847">
              <a:spAutoFit/>
            </a:bodyPr>
            <a:lstStyle>
              <a:defPPr>
                <a:defRPr lang="zh-CN"/>
              </a:defPPr>
              <a:lvl1pPr algn="ctr" fontAlgn="base">
                <a:spcBef>
                  <a:spcPct val="0"/>
                </a:spcBef>
                <a:spcAft>
                  <a:spcPct val="0"/>
                </a:spcAft>
                <a:defRPr sz="4500" b="1">
                  <a:ln w="3175">
                    <a:noFill/>
                  </a:ln>
                  <a:gradFill>
                    <a:gsLst>
                      <a:gs pos="25000">
                        <a:srgbClr val="FF0000"/>
                      </a:gs>
                      <a:gs pos="100000">
                        <a:schemeClr val="accent2">
                          <a:shade val="45000"/>
                          <a:satMod val="165000"/>
                        </a:schemeClr>
                      </a:gs>
                    </a:gsLst>
                    <a:lin ang="5400000"/>
                  </a:gradFill>
                  <a:effectLst>
                    <a:outerShdw blurRad="127000" sx="102000" sy="102000" algn="ctr" rotWithShape="0">
                      <a:schemeClr val="bg1">
                        <a:alpha val="84000"/>
                      </a:schemeClr>
                    </a:outerShdw>
                  </a:effectLst>
                  <a:latin typeface="微软雅黑" panose="020B0503020204020204" charset="-122"/>
                  <a:ea typeface="微软雅黑" panose="020B0503020204020204" charset="-122"/>
                </a:defRPr>
              </a:lvl1pPr>
            </a:lstStyle>
            <a:p>
              <a:pPr defTabSz="1218565">
                <a:defRPr/>
              </a:pPr>
              <a:r>
                <a:rPr lang="en-US" altLang="zh-CN" sz="4800" kern="0" dirty="0">
                  <a:solidFill>
                    <a:sysClr val="window" lastClr="FFFFFF"/>
                  </a:solidFill>
                  <a:effectLst/>
                </a:rPr>
                <a:t>02</a:t>
              </a:r>
              <a:endParaRPr lang="zh-CN" altLang="en-US" sz="4800" kern="0" dirty="0">
                <a:solidFill>
                  <a:sysClr val="window" lastClr="FFFFFF"/>
                </a:solidFill>
                <a:effectLst/>
              </a:endParaRPr>
            </a:p>
          </p:txBody>
        </p:sp>
      </p:grpSp>
      <p:sp>
        <p:nvSpPr>
          <p:cNvPr id="46" name="圆角矩形 7"/>
          <p:cNvSpPr/>
          <p:nvPr/>
        </p:nvSpPr>
        <p:spPr>
          <a:xfrm>
            <a:off x="2149382" y="3366471"/>
            <a:ext cx="7867650" cy="1000125"/>
          </a:xfrm>
          <a:prstGeom prst="roundRect">
            <a:avLst>
              <a:gd name="adj" fmla="val 50000"/>
            </a:avLst>
          </a:prstGeom>
          <a:solidFill>
            <a:schemeClr val="accent1">
              <a:lumMod val="75000"/>
            </a:schemeClr>
          </a:solidFill>
          <a:ln w="12700" cap="flat" cmpd="sng" algn="ctr">
            <a:noFill/>
            <a:prstDash val="solid"/>
            <a:miter lim="800000"/>
          </a:ln>
          <a:effectLst/>
        </p:spPr>
        <p:txBody>
          <a:bodyPr rtlCol="0" anchor="ctr"/>
          <a:lstStyle/>
          <a:p>
            <a:pPr algn="ctr" defTabSz="1218565">
              <a:defRPr/>
            </a:pPr>
            <a:r>
              <a:rPr lang="zh-CN" altLang="en-US" sz="4000" b="1" kern="0" dirty="0">
                <a:solidFill>
                  <a:schemeClr val="bg1"/>
                </a:solidFill>
                <a:latin typeface="微软雅黑" panose="020B0503020204020204" charset="-122"/>
                <a:ea typeface="微软雅黑" panose="020B0503020204020204" charset="-122"/>
              </a:rPr>
              <a:t>研  究  进  展</a:t>
            </a:r>
          </a:p>
        </p:txBody>
      </p:sp>
      <p:pic>
        <p:nvPicPr>
          <p:cNvPr id="7" name="图片 6">
            <a:extLst>
              <a:ext uri="{FF2B5EF4-FFF2-40B4-BE49-F238E27FC236}">
                <a16:creationId xmlns:a16="http://schemas.microsoft.com/office/drawing/2014/main" id="{DA552A69-D907-4697-91FA-CA80FAAC84C0}"/>
              </a:ext>
            </a:extLst>
          </p:cNvPr>
          <p:cNvPicPr>
            <a:picLocks noChangeAspect="1"/>
          </p:cNvPicPr>
          <p:nvPr/>
        </p:nvPicPr>
        <p:blipFill>
          <a:blip r:embed="rId3"/>
          <a:stretch>
            <a:fillRect/>
          </a:stretch>
        </p:blipFill>
        <p:spPr>
          <a:xfrm>
            <a:off x="10848975" y="60325"/>
            <a:ext cx="1311275" cy="1305560"/>
          </a:xfrm>
          <a:prstGeom prst="rect">
            <a:avLst/>
          </a:prstGeom>
        </p:spPr>
      </p:pic>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TextBox 35"/>
          <p:cNvSpPr txBox="1">
            <a:spLocks noChangeArrowheads="1"/>
          </p:cNvSpPr>
          <p:nvPr/>
        </p:nvSpPr>
        <p:spPr bwMode="auto">
          <a:xfrm>
            <a:off x="642425" y="15150"/>
            <a:ext cx="911225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en-US" altLang="zh-CN" dirty="0">
                <a:ea typeface="宋体" panose="02010600030101010101" pitchFamily="2" charset="-122"/>
                <a:sym typeface="+mn-ea"/>
              </a:rPr>
              <a:t>    </a:t>
            </a:r>
            <a:r>
              <a:rPr lang="zh-CN" altLang="en-US" dirty="0">
                <a:ea typeface="宋体" panose="02010600030101010101" pitchFamily="2" charset="-122"/>
                <a:sym typeface="+mn-ea"/>
              </a:rPr>
              <a:t>研究进展</a:t>
            </a:r>
            <a:endParaRPr lang="zh-CN" altLang="en-US" dirty="0">
              <a:ea typeface="宋体" panose="02010600030101010101" pitchFamily="2" charset="-122"/>
            </a:endParaRPr>
          </a:p>
        </p:txBody>
      </p:sp>
      <p:sp>
        <p:nvSpPr>
          <p:cNvPr id="13" name="Line 5">
            <a:extLst>
              <a:ext uri="{FF2B5EF4-FFF2-40B4-BE49-F238E27FC236}">
                <a16:creationId xmlns:a16="http://schemas.microsoft.com/office/drawing/2014/main" id="{B4839B76-AF37-40DB-9463-10CB0443063E}"/>
              </a:ext>
            </a:extLst>
          </p:cNvPr>
          <p:cNvSpPr/>
          <p:nvPr/>
        </p:nvSpPr>
        <p:spPr>
          <a:xfrm>
            <a:off x="322085" y="731491"/>
            <a:ext cx="0" cy="5260975"/>
          </a:xfrm>
          <a:prstGeom prst="line">
            <a:avLst/>
          </a:prstGeom>
          <a:ln w="28575" cap="flat" cmpd="sng">
            <a:solidFill>
              <a:schemeClr val="accent1">
                <a:lumMod val="40000"/>
                <a:lumOff val="60000"/>
              </a:schemeClr>
            </a:solidFill>
            <a:prstDash val="solid"/>
            <a:round/>
            <a:headEnd type="none" w="med" len="med"/>
            <a:tailEnd type="none" w="med" len="med"/>
          </a:ln>
        </p:spPr>
      </p:sp>
      <p:sp>
        <p:nvSpPr>
          <p:cNvPr id="14" name="Oval 6">
            <a:extLst>
              <a:ext uri="{FF2B5EF4-FFF2-40B4-BE49-F238E27FC236}">
                <a16:creationId xmlns:a16="http://schemas.microsoft.com/office/drawing/2014/main" id="{D0486641-9A1D-4DA8-9E05-D62D5C6136E4}"/>
              </a:ext>
            </a:extLst>
          </p:cNvPr>
          <p:cNvSpPr/>
          <p:nvPr/>
        </p:nvSpPr>
        <p:spPr>
          <a:xfrm>
            <a:off x="206198" y="655291"/>
            <a:ext cx="220662" cy="209550"/>
          </a:xfrm>
          <a:prstGeom prst="ellipse">
            <a:avLst/>
          </a:prstGeom>
          <a:solidFill>
            <a:schemeClr val="accent1">
              <a:lumMod val="40000"/>
              <a:lumOff val="60000"/>
            </a:schemeClr>
          </a:solidFill>
          <a:ln w="7" cap="flat" cmpd="sng">
            <a:solidFill>
              <a:schemeClr val="accent1">
                <a:lumMod val="40000"/>
                <a:lumOff val="60000"/>
              </a:schemeClr>
            </a:solidFill>
            <a:prstDash val="solid"/>
            <a:round/>
            <a:headEnd type="none" w="med" len="med"/>
            <a:tailEnd type="none" w="med" len="med"/>
          </a:ln>
        </p:spPr>
        <p:txBody>
          <a:bodyPr anchor="t"/>
          <a:lstStyle/>
          <a:p>
            <a:endParaRPr lang="zh-CN" altLang="en-US" dirty="0">
              <a:latin typeface="Arial" panose="020B0604020202020204" pitchFamily="34" charset="0"/>
              <a:ea typeface="宋体" panose="02010600030101010101" pitchFamily="2" charset="-122"/>
            </a:endParaRPr>
          </a:p>
        </p:txBody>
      </p:sp>
      <p:pic>
        <p:nvPicPr>
          <p:cNvPr id="19" name="图片 18">
            <a:extLst>
              <a:ext uri="{FF2B5EF4-FFF2-40B4-BE49-F238E27FC236}">
                <a16:creationId xmlns:a16="http://schemas.microsoft.com/office/drawing/2014/main" id="{294AAC22-750C-427B-9920-0CB8D9C063FC}"/>
              </a:ext>
            </a:extLst>
          </p:cNvPr>
          <p:cNvPicPr>
            <a:picLocks noChangeAspect="1"/>
          </p:cNvPicPr>
          <p:nvPr/>
        </p:nvPicPr>
        <p:blipFill>
          <a:blip r:embed="rId3"/>
          <a:stretch>
            <a:fillRect/>
          </a:stretch>
        </p:blipFill>
        <p:spPr>
          <a:xfrm>
            <a:off x="10848975" y="60325"/>
            <a:ext cx="1311275" cy="1305560"/>
          </a:xfrm>
          <a:prstGeom prst="rect">
            <a:avLst/>
          </a:prstGeom>
        </p:spPr>
      </p:pic>
      <p:sp>
        <p:nvSpPr>
          <p:cNvPr id="23" name="Freeform 8">
            <a:extLst>
              <a:ext uri="{FF2B5EF4-FFF2-40B4-BE49-F238E27FC236}">
                <a16:creationId xmlns:a16="http://schemas.microsoft.com/office/drawing/2014/main" id="{744F41CD-26CE-4747-BFA6-1233690971EB}"/>
              </a:ext>
            </a:extLst>
          </p:cNvPr>
          <p:cNvSpPr/>
          <p:nvPr/>
        </p:nvSpPr>
        <p:spPr>
          <a:xfrm>
            <a:off x="809001" y="153482"/>
            <a:ext cx="203511" cy="233116"/>
          </a:xfrm>
          <a:custGeom>
            <a:avLst/>
            <a:gdLst/>
            <a:ahLst/>
            <a:cxnLst>
              <a:cxn ang="0">
                <a:pos x="2147483647" y="2147483647"/>
              </a:cxn>
              <a:cxn ang="0">
                <a:pos x="2147483647" y="2147483647"/>
              </a:cxn>
              <a:cxn ang="0">
                <a:pos x="0" y="2147483647"/>
              </a:cxn>
              <a:cxn ang="0">
                <a:pos x="0" y="2147483647"/>
              </a:cxn>
              <a:cxn ang="0">
                <a:pos x="0" y="0"/>
              </a:cxn>
              <a:cxn ang="0">
                <a:pos x="2147483647" y="2147483647"/>
              </a:cxn>
              <a:cxn ang="0">
                <a:pos x="2147483647" y="2147483647"/>
              </a:cxn>
            </a:cxnLst>
            <a:rect l="0" t="0" r="0" b="0"/>
            <a:pathLst>
              <a:path w="274" h="317">
                <a:moveTo>
                  <a:pt x="274" y="158"/>
                </a:moveTo>
                <a:lnTo>
                  <a:pt x="137" y="238"/>
                </a:lnTo>
                <a:lnTo>
                  <a:pt x="0" y="317"/>
                </a:lnTo>
                <a:lnTo>
                  <a:pt x="0" y="158"/>
                </a:lnTo>
                <a:lnTo>
                  <a:pt x="0" y="0"/>
                </a:lnTo>
                <a:lnTo>
                  <a:pt x="137" y="79"/>
                </a:lnTo>
                <a:lnTo>
                  <a:pt x="274" y="158"/>
                </a:lnTo>
                <a:close/>
              </a:path>
            </a:pathLst>
          </a:custGeom>
          <a:solidFill>
            <a:srgbClr val="8FAADC"/>
          </a:solidFill>
          <a:ln w="9525">
            <a:noFill/>
          </a:ln>
        </p:spPr>
        <p:txBody>
          <a:bodyPr/>
          <a:lstStyle/>
          <a:p>
            <a:endParaRPr lang="zh-CN" altLang="en-US">
              <a:ea typeface="宋体" panose="02010600030101010101" pitchFamily="2" charset="-122"/>
            </a:endParaRPr>
          </a:p>
        </p:txBody>
      </p:sp>
      <p:pic>
        <p:nvPicPr>
          <p:cNvPr id="4" name="图片 3">
            <a:extLst>
              <a:ext uri="{FF2B5EF4-FFF2-40B4-BE49-F238E27FC236}">
                <a16:creationId xmlns:a16="http://schemas.microsoft.com/office/drawing/2014/main" id="{145C367C-06F6-86B8-2462-1C4F67118110}"/>
              </a:ext>
            </a:extLst>
          </p:cNvPr>
          <p:cNvPicPr>
            <a:picLocks noChangeAspect="1"/>
          </p:cNvPicPr>
          <p:nvPr/>
        </p:nvPicPr>
        <p:blipFill>
          <a:blip r:embed="rId4"/>
          <a:stretch>
            <a:fillRect/>
          </a:stretch>
        </p:blipFill>
        <p:spPr>
          <a:xfrm>
            <a:off x="1308015" y="2136799"/>
            <a:ext cx="9222722" cy="3855667"/>
          </a:xfrm>
          <a:prstGeom prst="rect">
            <a:avLst/>
          </a:prstGeom>
        </p:spPr>
      </p:pic>
      <p:sp>
        <p:nvSpPr>
          <p:cNvPr id="6" name="文本框 5">
            <a:extLst>
              <a:ext uri="{FF2B5EF4-FFF2-40B4-BE49-F238E27FC236}">
                <a16:creationId xmlns:a16="http://schemas.microsoft.com/office/drawing/2014/main" id="{DE8C1B8B-FB00-6D43-40AE-09FCC23CEC74}"/>
              </a:ext>
            </a:extLst>
          </p:cNvPr>
          <p:cNvSpPr txBox="1"/>
          <p:nvPr/>
        </p:nvSpPr>
        <p:spPr>
          <a:xfrm>
            <a:off x="642425" y="1094432"/>
            <a:ext cx="6094990" cy="542906"/>
          </a:xfrm>
          <a:prstGeom prst="rect">
            <a:avLst/>
          </a:prstGeom>
          <a:noFill/>
        </p:spPr>
        <p:txBody>
          <a:bodyPr wrap="square">
            <a:spAutoFit/>
          </a:bodyPr>
          <a:lstStyle/>
          <a:p>
            <a:pPr marL="285750" indent="-285750">
              <a:lnSpc>
                <a:spcPct val="150000"/>
              </a:lnSpc>
              <a:buFont typeface="Arial" panose="020B0604020202020204" pitchFamily="34" charset="0"/>
              <a:buChar char="•"/>
            </a:pPr>
            <a:r>
              <a:rPr lang="en-US" altLang="zh-CN" sz="2200" b="1" dirty="0">
                <a:ea typeface="宋体" panose="02010600030101010101" pitchFamily="2" charset="-122"/>
              </a:rPr>
              <a:t>SLAM</a:t>
            </a:r>
            <a:r>
              <a:rPr lang="zh-CN" altLang="en-US" sz="2200" b="1" dirty="0">
                <a:ea typeface="宋体" panose="02010600030101010101" pitchFamily="2" charset="-122"/>
              </a:rPr>
              <a:t>系统的结构流程</a:t>
            </a:r>
            <a:endParaRPr lang="en-US" altLang="zh-CN" sz="2200" b="1" dirty="0">
              <a:ea typeface="宋体" panose="02010600030101010101" pitchFamily="2" charset="-122"/>
            </a:endParaRPr>
          </a:p>
        </p:txBody>
      </p:sp>
    </p:spTree>
    <p:extLst>
      <p:ext uri="{BB962C8B-B14F-4D97-AF65-F5344CB8AC3E}">
        <p14:creationId xmlns:p14="http://schemas.microsoft.com/office/powerpoint/2010/main" val="13521544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5"/>
          <p:cNvSpPr txBox="1">
            <a:spLocks noChangeArrowheads="1"/>
          </p:cNvSpPr>
          <p:nvPr/>
        </p:nvSpPr>
        <p:spPr bwMode="auto">
          <a:xfrm>
            <a:off x="1003152" y="30476"/>
            <a:ext cx="9112250"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en-US" dirty="0">
                <a:ea typeface="宋体" panose="02010600030101010101" pitchFamily="2" charset="-122"/>
              </a:rPr>
              <a:t>    基于</a:t>
            </a:r>
            <a:r>
              <a:rPr lang="en-US" altLang="zh-CN" dirty="0" err="1">
                <a:ea typeface="宋体" panose="02010600030101010101" pitchFamily="2" charset="-122"/>
              </a:rPr>
              <a:t>YoLo</a:t>
            </a:r>
            <a:r>
              <a:rPr lang="zh-CN" altLang="en-US" dirty="0">
                <a:ea typeface="宋体" panose="02010600030101010101" pitchFamily="2" charset="-122"/>
              </a:rPr>
              <a:t>的物体分割</a:t>
            </a:r>
          </a:p>
        </p:txBody>
      </p:sp>
      <p:pic>
        <p:nvPicPr>
          <p:cNvPr id="37" name="图片 36">
            <a:extLst>
              <a:ext uri="{FF2B5EF4-FFF2-40B4-BE49-F238E27FC236}">
                <a16:creationId xmlns:a16="http://schemas.microsoft.com/office/drawing/2014/main" id="{19C8D839-21A0-4DA1-8DC0-81679AC9CBF8}"/>
              </a:ext>
            </a:extLst>
          </p:cNvPr>
          <p:cNvPicPr>
            <a:picLocks noChangeAspect="1"/>
          </p:cNvPicPr>
          <p:nvPr/>
        </p:nvPicPr>
        <p:blipFill>
          <a:blip r:embed="rId3"/>
          <a:stretch>
            <a:fillRect/>
          </a:stretch>
        </p:blipFill>
        <p:spPr>
          <a:xfrm>
            <a:off x="11335366" y="-28222"/>
            <a:ext cx="856634" cy="852900"/>
          </a:xfrm>
          <a:prstGeom prst="rect">
            <a:avLst/>
          </a:prstGeom>
        </p:spPr>
      </p:pic>
      <p:sp>
        <p:nvSpPr>
          <p:cNvPr id="39" name="Freeform 8">
            <a:extLst>
              <a:ext uri="{FF2B5EF4-FFF2-40B4-BE49-F238E27FC236}">
                <a16:creationId xmlns:a16="http://schemas.microsoft.com/office/drawing/2014/main" id="{B77B51A9-0C70-471D-A6CC-5DC19ADB3131}"/>
              </a:ext>
            </a:extLst>
          </p:cNvPr>
          <p:cNvSpPr/>
          <p:nvPr/>
        </p:nvSpPr>
        <p:spPr>
          <a:xfrm>
            <a:off x="1274721" y="138699"/>
            <a:ext cx="203511" cy="233116"/>
          </a:xfrm>
          <a:custGeom>
            <a:avLst/>
            <a:gdLst/>
            <a:ahLst/>
            <a:cxnLst>
              <a:cxn ang="0">
                <a:pos x="2147483647" y="2147483647"/>
              </a:cxn>
              <a:cxn ang="0">
                <a:pos x="2147483647" y="2147483647"/>
              </a:cxn>
              <a:cxn ang="0">
                <a:pos x="0" y="2147483647"/>
              </a:cxn>
              <a:cxn ang="0">
                <a:pos x="0" y="2147483647"/>
              </a:cxn>
              <a:cxn ang="0">
                <a:pos x="0" y="0"/>
              </a:cxn>
              <a:cxn ang="0">
                <a:pos x="2147483647" y="2147483647"/>
              </a:cxn>
              <a:cxn ang="0">
                <a:pos x="2147483647" y="2147483647"/>
              </a:cxn>
            </a:cxnLst>
            <a:rect l="0" t="0" r="0" b="0"/>
            <a:pathLst>
              <a:path w="274" h="317">
                <a:moveTo>
                  <a:pt x="274" y="158"/>
                </a:moveTo>
                <a:lnTo>
                  <a:pt x="137" y="238"/>
                </a:lnTo>
                <a:lnTo>
                  <a:pt x="0" y="317"/>
                </a:lnTo>
                <a:lnTo>
                  <a:pt x="0" y="158"/>
                </a:lnTo>
                <a:lnTo>
                  <a:pt x="0" y="0"/>
                </a:lnTo>
                <a:lnTo>
                  <a:pt x="137" y="79"/>
                </a:lnTo>
                <a:lnTo>
                  <a:pt x="274" y="158"/>
                </a:lnTo>
                <a:close/>
              </a:path>
            </a:pathLst>
          </a:custGeom>
          <a:solidFill>
            <a:srgbClr val="8FAADC"/>
          </a:solidFill>
          <a:ln w="9525">
            <a:noFill/>
          </a:ln>
        </p:spPr>
        <p:txBody>
          <a:bodyPr/>
          <a:lstStyle/>
          <a:p>
            <a:endParaRPr lang="zh-CN" altLang="en-US">
              <a:ea typeface="宋体" panose="02010600030101010101" pitchFamily="2" charset="-122"/>
            </a:endParaRPr>
          </a:p>
        </p:txBody>
      </p:sp>
      <p:sp>
        <p:nvSpPr>
          <p:cNvPr id="14" name="Line 5">
            <a:extLst>
              <a:ext uri="{FF2B5EF4-FFF2-40B4-BE49-F238E27FC236}">
                <a16:creationId xmlns:a16="http://schemas.microsoft.com/office/drawing/2014/main" id="{092E61AE-3227-4EE1-AD7C-3E3DBCD65E09}"/>
              </a:ext>
            </a:extLst>
          </p:cNvPr>
          <p:cNvSpPr/>
          <p:nvPr/>
        </p:nvSpPr>
        <p:spPr>
          <a:xfrm flipH="1">
            <a:off x="712032" y="1262148"/>
            <a:ext cx="710" cy="4395189"/>
          </a:xfrm>
          <a:prstGeom prst="line">
            <a:avLst/>
          </a:prstGeom>
          <a:ln w="28575" cap="flat" cmpd="sng">
            <a:solidFill>
              <a:schemeClr val="accent1">
                <a:lumMod val="40000"/>
                <a:lumOff val="60000"/>
              </a:schemeClr>
            </a:solidFill>
            <a:prstDash val="solid"/>
            <a:round/>
            <a:headEnd type="none" w="med" len="med"/>
            <a:tailEnd type="none" w="med" len="med"/>
          </a:ln>
        </p:spPr>
      </p:sp>
      <p:sp>
        <p:nvSpPr>
          <p:cNvPr id="15" name="Oval 6">
            <a:extLst>
              <a:ext uri="{FF2B5EF4-FFF2-40B4-BE49-F238E27FC236}">
                <a16:creationId xmlns:a16="http://schemas.microsoft.com/office/drawing/2014/main" id="{A05BFCF0-F867-4A33-B98C-DF8F36211E98}"/>
              </a:ext>
            </a:extLst>
          </p:cNvPr>
          <p:cNvSpPr/>
          <p:nvPr/>
        </p:nvSpPr>
        <p:spPr>
          <a:xfrm>
            <a:off x="596859" y="1234397"/>
            <a:ext cx="220662" cy="209550"/>
          </a:xfrm>
          <a:prstGeom prst="ellipse">
            <a:avLst/>
          </a:prstGeom>
          <a:solidFill>
            <a:schemeClr val="accent1">
              <a:lumMod val="40000"/>
              <a:lumOff val="60000"/>
            </a:schemeClr>
          </a:solidFill>
          <a:ln w="7" cap="flat" cmpd="sng">
            <a:solidFill>
              <a:schemeClr val="accent1">
                <a:lumMod val="40000"/>
                <a:lumOff val="60000"/>
              </a:schemeClr>
            </a:solidFill>
            <a:prstDash val="solid"/>
            <a:round/>
            <a:headEnd type="none" w="med" len="med"/>
            <a:tailEnd type="none" w="med" len="med"/>
          </a:ln>
        </p:spPr>
        <p:txBody>
          <a:bodyPr anchor="t"/>
          <a:lstStyle/>
          <a:p>
            <a:endParaRPr lang="zh-CN" altLang="en-US" dirty="0">
              <a:latin typeface="Arial" panose="020B0604020202020204" pitchFamily="34" charset="0"/>
              <a:ea typeface="宋体" panose="02010600030101010101" pitchFamily="2" charset="-122"/>
            </a:endParaRPr>
          </a:p>
        </p:txBody>
      </p:sp>
      <p:sp>
        <p:nvSpPr>
          <p:cNvPr id="16" name="Oval 7">
            <a:extLst>
              <a:ext uri="{FF2B5EF4-FFF2-40B4-BE49-F238E27FC236}">
                <a16:creationId xmlns:a16="http://schemas.microsoft.com/office/drawing/2014/main" id="{6492ED9E-CBF5-4F8C-994A-CF5D9A8996B4}"/>
              </a:ext>
            </a:extLst>
          </p:cNvPr>
          <p:cNvSpPr/>
          <p:nvPr/>
        </p:nvSpPr>
        <p:spPr>
          <a:xfrm>
            <a:off x="592851" y="3805616"/>
            <a:ext cx="220662" cy="209550"/>
          </a:xfrm>
          <a:prstGeom prst="ellipse">
            <a:avLst/>
          </a:prstGeom>
          <a:solidFill>
            <a:schemeClr val="accent1">
              <a:lumMod val="40000"/>
              <a:lumOff val="60000"/>
            </a:schemeClr>
          </a:solidFill>
          <a:ln w="7" cap="flat" cmpd="sng">
            <a:solidFill>
              <a:schemeClr val="accent1">
                <a:lumMod val="40000"/>
                <a:lumOff val="60000"/>
              </a:schemeClr>
            </a:solidFill>
            <a:prstDash val="solid"/>
            <a:round/>
            <a:headEnd type="none" w="med" len="med"/>
            <a:tailEnd type="none" w="med" len="med"/>
          </a:ln>
        </p:spPr>
        <p:txBody>
          <a:bodyPr anchor="t"/>
          <a:lstStyle/>
          <a:p>
            <a:endParaRPr lang="zh-CN" altLang="en-US" dirty="0">
              <a:latin typeface="Arial" panose="020B0604020202020204" pitchFamily="34" charset="0"/>
              <a:ea typeface="宋体" panose="02010600030101010101" pitchFamily="2" charset="-122"/>
            </a:endParaRPr>
          </a:p>
        </p:txBody>
      </p:sp>
      <p:sp>
        <p:nvSpPr>
          <p:cNvPr id="18" name="TextBox 10">
            <a:extLst>
              <a:ext uri="{FF2B5EF4-FFF2-40B4-BE49-F238E27FC236}">
                <a16:creationId xmlns:a16="http://schemas.microsoft.com/office/drawing/2014/main" id="{1CAF369F-4C2E-4086-AE9D-75F106A405AD}"/>
              </a:ext>
            </a:extLst>
          </p:cNvPr>
          <p:cNvSpPr txBox="1"/>
          <p:nvPr/>
        </p:nvSpPr>
        <p:spPr>
          <a:xfrm>
            <a:off x="929720" y="1295615"/>
            <a:ext cx="2348720" cy="523220"/>
          </a:xfrm>
          <a:prstGeom prst="rect">
            <a:avLst/>
          </a:prstGeom>
          <a:noFill/>
          <a:ln w="9525">
            <a:noFill/>
          </a:ln>
        </p:spPr>
        <p:txBody>
          <a:bodyPr wrap="none" anchor="t">
            <a:spAutoFit/>
          </a:bodyPr>
          <a:lstStyle/>
          <a:p>
            <a:r>
              <a:rPr lang="zh-CN" altLang="en-US" sz="2800" b="1" dirty="0">
                <a:solidFill>
                  <a:srgbClr val="FF0000"/>
                </a:solidFill>
                <a:latin typeface="宋体" panose="02010600030101010101" pitchFamily="2" charset="-122"/>
                <a:ea typeface="宋体" panose="02010600030101010101" pitchFamily="2" charset="-122"/>
              </a:rPr>
              <a:t>物体边缘模糊</a:t>
            </a:r>
            <a:endParaRPr lang="zh-CN" altLang="en-US" sz="2800" b="1" dirty="0">
              <a:solidFill>
                <a:schemeClr val="accent1"/>
              </a:solidFill>
              <a:latin typeface="宋体" panose="02010600030101010101" pitchFamily="2" charset="-122"/>
              <a:ea typeface="宋体" panose="02010600030101010101" pitchFamily="2" charset="-122"/>
            </a:endParaRPr>
          </a:p>
        </p:txBody>
      </p:sp>
      <p:sp>
        <p:nvSpPr>
          <p:cNvPr id="22" name="TextBox 10">
            <a:extLst>
              <a:ext uri="{FF2B5EF4-FFF2-40B4-BE49-F238E27FC236}">
                <a16:creationId xmlns:a16="http://schemas.microsoft.com/office/drawing/2014/main" id="{456D060F-ED70-439A-9716-295B0700668D}"/>
              </a:ext>
            </a:extLst>
          </p:cNvPr>
          <p:cNvSpPr txBox="1"/>
          <p:nvPr/>
        </p:nvSpPr>
        <p:spPr>
          <a:xfrm>
            <a:off x="966873" y="3920788"/>
            <a:ext cx="2423260" cy="523220"/>
          </a:xfrm>
          <a:prstGeom prst="rect">
            <a:avLst/>
          </a:prstGeom>
          <a:noFill/>
          <a:ln w="9525">
            <a:noFill/>
          </a:ln>
        </p:spPr>
        <p:txBody>
          <a:bodyPr wrap="square" anchor="t">
            <a:spAutoFit/>
          </a:bodyPr>
          <a:lstStyle/>
          <a:p>
            <a:r>
              <a:rPr lang="zh-CN" altLang="en-US" sz="2800" b="1" dirty="0">
                <a:solidFill>
                  <a:srgbClr val="FF0000"/>
                </a:solidFill>
                <a:latin typeface="宋体" panose="02010600030101010101" pitchFamily="2" charset="-122"/>
                <a:ea typeface="宋体" panose="02010600030101010101" pitchFamily="2" charset="-122"/>
              </a:rPr>
              <a:t>深度数据</a:t>
            </a:r>
            <a:endParaRPr lang="zh-CN" altLang="en-US" sz="2800" b="1" dirty="0">
              <a:solidFill>
                <a:schemeClr val="accent1"/>
              </a:solidFill>
              <a:latin typeface="宋体" panose="02010600030101010101" pitchFamily="2" charset="-122"/>
              <a:ea typeface="宋体" panose="02010600030101010101" pitchFamily="2" charset="-122"/>
            </a:endParaRPr>
          </a:p>
        </p:txBody>
      </p:sp>
      <p:sp>
        <p:nvSpPr>
          <p:cNvPr id="43" name="文本框 42">
            <a:extLst>
              <a:ext uri="{FF2B5EF4-FFF2-40B4-BE49-F238E27FC236}">
                <a16:creationId xmlns:a16="http://schemas.microsoft.com/office/drawing/2014/main" id="{5BF58A2C-6F0B-42EE-9159-DBE2600B1298}"/>
              </a:ext>
            </a:extLst>
          </p:cNvPr>
          <p:cNvSpPr txBox="1"/>
          <p:nvPr/>
        </p:nvSpPr>
        <p:spPr>
          <a:xfrm>
            <a:off x="1064080" y="1946279"/>
            <a:ext cx="6479720" cy="1569660"/>
          </a:xfrm>
          <a:prstGeom prst="rect">
            <a:avLst/>
          </a:prstGeom>
          <a:noFill/>
        </p:spPr>
        <p:txBody>
          <a:bodyPr wrap="square">
            <a:spAutoFit/>
          </a:bodyPr>
          <a:lstStyle/>
          <a:p>
            <a:r>
              <a:rPr lang="zh-CN" altLang="en-US" sz="2400" kern="100" dirty="0">
                <a:effectLst/>
                <a:ea typeface="宋体" panose="02010600030101010101" pitchFamily="2" charset="-122"/>
                <a:cs typeface="Times New Roman" panose="02020603050405020304" pitchFamily="18" charset="0"/>
              </a:rPr>
              <a:t>使用</a:t>
            </a:r>
            <a:r>
              <a:rPr lang="en-US" altLang="zh-CN" sz="2400" kern="100" dirty="0" err="1">
                <a:effectLst/>
                <a:ea typeface="宋体" panose="02010600030101010101" pitchFamily="2" charset="-122"/>
                <a:cs typeface="Times New Roman" panose="02020603050405020304" pitchFamily="18" charset="0"/>
              </a:rPr>
              <a:t>YoLo</a:t>
            </a:r>
            <a:r>
              <a:rPr lang="zh-CN" altLang="en-US" sz="2400" kern="100" dirty="0">
                <a:effectLst/>
                <a:ea typeface="宋体" panose="02010600030101010101" pitchFamily="2" charset="-122"/>
                <a:cs typeface="Times New Roman" panose="02020603050405020304" pitchFamily="18" charset="0"/>
              </a:rPr>
              <a:t>的实例分割网络对图像中的物体进行分割获取其</a:t>
            </a:r>
            <a:r>
              <a:rPr lang="en-US" altLang="zh-CN" sz="2400" kern="100" dirty="0">
                <a:effectLst/>
                <a:ea typeface="宋体" panose="02010600030101010101" pitchFamily="2" charset="-122"/>
                <a:cs typeface="Times New Roman" panose="02020603050405020304" pitchFamily="18" charset="0"/>
              </a:rPr>
              <a:t>mask</a:t>
            </a:r>
            <a:r>
              <a:rPr lang="zh-CN" altLang="en-US" sz="2400" kern="100" dirty="0">
                <a:effectLst/>
                <a:ea typeface="宋体" panose="02010600030101010101" pitchFamily="2" charset="-122"/>
                <a:cs typeface="Times New Roman" panose="02020603050405020304" pitchFamily="18" charset="0"/>
              </a:rPr>
              <a:t>会出现物体</a:t>
            </a:r>
            <a:r>
              <a:rPr lang="zh-CN" altLang="en-US" sz="2400" kern="100" dirty="0">
                <a:solidFill>
                  <a:srgbClr val="FF0000"/>
                </a:solidFill>
                <a:ea typeface="宋体" panose="02010600030101010101" pitchFamily="2" charset="-122"/>
                <a:cs typeface="Times New Roman" panose="02020603050405020304" pitchFamily="18" charset="0"/>
              </a:rPr>
              <a:t>边缘分割结果模糊</a:t>
            </a:r>
            <a:r>
              <a:rPr lang="zh-CN" altLang="en-US" sz="2400" kern="100" dirty="0">
                <a:effectLst/>
                <a:ea typeface="宋体" panose="02010600030101010101" pitchFamily="2" charset="-122"/>
                <a:cs typeface="Times New Roman" panose="02020603050405020304" pitchFamily="18" charset="0"/>
              </a:rPr>
              <a:t>，</a:t>
            </a:r>
            <a:r>
              <a:rPr lang="zh-CN" altLang="en-US" sz="2400" kern="100" dirty="0">
                <a:solidFill>
                  <a:srgbClr val="FF0000"/>
                </a:solidFill>
                <a:ea typeface="宋体" panose="02010600030101010101" pitchFamily="2" charset="-122"/>
                <a:cs typeface="Times New Roman" panose="02020603050405020304" pitchFamily="18" charset="0"/>
              </a:rPr>
              <a:t>界限不清</a:t>
            </a:r>
            <a:r>
              <a:rPr lang="zh-CN" altLang="en-US" sz="2400" kern="100" dirty="0">
                <a:effectLst/>
                <a:ea typeface="宋体" panose="02010600030101010101" pitchFamily="2" charset="-122"/>
                <a:cs typeface="Times New Roman" panose="02020603050405020304" pitchFamily="18" charset="0"/>
              </a:rPr>
              <a:t>等情况。会导致后续对物体点云操作时出现一些异常点。</a:t>
            </a:r>
            <a:endParaRPr lang="zh-CN" altLang="en-US" sz="2400" kern="100" dirty="0">
              <a:ea typeface="宋体" panose="02010600030101010101" pitchFamily="2" charset="-122"/>
              <a:cs typeface="Times New Roman" panose="02020603050405020304" pitchFamily="18" charset="0"/>
            </a:endParaRPr>
          </a:p>
        </p:txBody>
      </p:sp>
      <p:sp>
        <p:nvSpPr>
          <p:cNvPr id="47" name="文本框 46">
            <a:extLst>
              <a:ext uri="{FF2B5EF4-FFF2-40B4-BE49-F238E27FC236}">
                <a16:creationId xmlns:a16="http://schemas.microsoft.com/office/drawing/2014/main" id="{FF8E95EB-0776-4440-A1E4-397951806226}"/>
              </a:ext>
            </a:extLst>
          </p:cNvPr>
          <p:cNvSpPr txBox="1"/>
          <p:nvPr/>
        </p:nvSpPr>
        <p:spPr>
          <a:xfrm>
            <a:off x="966873" y="4393319"/>
            <a:ext cx="6598253" cy="1200329"/>
          </a:xfrm>
          <a:prstGeom prst="rect">
            <a:avLst/>
          </a:prstGeom>
          <a:noFill/>
        </p:spPr>
        <p:txBody>
          <a:bodyPr wrap="square">
            <a:spAutoFit/>
          </a:bodyPr>
          <a:lstStyle/>
          <a:p>
            <a:r>
              <a:rPr lang="zh-CN" altLang="en-US" sz="2400" kern="100" dirty="0">
                <a:ea typeface="宋体" panose="02010600030101010101" pitchFamily="2" charset="-122"/>
                <a:cs typeface="Times New Roman" panose="02020603050405020304" pitchFamily="18" charset="0"/>
              </a:rPr>
              <a:t>深度图中可能会存在一些</a:t>
            </a:r>
            <a:r>
              <a:rPr lang="zh-CN" altLang="en-US" sz="2400" kern="100" dirty="0">
                <a:solidFill>
                  <a:srgbClr val="FF0000"/>
                </a:solidFill>
                <a:ea typeface="宋体" panose="02010600030101010101" pitchFamily="2" charset="-122"/>
                <a:cs typeface="Times New Roman" panose="02020603050405020304" pitchFamily="18" charset="0"/>
              </a:rPr>
              <a:t>坏点</a:t>
            </a:r>
            <a:r>
              <a:rPr lang="zh-CN" altLang="en-US" sz="2400" kern="100" dirty="0">
                <a:ea typeface="宋体" panose="02010600030101010101" pitchFamily="2" charset="-122"/>
                <a:cs typeface="Times New Roman" panose="02020603050405020304" pitchFamily="18" charset="0"/>
              </a:rPr>
              <a:t>，其</a:t>
            </a:r>
            <a:r>
              <a:rPr lang="zh-CN" altLang="en-US" sz="2400" kern="100" dirty="0">
                <a:solidFill>
                  <a:srgbClr val="FF0000"/>
                </a:solidFill>
                <a:ea typeface="宋体" panose="02010600030101010101" pitchFamily="2" charset="-122"/>
                <a:cs typeface="Times New Roman" panose="02020603050405020304" pitchFamily="18" charset="0"/>
              </a:rPr>
              <a:t>深度值是错误</a:t>
            </a:r>
            <a:r>
              <a:rPr lang="zh-CN" altLang="en-US" sz="2400" kern="100" dirty="0">
                <a:ea typeface="宋体" panose="02010600030101010101" pitchFamily="2" charset="-122"/>
                <a:cs typeface="Times New Roman" panose="02020603050405020304" pitchFamily="18" charset="0"/>
              </a:rPr>
              <a:t>的，主要使用深度信息去优化实例分割结果可能会出现误差，导致</a:t>
            </a:r>
            <a:r>
              <a:rPr lang="en-US" altLang="zh-CN" sz="2400" kern="100" dirty="0">
                <a:ea typeface="宋体" panose="02010600030101010101" pitchFamily="2" charset="-122"/>
                <a:cs typeface="Times New Roman" panose="02020603050405020304" pitchFamily="18" charset="0"/>
              </a:rPr>
              <a:t>mask</a:t>
            </a:r>
            <a:r>
              <a:rPr lang="zh-CN" altLang="en-US" sz="2400" kern="100" dirty="0">
                <a:ea typeface="宋体" panose="02010600030101010101" pitchFamily="2" charset="-122"/>
                <a:cs typeface="Times New Roman" panose="02020603050405020304" pitchFamily="18" charset="0"/>
              </a:rPr>
              <a:t>的结果变的更差</a:t>
            </a:r>
            <a:r>
              <a:rPr lang="zh-CN" altLang="zh-CN" sz="2400" kern="100" dirty="0">
                <a:effectLst/>
                <a:ea typeface="宋体" panose="02010600030101010101" pitchFamily="2" charset="-122"/>
                <a:cs typeface="Times New Roman" panose="02020603050405020304" pitchFamily="18" charset="0"/>
              </a:rPr>
              <a:t>。</a:t>
            </a:r>
            <a:endParaRPr lang="zh-CN" altLang="en-US" sz="2400" dirty="0">
              <a:ea typeface="宋体" panose="02010600030101010101" pitchFamily="2" charset="-122"/>
            </a:endParaRPr>
          </a:p>
        </p:txBody>
      </p:sp>
      <p:grpSp>
        <p:nvGrpSpPr>
          <p:cNvPr id="30" name="组合 29">
            <a:extLst>
              <a:ext uri="{FF2B5EF4-FFF2-40B4-BE49-F238E27FC236}">
                <a16:creationId xmlns:a16="http://schemas.microsoft.com/office/drawing/2014/main" id="{B66CBC41-FBE4-4E00-BF4A-17EF0E826491}"/>
              </a:ext>
            </a:extLst>
          </p:cNvPr>
          <p:cNvGrpSpPr/>
          <p:nvPr/>
        </p:nvGrpSpPr>
        <p:grpSpPr>
          <a:xfrm>
            <a:off x="592058" y="30477"/>
            <a:ext cx="560665" cy="560665"/>
            <a:chOff x="781677" y="835316"/>
            <a:chExt cx="1076325" cy="1076325"/>
          </a:xfrm>
        </p:grpSpPr>
        <p:sp>
          <p:nvSpPr>
            <p:cNvPr id="32" name="Oval 6">
              <a:extLst>
                <a:ext uri="{FF2B5EF4-FFF2-40B4-BE49-F238E27FC236}">
                  <a16:creationId xmlns:a16="http://schemas.microsoft.com/office/drawing/2014/main" id="{BD0F26E4-59B9-4498-8F88-CA1B93504AEA}"/>
                </a:ext>
              </a:extLst>
            </p:cNvPr>
            <p:cNvSpPr/>
            <p:nvPr/>
          </p:nvSpPr>
          <p:spPr>
            <a:xfrm>
              <a:off x="781677" y="835316"/>
              <a:ext cx="1076325" cy="1076325"/>
            </a:xfrm>
            <a:prstGeom prst="ellipse">
              <a:avLst/>
            </a:prstGeom>
            <a:solidFill>
              <a:srgbClr val="DFDFE1"/>
            </a:solidFill>
            <a:ln w="9525">
              <a:noFill/>
            </a:ln>
          </p:spPr>
          <p:txBody>
            <a:bodyPr anchor="t"/>
            <a:lstStyle/>
            <a:p>
              <a:endParaRPr lang="zh-CN" altLang="en-US" sz="2000" dirty="0">
                <a:latin typeface="Arial" panose="020B0604020202020204" pitchFamily="34" charset="0"/>
                <a:ea typeface="宋体" panose="02010600030101010101" pitchFamily="2" charset="-122"/>
              </a:endParaRPr>
            </a:p>
          </p:txBody>
        </p:sp>
        <p:sp>
          <p:nvSpPr>
            <p:cNvPr id="34" name="Oval 7">
              <a:extLst>
                <a:ext uri="{FF2B5EF4-FFF2-40B4-BE49-F238E27FC236}">
                  <a16:creationId xmlns:a16="http://schemas.microsoft.com/office/drawing/2014/main" id="{4DDF8C5E-31FA-4A74-8920-DECB90E22CBC}"/>
                </a:ext>
              </a:extLst>
            </p:cNvPr>
            <p:cNvSpPr/>
            <p:nvPr/>
          </p:nvSpPr>
          <p:spPr>
            <a:xfrm>
              <a:off x="872165" y="925803"/>
              <a:ext cx="896938" cy="895350"/>
            </a:xfrm>
            <a:prstGeom prst="ellipse">
              <a:avLst/>
            </a:prstGeom>
            <a:solidFill>
              <a:srgbClr val="8FAADC"/>
            </a:solidFill>
            <a:ln w="9525">
              <a:noFill/>
            </a:ln>
          </p:spPr>
          <p:txBody>
            <a:bodyPr anchor="t"/>
            <a:lstStyle/>
            <a:p>
              <a:endParaRPr lang="zh-CN" altLang="en-US" sz="2000" dirty="0">
                <a:solidFill>
                  <a:schemeClr val="accent1">
                    <a:lumMod val="20000"/>
                    <a:lumOff val="80000"/>
                  </a:schemeClr>
                </a:solidFill>
                <a:latin typeface="Arial" panose="020B0604020202020204" pitchFamily="34" charset="0"/>
                <a:ea typeface="宋体" panose="02010600030101010101" pitchFamily="2" charset="-122"/>
              </a:endParaRPr>
            </a:p>
          </p:txBody>
        </p:sp>
        <p:sp>
          <p:nvSpPr>
            <p:cNvPr id="35" name="TextBox 19">
              <a:extLst>
                <a:ext uri="{FF2B5EF4-FFF2-40B4-BE49-F238E27FC236}">
                  <a16:creationId xmlns:a16="http://schemas.microsoft.com/office/drawing/2014/main" id="{6794CF54-1957-4BE2-A5E9-B7115E16C2D8}"/>
                </a:ext>
              </a:extLst>
            </p:cNvPr>
            <p:cNvSpPr txBox="1"/>
            <p:nvPr/>
          </p:nvSpPr>
          <p:spPr>
            <a:xfrm>
              <a:off x="858084" y="943892"/>
              <a:ext cx="901701" cy="768103"/>
            </a:xfrm>
            <a:prstGeom prst="rect">
              <a:avLst/>
            </a:prstGeom>
            <a:noFill/>
            <a:ln w="9525">
              <a:noFill/>
            </a:ln>
          </p:spPr>
          <p:txBody>
            <a:bodyPr anchor="t">
              <a:spAutoFit/>
            </a:bodyPr>
            <a:lstStyle/>
            <a:p>
              <a:pPr algn="ctr"/>
              <a:r>
                <a:rPr lang="en-US" altLang="zh-CN" sz="2000" b="1" dirty="0">
                  <a:solidFill>
                    <a:schemeClr val="bg1"/>
                  </a:solidFill>
                  <a:latin typeface="宋体" panose="02010600030101010101" pitchFamily="2" charset="-122"/>
                  <a:ea typeface="宋体" panose="02010600030101010101" pitchFamily="2" charset="-122"/>
                </a:rPr>
                <a:t>01</a:t>
              </a:r>
            </a:p>
          </p:txBody>
        </p:sp>
      </p:grpSp>
      <p:pic>
        <p:nvPicPr>
          <p:cNvPr id="4" name="图片 3">
            <a:extLst>
              <a:ext uri="{FF2B5EF4-FFF2-40B4-BE49-F238E27FC236}">
                <a16:creationId xmlns:a16="http://schemas.microsoft.com/office/drawing/2014/main" id="{0D9CE199-D6F6-63A5-C26C-1FFB3D04B7FE}"/>
              </a:ext>
            </a:extLst>
          </p:cNvPr>
          <p:cNvPicPr>
            <a:picLocks noChangeAspect="1"/>
          </p:cNvPicPr>
          <p:nvPr/>
        </p:nvPicPr>
        <p:blipFill>
          <a:blip r:embed="rId4"/>
          <a:stretch>
            <a:fillRect/>
          </a:stretch>
        </p:blipFill>
        <p:spPr>
          <a:xfrm>
            <a:off x="7543800" y="1262148"/>
            <a:ext cx="4578427" cy="4539145"/>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5"/>
          <p:cNvSpPr txBox="1">
            <a:spLocks noChangeArrowheads="1"/>
          </p:cNvSpPr>
          <p:nvPr/>
        </p:nvSpPr>
        <p:spPr bwMode="auto">
          <a:xfrm>
            <a:off x="1003152" y="30476"/>
            <a:ext cx="9112250"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en-US" dirty="0">
                <a:ea typeface="宋体" panose="02010600030101010101" pitchFamily="2" charset="-122"/>
              </a:rPr>
              <a:t>    基于</a:t>
            </a:r>
            <a:r>
              <a:rPr lang="en-US" altLang="zh-CN" dirty="0" err="1">
                <a:ea typeface="宋体" panose="02010600030101010101" pitchFamily="2" charset="-122"/>
              </a:rPr>
              <a:t>YoLo</a:t>
            </a:r>
            <a:r>
              <a:rPr lang="zh-CN" altLang="en-US" dirty="0">
                <a:ea typeface="宋体" panose="02010600030101010101" pitchFamily="2" charset="-122"/>
              </a:rPr>
              <a:t>的物体分割</a:t>
            </a:r>
          </a:p>
        </p:txBody>
      </p:sp>
      <p:pic>
        <p:nvPicPr>
          <p:cNvPr id="37" name="图片 36">
            <a:extLst>
              <a:ext uri="{FF2B5EF4-FFF2-40B4-BE49-F238E27FC236}">
                <a16:creationId xmlns:a16="http://schemas.microsoft.com/office/drawing/2014/main" id="{19C8D839-21A0-4DA1-8DC0-81679AC9CBF8}"/>
              </a:ext>
            </a:extLst>
          </p:cNvPr>
          <p:cNvPicPr>
            <a:picLocks noChangeAspect="1"/>
          </p:cNvPicPr>
          <p:nvPr/>
        </p:nvPicPr>
        <p:blipFill>
          <a:blip r:embed="rId3"/>
          <a:stretch>
            <a:fillRect/>
          </a:stretch>
        </p:blipFill>
        <p:spPr>
          <a:xfrm>
            <a:off x="11335366" y="-28222"/>
            <a:ext cx="856634" cy="852900"/>
          </a:xfrm>
          <a:prstGeom prst="rect">
            <a:avLst/>
          </a:prstGeom>
        </p:spPr>
      </p:pic>
      <p:sp>
        <p:nvSpPr>
          <p:cNvPr id="39" name="Freeform 8">
            <a:extLst>
              <a:ext uri="{FF2B5EF4-FFF2-40B4-BE49-F238E27FC236}">
                <a16:creationId xmlns:a16="http://schemas.microsoft.com/office/drawing/2014/main" id="{B77B51A9-0C70-471D-A6CC-5DC19ADB3131}"/>
              </a:ext>
            </a:extLst>
          </p:cNvPr>
          <p:cNvSpPr/>
          <p:nvPr/>
        </p:nvSpPr>
        <p:spPr>
          <a:xfrm>
            <a:off x="1274721" y="138699"/>
            <a:ext cx="203511" cy="233116"/>
          </a:xfrm>
          <a:custGeom>
            <a:avLst/>
            <a:gdLst/>
            <a:ahLst/>
            <a:cxnLst>
              <a:cxn ang="0">
                <a:pos x="2147483647" y="2147483647"/>
              </a:cxn>
              <a:cxn ang="0">
                <a:pos x="2147483647" y="2147483647"/>
              </a:cxn>
              <a:cxn ang="0">
                <a:pos x="0" y="2147483647"/>
              </a:cxn>
              <a:cxn ang="0">
                <a:pos x="0" y="2147483647"/>
              </a:cxn>
              <a:cxn ang="0">
                <a:pos x="0" y="0"/>
              </a:cxn>
              <a:cxn ang="0">
                <a:pos x="2147483647" y="2147483647"/>
              </a:cxn>
              <a:cxn ang="0">
                <a:pos x="2147483647" y="2147483647"/>
              </a:cxn>
            </a:cxnLst>
            <a:rect l="0" t="0" r="0" b="0"/>
            <a:pathLst>
              <a:path w="274" h="317">
                <a:moveTo>
                  <a:pt x="274" y="158"/>
                </a:moveTo>
                <a:lnTo>
                  <a:pt x="137" y="238"/>
                </a:lnTo>
                <a:lnTo>
                  <a:pt x="0" y="317"/>
                </a:lnTo>
                <a:lnTo>
                  <a:pt x="0" y="158"/>
                </a:lnTo>
                <a:lnTo>
                  <a:pt x="0" y="0"/>
                </a:lnTo>
                <a:lnTo>
                  <a:pt x="137" y="79"/>
                </a:lnTo>
                <a:lnTo>
                  <a:pt x="274" y="158"/>
                </a:lnTo>
                <a:close/>
              </a:path>
            </a:pathLst>
          </a:custGeom>
          <a:solidFill>
            <a:srgbClr val="8FAADC"/>
          </a:solidFill>
          <a:ln w="9525">
            <a:noFill/>
          </a:ln>
        </p:spPr>
        <p:txBody>
          <a:bodyPr/>
          <a:lstStyle/>
          <a:p>
            <a:endParaRPr lang="zh-CN" altLang="en-US">
              <a:ea typeface="宋体" panose="02010600030101010101" pitchFamily="2" charset="-122"/>
            </a:endParaRPr>
          </a:p>
        </p:txBody>
      </p:sp>
      <p:graphicFrame>
        <p:nvGraphicFramePr>
          <p:cNvPr id="7" name="表格 6">
            <a:extLst>
              <a:ext uri="{FF2B5EF4-FFF2-40B4-BE49-F238E27FC236}">
                <a16:creationId xmlns:a16="http://schemas.microsoft.com/office/drawing/2014/main" id="{396CFD00-11A8-4AC4-8949-71F9B1DF9CCE}"/>
              </a:ext>
            </a:extLst>
          </p:cNvPr>
          <p:cNvGraphicFramePr>
            <a:graphicFrameLocks noGrp="1"/>
          </p:cNvGraphicFramePr>
          <p:nvPr>
            <p:extLst>
              <p:ext uri="{D42A27DB-BD31-4B8C-83A1-F6EECF244321}">
                <p14:modId xmlns:p14="http://schemas.microsoft.com/office/powerpoint/2010/main" val="1415344288"/>
              </p:ext>
            </p:extLst>
          </p:nvPr>
        </p:nvGraphicFramePr>
        <p:xfrm>
          <a:off x="5441294" y="974478"/>
          <a:ext cx="5791898" cy="5311264"/>
        </p:xfrm>
        <a:graphic>
          <a:graphicData uri="http://schemas.openxmlformats.org/drawingml/2006/table">
            <a:tbl>
              <a:tblPr>
                <a:tableStyleId>{5C22544A-7EE6-4342-B048-85BDC9FD1C3A}</a:tableStyleId>
              </a:tblPr>
              <a:tblGrid>
                <a:gridCol w="5791898">
                  <a:extLst>
                    <a:ext uri="{9D8B030D-6E8A-4147-A177-3AD203B41FA5}">
                      <a16:colId xmlns:a16="http://schemas.microsoft.com/office/drawing/2014/main" val="2844123361"/>
                    </a:ext>
                  </a:extLst>
                </a:gridCol>
              </a:tblGrid>
              <a:tr h="358537">
                <a:tc>
                  <a:txBody>
                    <a:bodyPr/>
                    <a:lstStyle/>
                    <a:p>
                      <a:pPr algn="l" fontAlgn="ctr"/>
                      <a:r>
                        <a:rPr lang="zh-CN" altLang="en-US" sz="2000" b="1" u="none" strike="noStrike" baseline="0" dirty="0">
                          <a:solidFill>
                            <a:schemeClr val="tx1"/>
                          </a:solidFill>
                          <a:effectLst/>
                          <a:latin typeface="宋体" panose="02010600030101010101" pitchFamily="2" charset="-122"/>
                          <a:ea typeface="宋体" panose="02010600030101010101" pitchFamily="2" charset="-122"/>
                        </a:rPr>
                        <a:t>算法：</a:t>
                      </a:r>
                      <a:r>
                        <a:rPr lang="zh-CN" altLang="en-US" sz="2000" b="1" i="0" u="none" strike="noStrike" baseline="0" dirty="0">
                          <a:solidFill>
                            <a:srgbClr val="FF0000"/>
                          </a:solidFill>
                          <a:effectLst>
                            <a:outerShdw blurRad="38100" dist="38100" dir="2700000" algn="tl">
                              <a:srgbClr val="000000">
                                <a:alpha val="43137"/>
                              </a:srgbClr>
                            </a:outerShdw>
                          </a:effectLst>
                          <a:latin typeface="宋体" panose="02010600030101010101" pitchFamily="2" charset="-122"/>
                          <a:ea typeface="宋体" panose="02010600030101010101" pitchFamily="2" charset="-122"/>
                        </a:rPr>
                        <a:t>获取物体</a:t>
                      </a:r>
                      <a:r>
                        <a:rPr lang="en-US" altLang="zh-CN" sz="2000" b="1" i="0" u="none" strike="noStrike" baseline="0" dirty="0">
                          <a:solidFill>
                            <a:srgbClr val="FF0000"/>
                          </a:solidFill>
                          <a:effectLst>
                            <a:outerShdw blurRad="38100" dist="38100" dir="2700000" algn="tl">
                              <a:srgbClr val="000000">
                                <a:alpha val="43137"/>
                              </a:srgbClr>
                            </a:outerShdw>
                          </a:effectLst>
                          <a:latin typeface="宋体" panose="02010600030101010101" pitchFamily="2" charset="-122"/>
                          <a:ea typeface="宋体" panose="02010600030101010101" pitchFamily="2" charset="-122"/>
                        </a:rPr>
                        <a:t>mask</a:t>
                      </a:r>
                      <a:endParaRPr lang="zh-CN" altLang="en-US" sz="2000" b="1" i="0" u="none" strike="noStrike" baseline="0" dirty="0">
                        <a:solidFill>
                          <a:srgbClr val="FF0000"/>
                        </a:solidFill>
                        <a:effectLst>
                          <a:outerShdw blurRad="38100" dist="38100" dir="2700000" algn="tl">
                            <a:srgbClr val="000000">
                              <a:alpha val="43137"/>
                            </a:srgbClr>
                          </a:outerShdw>
                        </a:effectLst>
                        <a:latin typeface="宋体" panose="02010600030101010101" pitchFamily="2" charset="-122"/>
                        <a:ea typeface="宋体" panose="02010600030101010101" pitchFamily="2" charset="-122"/>
                      </a:endParaRPr>
                    </a:p>
                  </a:txBody>
                  <a:tcPr marL="4076" marR="4076" marT="407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69196685"/>
                  </a:ext>
                </a:extLst>
              </a:tr>
              <a:tr h="4952727">
                <a:tc>
                  <a:txBody>
                    <a:bodyPr/>
                    <a:lstStyle/>
                    <a:p>
                      <a:pPr algn="l" fontAlgn="ctr">
                        <a:lnSpc>
                          <a:spcPct val="100000"/>
                        </a:lnSpc>
                      </a:pPr>
                      <a:endParaRPr lang="en-US" altLang="zh-CN" sz="2000" b="0" i="0" u="none" strike="noStrike" baseline="0" dirty="0">
                        <a:solidFill>
                          <a:srgbClr val="000000"/>
                        </a:solidFill>
                        <a:effectLst/>
                        <a:latin typeface="宋体" panose="02010600030101010101" pitchFamily="2" charset="-122"/>
                        <a:ea typeface="宋体" panose="02010600030101010101" pitchFamily="2" charset="-122"/>
                      </a:endParaRPr>
                    </a:p>
                    <a:p>
                      <a:pPr algn="l" fontAlgn="ctr">
                        <a:lnSpc>
                          <a:spcPct val="100000"/>
                        </a:lnSpc>
                      </a:pPr>
                      <a:r>
                        <a:rPr lang="en-US" altLang="zh-CN" sz="2000" b="0" i="0" u="none" strike="noStrike" baseline="0" dirty="0">
                          <a:solidFill>
                            <a:srgbClr val="000000"/>
                          </a:solidFill>
                          <a:effectLst/>
                          <a:latin typeface="宋体" panose="02010600030101010101" pitchFamily="2" charset="-122"/>
                          <a:ea typeface="宋体" panose="02010600030101010101" pitchFamily="2" charset="-122"/>
                        </a:rPr>
                        <a:t>1.</a:t>
                      </a:r>
                      <a:r>
                        <a:rPr lang="zh-CN" altLang="en-US" sz="2000" b="0" i="0" u="none" strike="noStrike" baseline="0" dirty="0">
                          <a:solidFill>
                            <a:srgbClr val="000000"/>
                          </a:solidFill>
                          <a:effectLst/>
                          <a:latin typeface="宋体" panose="02010600030101010101" pitchFamily="2" charset="-122"/>
                          <a:ea typeface="宋体" panose="02010600030101010101" pitchFamily="2" charset="-122"/>
                        </a:rPr>
                        <a:t>图片在</a:t>
                      </a:r>
                      <a:r>
                        <a:rPr lang="en-US" altLang="zh-CN" sz="2000" b="0" i="0" u="none" strike="noStrike" baseline="0" dirty="0">
                          <a:solidFill>
                            <a:srgbClr val="000000"/>
                          </a:solidFill>
                          <a:effectLst/>
                          <a:latin typeface="宋体" panose="02010600030101010101" pitchFamily="2" charset="-122"/>
                          <a:ea typeface="宋体" panose="02010600030101010101" pitchFamily="2" charset="-122"/>
                        </a:rPr>
                        <a:t>SLAM</a:t>
                      </a:r>
                      <a:r>
                        <a:rPr lang="zh-CN" altLang="en-US" sz="2000" b="0" i="0" u="none" strike="noStrike" baseline="0" dirty="0">
                          <a:solidFill>
                            <a:srgbClr val="000000"/>
                          </a:solidFill>
                          <a:effectLst/>
                          <a:latin typeface="宋体" panose="02010600030101010101" pitchFamily="2" charset="-122"/>
                          <a:ea typeface="宋体" panose="02010600030101010101" pitchFamily="2" charset="-122"/>
                        </a:rPr>
                        <a:t>系统中通过</a:t>
                      </a:r>
                      <a:r>
                        <a:rPr lang="en-US" altLang="zh-CN" sz="2000" b="0" i="0" u="none" strike="noStrike" baseline="0" dirty="0">
                          <a:solidFill>
                            <a:srgbClr val="000000"/>
                          </a:solidFill>
                          <a:effectLst/>
                          <a:latin typeface="宋体" panose="02010600030101010101" pitchFamily="2" charset="-122"/>
                          <a:ea typeface="宋体" panose="02010600030101010101" pitchFamily="2" charset="-122"/>
                        </a:rPr>
                        <a:t>ROS</a:t>
                      </a:r>
                      <a:r>
                        <a:rPr lang="zh-CN" altLang="en-US" sz="2000" b="0" i="0" u="none" strike="noStrike" baseline="0" dirty="0">
                          <a:solidFill>
                            <a:srgbClr val="000000"/>
                          </a:solidFill>
                          <a:effectLst/>
                          <a:latin typeface="宋体" panose="02010600030101010101" pitchFamily="2" charset="-122"/>
                          <a:ea typeface="宋体" panose="02010600030101010101" pitchFamily="2" charset="-122"/>
                        </a:rPr>
                        <a:t>发布话题</a:t>
                      </a:r>
                      <a:r>
                        <a:rPr lang="en-US" altLang="zh-CN" sz="2000" b="0" i="0" u="none" strike="noStrike" baseline="0" dirty="0" err="1">
                          <a:solidFill>
                            <a:srgbClr val="000000"/>
                          </a:solidFill>
                          <a:effectLst/>
                          <a:latin typeface="宋体" panose="02010600030101010101" pitchFamily="2" charset="-122"/>
                          <a:ea typeface="宋体" panose="02010600030101010101" pitchFamily="2" charset="-122"/>
                        </a:rPr>
                        <a:t>topic_img</a:t>
                      </a:r>
                      <a:r>
                        <a:rPr lang="zh-CN" altLang="en-US" sz="2000" b="0" i="0" u="none" strike="noStrike" baseline="0" dirty="0">
                          <a:solidFill>
                            <a:srgbClr val="000000"/>
                          </a:solidFill>
                          <a:effectLst/>
                          <a:latin typeface="宋体" panose="02010600030101010101" pitchFamily="2" charset="-122"/>
                          <a:ea typeface="宋体" panose="02010600030101010101" pitchFamily="2" charset="-122"/>
                        </a:rPr>
                        <a:t>，并设置图片到达标识</a:t>
                      </a:r>
                      <a:r>
                        <a:rPr lang="en-US" altLang="zh-CN" sz="2000" b="0" i="0" u="none" strike="noStrike" baseline="0" dirty="0" err="1">
                          <a:solidFill>
                            <a:srgbClr val="000000"/>
                          </a:solidFill>
                          <a:effectLst/>
                          <a:latin typeface="宋体" panose="02010600030101010101" pitchFamily="2" charset="-122"/>
                          <a:ea typeface="宋体" panose="02010600030101010101" pitchFamily="2" charset="-122"/>
                        </a:rPr>
                        <a:t>imgIsArrive</a:t>
                      </a:r>
                      <a:r>
                        <a:rPr lang="zh-CN" altLang="en-US" sz="2000" b="0" i="0" u="none" strike="noStrike" baseline="0" dirty="0">
                          <a:solidFill>
                            <a:srgbClr val="000000"/>
                          </a:solidFill>
                          <a:effectLst/>
                          <a:latin typeface="宋体" panose="02010600030101010101" pitchFamily="2" charset="-122"/>
                          <a:ea typeface="宋体" panose="02010600030101010101" pitchFamily="2" charset="-122"/>
                        </a:rPr>
                        <a:t>为</a:t>
                      </a:r>
                      <a:r>
                        <a:rPr lang="en-US" altLang="zh-CN" sz="2000" b="0" i="0" u="none" strike="noStrike" baseline="0" dirty="0">
                          <a:solidFill>
                            <a:srgbClr val="000000"/>
                          </a:solidFill>
                          <a:effectLst/>
                          <a:latin typeface="宋体" panose="02010600030101010101" pitchFamily="2" charset="-122"/>
                          <a:ea typeface="宋体" panose="02010600030101010101" pitchFamily="2" charset="-122"/>
                        </a:rPr>
                        <a:t>true</a:t>
                      </a:r>
                    </a:p>
                    <a:p>
                      <a:pPr algn="l" fontAlgn="ctr">
                        <a:lnSpc>
                          <a:spcPct val="100000"/>
                        </a:lnSpc>
                      </a:pPr>
                      <a:endParaRPr lang="en-US" altLang="zh-CN" sz="2000" b="0" i="0" u="none" strike="noStrike" baseline="0" dirty="0">
                        <a:solidFill>
                          <a:srgbClr val="000000"/>
                        </a:solidFill>
                        <a:effectLst/>
                        <a:latin typeface="宋体" panose="02010600030101010101" pitchFamily="2" charset="-122"/>
                        <a:ea typeface="宋体" panose="02010600030101010101" pitchFamily="2" charset="-122"/>
                      </a:endParaRPr>
                    </a:p>
                    <a:p>
                      <a:pPr algn="l" fontAlgn="ctr">
                        <a:lnSpc>
                          <a:spcPct val="100000"/>
                        </a:lnSpc>
                      </a:pPr>
                      <a:r>
                        <a:rPr lang="en-US" altLang="zh-CN" sz="2000" b="0" i="0" u="none" strike="noStrike" baseline="0" dirty="0">
                          <a:solidFill>
                            <a:srgbClr val="000000"/>
                          </a:solidFill>
                          <a:effectLst/>
                          <a:latin typeface="宋体" panose="02010600030101010101" pitchFamily="2" charset="-122"/>
                          <a:ea typeface="宋体" panose="02010600030101010101" pitchFamily="2" charset="-122"/>
                        </a:rPr>
                        <a:t>2.YoLov8</a:t>
                      </a:r>
                      <a:r>
                        <a:rPr lang="zh-CN" altLang="en-US" sz="2000" b="0" i="0" u="none" strike="noStrike" baseline="0" dirty="0">
                          <a:solidFill>
                            <a:srgbClr val="000000"/>
                          </a:solidFill>
                          <a:effectLst/>
                          <a:latin typeface="宋体" panose="02010600030101010101" pitchFamily="2" charset="-122"/>
                          <a:ea typeface="宋体" panose="02010600030101010101" pitchFamily="2" charset="-122"/>
                        </a:rPr>
                        <a:t>线程检测到</a:t>
                      </a:r>
                      <a:r>
                        <a:rPr lang="en-US" altLang="zh-CN" sz="2000" b="0" i="0" u="none" strike="noStrike" baseline="0" dirty="0" err="1">
                          <a:solidFill>
                            <a:srgbClr val="000000"/>
                          </a:solidFill>
                          <a:effectLst/>
                          <a:latin typeface="宋体" panose="02010600030101010101" pitchFamily="2" charset="-122"/>
                          <a:ea typeface="宋体" panose="02010600030101010101" pitchFamily="2" charset="-122"/>
                        </a:rPr>
                        <a:t>imgIsArrive</a:t>
                      </a:r>
                      <a:r>
                        <a:rPr lang="zh-CN" altLang="en-US" sz="2000" b="0" i="0" u="none" strike="noStrike" baseline="0" dirty="0">
                          <a:solidFill>
                            <a:srgbClr val="000000"/>
                          </a:solidFill>
                          <a:effectLst/>
                          <a:latin typeface="宋体" panose="02010600030101010101" pitchFamily="2" charset="-122"/>
                          <a:ea typeface="宋体" panose="02010600030101010101" pitchFamily="2" charset="-122"/>
                        </a:rPr>
                        <a:t>为</a:t>
                      </a:r>
                      <a:r>
                        <a:rPr lang="en-US" altLang="zh-CN" sz="2000" b="0" i="0" u="none" strike="noStrike" baseline="0" dirty="0">
                          <a:solidFill>
                            <a:srgbClr val="000000"/>
                          </a:solidFill>
                          <a:effectLst/>
                          <a:latin typeface="宋体" panose="02010600030101010101" pitchFamily="2" charset="-122"/>
                          <a:ea typeface="宋体" panose="02010600030101010101" pitchFamily="2" charset="-122"/>
                        </a:rPr>
                        <a:t>true</a:t>
                      </a:r>
                      <a:r>
                        <a:rPr lang="zh-CN" altLang="en-US" sz="2000" b="0" i="0" u="none" strike="noStrike" baseline="0" dirty="0">
                          <a:solidFill>
                            <a:srgbClr val="000000"/>
                          </a:solidFill>
                          <a:effectLst/>
                          <a:latin typeface="宋体" panose="02010600030101010101" pitchFamily="2" charset="-122"/>
                          <a:ea typeface="宋体" panose="02010600030101010101" pitchFamily="2" charset="-122"/>
                        </a:rPr>
                        <a:t>后，将图片取出进行实例分割，最后将结果再通过</a:t>
                      </a:r>
                      <a:r>
                        <a:rPr lang="en-US" altLang="zh-CN" sz="2000" b="0" i="0" u="none" strike="noStrike" baseline="0" dirty="0" err="1">
                          <a:solidFill>
                            <a:srgbClr val="000000"/>
                          </a:solidFill>
                          <a:effectLst/>
                          <a:latin typeface="宋体" panose="02010600030101010101" pitchFamily="2" charset="-122"/>
                          <a:ea typeface="宋体" panose="02010600030101010101" pitchFamily="2" charset="-122"/>
                        </a:rPr>
                        <a:t>topic_mask</a:t>
                      </a:r>
                      <a:r>
                        <a:rPr lang="zh-CN" altLang="en-US" sz="2000" b="0" i="0" u="none" strike="noStrike" baseline="0" dirty="0">
                          <a:solidFill>
                            <a:srgbClr val="000000"/>
                          </a:solidFill>
                          <a:effectLst/>
                          <a:latin typeface="宋体" panose="02010600030101010101" pitchFamily="2" charset="-122"/>
                          <a:ea typeface="宋体" panose="02010600030101010101" pitchFamily="2" charset="-122"/>
                        </a:rPr>
                        <a:t>发布话题</a:t>
                      </a:r>
                      <a:endParaRPr lang="en-US" altLang="zh-CN" sz="2000" b="0" i="0" u="none" strike="noStrike" baseline="0" dirty="0">
                        <a:solidFill>
                          <a:srgbClr val="000000"/>
                        </a:solidFill>
                        <a:effectLst/>
                        <a:latin typeface="宋体" panose="02010600030101010101" pitchFamily="2" charset="-122"/>
                        <a:ea typeface="宋体" panose="02010600030101010101" pitchFamily="2" charset="-122"/>
                      </a:endParaRPr>
                    </a:p>
                    <a:p>
                      <a:pPr algn="l" fontAlgn="ctr">
                        <a:lnSpc>
                          <a:spcPct val="100000"/>
                        </a:lnSpc>
                      </a:pPr>
                      <a:endParaRPr lang="en-US" altLang="zh-CN" sz="2000" b="0" i="0" u="none" strike="noStrike" baseline="0" dirty="0">
                        <a:solidFill>
                          <a:srgbClr val="000000"/>
                        </a:solidFill>
                        <a:effectLst/>
                        <a:latin typeface="宋体" panose="02010600030101010101" pitchFamily="2" charset="-122"/>
                        <a:ea typeface="宋体" panose="02010600030101010101" pitchFamily="2" charset="-122"/>
                      </a:endParaRPr>
                    </a:p>
                    <a:p>
                      <a:pPr algn="l" fontAlgn="ctr">
                        <a:lnSpc>
                          <a:spcPct val="100000"/>
                        </a:lnSpc>
                      </a:pPr>
                      <a:r>
                        <a:rPr lang="en-US" altLang="zh-CN" sz="2000" b="0" i="0" u="none" strike="noStrike" baseline="0" dirty="0">
                          <a:solidFill>
                            <a:srgbClr val="000000"/>
                          </a:solidFill>
                          <a:effectLst/>
                          <a:latin typeface="宋体" panose="02010600030101010101" pitchFamily="2" charset="-122"/>
                          <a:ea typeface="宋体" panose="02010600030101010101" pitchFamily="2" charset="-122"/>
                        </a:rPr>
                        <a:t>3.SLAM</a:t>
                      </a:r>
                      <a:r>
                        <a:rPr lang="zh-CN" altLang="en-US" sz="2000" b="0" i="0" u="none" strike="noStrike" baseline="0" dirty="0">
                          <a:solidFill>
                            <a:srgbClr val="000000"/>
                          </a:solidFill>
                          <a:effectLst/>
                          <a:latin typeface="宋体" panose="02010600030101010101" pitchFamily="2" charset="-122"/>
                          <a:ea typeface="宋体" panose="02010600030101010101" pitchFamily="2" charset="-122"/>
                        </a:rPr>
                        <a:t>线程在接收了获得的</a:t>
                      </a:r>
                      <a:r>
                        <a:rPr lang="en-US" altLang="zh-CN" sz="2000" b="0" i="0" u="none" strike="noStrike" baseline="0" dirty="0">
                          <a:solidFill>
                            <a:srgbClr val="000000"/>
                          </a:solidFill>
                          <a:effectLst/>
                          <a:latin typeface="宋体" panose="02010600030101010101" pitchFamily="2" charset="-122"/>
                          <a:ea typeface="宋体" panose="02010600030101010101" pitchFamily="2" charset="-122"/>
                        </a:rPr>
                        <a:t>mask</a:t>
                      </a:r>
                      <a:r>
                        <a:rPr lang="zh-CN" altLang="en-US" sz="2000" b="0" i="0" u="none" strike="noStrike" baseline="0" dirty="0">
                          <a:solidFill>
                            <a:srgbClr val="000000"/>
                          </a:solidFill>
                          <a:effectLst/>
                          <a:latin typeface="宋体" panose="02010600030101010101" pitchFamily="2" charset="-122"/>
                          <a:ea typeface="宋体" panose="02010600030101010101" pitchFamily="2" charset="-122"/>
                        </a:rPr>
                        <a:t>信息之后再使用深度图中对应的深度信息，对</a:t>
                      </a:r>
                      <a:r>
                        <a:rPr lang="en-US" altLang="zh-CN" sz="2000" b="0" i="0" u="none" strike="noStrike" baseline="0" dirty="0">
                          <a:solidFill>
                            <a:srgbClr val="000000"/>
                          </a:solidFill>
                          <a:effectLst/>
                          <a:latin typeface="宋体" panose="02010600030101010101" pitchFamily="2" charset="-122"/>
                          <a:ea typeface="宋体" panose="02010600030101010101" pitchFamily="2" charset="-122"/>
                        </a:rPr>
                        <a:t>mask</a:t>
                      </a:r>
                      <a:r>
                        <a:rPr lang="zh-CN" altLang="en-US" sz="2000" b="0" i="0" u="none" strike="noStrike" baseline="0" dirty="0">
                          <a:solidFill>
                            <a:srgbClr val="000000"/>
                          </a:solidFill>
                          <a:effectLst/>
                          <a:latin typeface="宋体" panose="02010600030101010101" pitchFamily="2" charset="-122"/>
                          <a:ea typeface="宋体" panose="02010600030101010101" pitchFamily="2" charset="-122"/>
                        </a:rPr>
                        <a:t>对应的像素位置进行聚类、边缘分割的操作，将进一步分割物体的边缘。</a:t>
                      </a:r>
                      <a:endParaRPr lang="en-US" altLang="zh-CN" sz="2000" b="0" i="0" u="none" strike="noStrike" baseline="0" dirty="0">
                        <a:solidFill>
                          <a:srgbClr val="000000"/>
                        </a:solidFill>
                        <a:effectLst/>
                        <a:latin typeface="宋体" panose="02010600030101010101" pitchFamily="2" charset="-122"/>
                        <a:ea typeface="宋体" panose="02010600030101010101" pitchFamily="2" charset="-122"/>
                      </a:endParaRPr>
                    </a:p>
                    <a:p>
                      <a:pPr algn="l" fontAlgn="ctr">
                        <a:lnSpc>
                          <a:spcPct val="100000"/>
                        </a:lnSpc>
                      </a:pPr>
                      <a:endParaRPr lang="en-US" altLang="zh-CN" sz="2000" b="0" i="0" u="none" strike="noStrike" baseline="0" dirty="0">
                        <a:solidFill>
                          <a:srgbClr val="000000"/>
                        </a:solidFill>
                        <a:effectLst/>
                        <a:latin typeface="宋体" panose="02010600030101010101" pitchFamily="2" charset="-122"/>
                        <a:ea typeface="宋体" panose="02010600030101010101" pitchFamily="2" charset="-122"/>
                      </a:endParaRPr>
                    </a:p>
                    <a:p>
                      <a:pPr algn="l" fontAlgn="ctr">
                        <a:lnSpc>
                          <a:spcPct val="100000"/>
                        </a:lnSpc>
                      </a:pPr>
                      <a:r>
                        <a:rPr lang="en-US" altLang="zh-CN" sz="2000" b="0" i="0" u="none" strike="noStrike" baseline="0" dirty="0">
                          <a:solidFill>
                            <a:srgbClr val="000000"/>
                          </a:solidFill>
                          <a:effectLst/>
                          <a:latin typeface="宋体" panose="02010600030101010101" pitchFamily="2" charset="-122"/>
                          <a:ea typeface="宋体" panose="02010600030101010101" pitchFamily="2" charset="-122"/>
                        </a:rPr>
                        <a:t>4.</a:t>
                      </a:r>
                      <a:r>
                        <a:rPr lang="zh-CN" altLang="en-US" sz="2000" b="0" i="0" u="none" strike="noStrike" baseline="0" dirty="0">
                          <a:solidFill>
                            <a:srgbClr val="000000"/>
                          </a:solidFill>
                          <a:effectLst/>
                          <a:latin typeface="宋体" panose="02010600030101010101" pitchFamily="2" charset="-122"/>
                          <a:ea typeface="宋体" panose="02010600030101010101" pitchFamily="2" charset="-122"/>
                        </a:rPr>
                        <a:t>物体通过</a:t>
                      </a:r>
                      <a:r>
                        <a:rPr lang="en-US" altLang="zh-CN" sz="2000" b="0" i="0" u="none" strike="noStrike" baseline="0" dirty="0">
                          <a:solidFill>
                            <a:srgbClr val="000000"/>
                          </a:solidFill>
                          <a:effectLst/>
                          <a:latin typeface="宋体" panose="02010600030101010101" pitchFamily="2" charset="-122"/>
                          <a:ea typeface="宋体" panose="02010600030101010101" pitchFamily="2" charset="-122"/>
                        </a:rPr>
                        <a:t>SLAM</a:t>
                      </a:r>
                      <a:r>
                        <a:rPr lang="zh-CN" altLang="en-US" sz="2000" b="0" i="0" u="none" strike="noStrike" baseline="0" dirty="0">
                          <a:solidFill>
                            <a:srgbClr val="000000"/>
                          </a:solidFill>
                          <a:effectLst/>
                          <a:latin typeface="宋体" panose="02010600030101010101" pitchFamily="2" charset="-122"/>
                          <a:ea typeface="宋体" panose="02010600030101010101" pitchFamily="2" charset="-122"/>
                        </a:rPr>
                        <a:t>系统计算出来的位姿信息加上像素信息，构建出物体的</a:t>
                      </a:r>
                      <a:r>
                        <a:rPr lang="en-US" altLang="zh-CN" sz="2000" b="0" i="0" u="none" strike="noStrike" baseline="0" dirty="0">
                          <a:solidFill>
                            <a:srgbClr val="000000"/>
                          </a:solidFill>
                          <a:effectLst/>
                          <a:latin typeface="宋体" panose="02010600030101010101" pitchFamily="2" charset="-122"/>
                          <a:ea typeface="宋体" panose="02010600030101010101" pitchFamily="2" charset="-122"/>
                        </a:rPr>
                        <a:t>3D</a:t>
                      </a:r>
                      <a:r>
                        <a:rPr lang="zh-CN" altLang="en-US" sz="2000" b="0" i="0" u="none" strike="noStrike" baseline="0" dirty="0">
                          <a:solidFill>
                            <a:srgbClr val="000000"/>
                          </a:solidFill>
                          <a:effectLst/>
                          <a:latin typeface="宋体" panose="02010600030101010101" pitchFamily="2" charset="-122"/>
                          <a:ea typeface="宋体" panose="02010600030101010101" pitchFamily="2" charset="-122"/>
                        </a:rPr>
                        <a:t>点云。</a:t>
                      </a:r>
                      <a:endParaRPr lang="en-US" altLang="zh-CN" sz="2000" b="0" i="0" u="none" strike="noStrike" baseline="0" dirty="0">
                        <a:solidFill>
                          <a:srgbClr val="000000"/>
                        </a:solidFill>
                        <a:effectLst/>
                        <a:latin typeface="宋体" panose="02010600030101010101" pitchFamily="2" charset="-122"/>
                        <a:ea typeface="宋体" panose="02010600030101010101" pitchFamily="2" charset="-122"/>
                      </a:endParaRPr>
                    </a:p>
                    <a:p>
                      <a:pPr algn="l" fontAlgn="ctr"/>
                      <a:endParaRPr lang="zh-CN" altLang="en-US" sz="2000" b="0" i="0" u="none" strike="noStrike" baseline="0" dirty="0">
                        <a:solidFill>
                          <a:srgbClr val="000000"/>
                        </a:solidFill>
                        <a:effectLst/>
                        <a:latin typeface="宋体" panose="02010600030101010101" pitchFamily="2" charset="-122"/>
                        <a:ea typeface="宋体" panose="02010600030101010101" pitchFamily="2" charset="-122"/>
                      </a:endParaRPr>
                    </a:p>
                  </a:txBody>
                  <a:tcPr marL="4076" marR="4076" marT="407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33766589"/>
                  </a:ext>
                </a:extLst>
              </a:tr>
            </a:tbl>
          </a:graphicData>
        </a:graphic>
      </p:graphicFrame>
      <p:grpSp>
        <p:nvGrpSpPr>
          <p:cNvPr id="12" name="组合 11">
            <a:extLst>
              <a:ext uri="{FF2B5EF4-FFF2-40B4-BE49-F238E27FC236}">
                <a16:creationId xmlns:a16="http://schemas.microsoft.com/office/drawing/2014/main" id="{F7F7AC8B-8E1F-44B2-B8F7-A162D7B84581}"/>
              </a:ext>
            </a:extLst>
          </p:cNvPr>
          <p:cNvGrpSpPr/>
          <p:nvPr/>
        </p:nvGrpSpPr>
        <p:grpSpPr>
          <a:xfrm>
            <a:off x="592058" y="30477"/>
            <a:ext cx="560665" cy="560665"/>
            <a:chOff x="781677" y="835316"/>
            <a:chExt cx="1076325" cy="1076325"/>
          </a:xfrm>
        </p:grpSpPr>
        <p:sp>
          <p:nvSpPr>
            <p:cNvPr id="13" name="Oval 6">
              <a:extLst>
                <a:ext uri="{FF2B5EF4-FFF2-40B4-BE49-F238E27FC236}">
                  <a16:creationId xmlns:a16="http://schemas.microsoft.com/office/drawing/2014/main" id="{1C69E402-0D00-4361-BF0D-A3089A544232}"/>
                </a:ext>
              </a:extLst>
            </p:cNvPr>
            <p:cNvSpPr/>
            <p:nvPr/>
          </p:nvSpPr>
          <p:spPr>
            <a:xfrm>
              <a:off x="781677" y="835316"/>
              <a:ext cx="1076325" cy="1076325"/>
            </a:xfrm>
            <a:prstGeom prst="ellipse">
              <a:avLst/>
            </a:prstGeom>
            <a:solidFill>
              <a:srgbClr val="DFDFE1"/>
            </a:solidFill>
            <a:ln w="9525">
              <a:noFill/>
            </a:ln>
          </p:spPr>
          <p:txBody>
            <a:bodyPr anchor="t"/>
            <a:lstStyle/>
            <a:p>
              <a:endParaRPr lang="zh-CN" altLang="en-US" sz="2000" dirty="0">
                <a:latin typeface="Arial" panose="020B0604020202020204" pitchFamily="34" charset="0"/>
                <a:ea typeface="宋体" panose="02010600030101010101" pitchFamily="2" charset="-122"/>
              </a:endParaRPr>
            </a:p>
          </p:txBody>
        </p:sp>
        <p:sp>
          <p:nvSpPr>
            <p:cNvPr id="14" name="Oval 7">
              <a:extLst>
                <a:ext uri="{FF2B5EF4-FFF2-40B4-BE49-F238E27FC236}">
                  <a16:creationId xmlns:a16="http://schemas.microsoft.com/office/drawing/2014/main" id="{B349A82A-B2F9-4432-8DE2-68033A89EDEA}"/>
                </a:ext>
              </a:extLst>
            </p:cNvPr>
            <p:cNvSpPr/>
            <p:nvPr/>
          </p:nvSpPr>
          <p:spPr>
            <a:xfrm>
              <a:off x="872165" y="925803"/>
              <a:ext cx="896938" cy="895350"/>
            </a:xfrm>
            <a:prstGeom prst="ellipse">
              <a:avLst/>
            </a:prstGeom>
            <a:solidFill>
              <a:srgbClr val="8FAADC"/>
            </a:solidFill>
            <a:ln w="9525">
              <a:noFill/>
            </a:ln>
          </p:spPr>
          <p:txBody>
            <a:bodyPr anchor="t"/>
            <a:lstStyle/>
            <a:p>
              <a:endParaRPr lang="zh-CN" altLang="en-US" sz="2000" dirty="0">
                <a:solidFill>
                  <a:schemeClr val="accent1">
                    <a:lumMod val="20000"/>
                    <a:lumOff val="80000"/>
                  </a:schemeClr>
                </a:solidFill>
                <a:latin typeface="Arial" panose="020B0604020202020204" pitchFamily="34" charset="0"/>
                <a:ea typeface="宋体" panose="02010600030101010101" pitchFamily="2" charset="-122"/>
              </a:endParaRPr>
            </a:p>
          </p:txBody>
        </p:sp>
        <p:sp>
          <p:nvSpPr>
            <p:cNvPr id="15" name="TextBox 19">
              <a:extLst>
                <a:ext uri="{FF2B5EF4-FFF2-40B4-BE49-F238E27FC236}">
                  <a16:creationId xmlns:a16="http://schemas.microsoft.com/office/drawing/2014/main" id="{45192552-088E-434A-9755-2FEC527FD245}"/>
                </a:ext>
              </a:extLst>
            </p:cNvPr>
            <p:cNvSpPr txBox="1"/>
            <p:nvPr/>
          </p:nvSpPr>
          <p:spPr>
            <a:xfrm>
              <a:off x="858084" y="943892"/>
              <a:ext cx="901701" cy="768103"/>
            </a:xfrm>
            <a:prstGeom prst="rect">
              <a:avLst/>
            </a:prstGeom>
            <a:noFill/>
            <a:ln w="9525">
              <a:noFill/>
            </a:ln>
          </p:spPr>
          <p:txBody>
            <a:bodyPr anchor="t">
              <a:spAutoFit/>
            </a:bodyPr>
            <a:lstStyle/>
            <a:p>
              <a:pPr algn="ctr"/>
              <a:r>
                <a:rPr lang="en-US" altLang="zh-CN" sz="2000" b="1" dirty="0">
                  <a:solidFill>
                    <a:schemeClr val="bg1"/>
                  </a:solidFill>
                  <a:latin typeface="宋体" panose="02010600030101010101" pitchFamily="2" charset="-122"/>
                  <a:ea typeface="宋体" panose="02010600030101010101" pitchFamily="2" charset="-122"/>
                </a:rPr>
                <a:t>01</a:t>
              </a:r>
            </a:p>
          </p:txBody>
        </p:sp>
      </p:grpSp>
      <p:pic>
        <p:nvPicPr>
          <p:cNvPr id="5" name="图片 4">
            <a:extLst>
              <a:ext uri="{FF2B5EF4-FFF2-40B4-BE49-F238E27FC236}">
                <a16:creationId xmlns:a16="http://schemas.microsoft.com/office/drawing/2014/main" id="{EB0E518A-EBD6-8E78-600B-73A214811633}"/>
              </a:ext>
            </a:extLst>
          </p:cNvPr>
          <p:cNvPicPr>
            <a:picLocks noChangeAspect="1"/>
          </p:cNvPicPr>
          <p:nvPr/>
        </p:nvPicPr>
        <p:blipFill>
          <a:blip r:embed="rId4"/>
          <a:stretch>
            <a:fillRect/>
          </a:stretch>
        </p:blipFill>
        <p:spPr>
          <a:xfrm>
            <a:off x="1694258" y="708238"/>
            <a:ext cx="2356964" cy="6025630"/>
          </a:xfrm>
          <a:prstGeom prst="rect">
            <a:avLst/>
          </a:prstGeom>
        </p:spPr>
      </p:pic>
    </p:spTree>
    <p:extLst>
      <p:ext uri="{BB962C8B-B14F-4D97-AF65-F5344CB8AC3E}">
        <p14:creationId xmlns:p14="http://schemas.microsoft.com/office/powerpoint/2010/main" val="25762476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5"/>
          <p:cNvSpPr txBox="1">
            <a:spLocks noChangeArrowheads="1"/>
          </p:cNvSpPr>
          <p:nvPr/>
        </p:nvSpPr>
        <p:spPr bwMode="auto">
          <a:xfrm>
            <a:off x="1003152" y="30476"/>
            <a:ext cx="9112250"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en-US" dirty="0">
                <a:ea typeface="宋体" panose="02010600030101010101" pitchFamily="2" charset="-122"/>
              </a:rPr>
              <a:t>      物体关联算法</a:t>
            </a:r>
          </a:p>
        </p:txBody>
      </p:sp>
      <p:pic>
        <p:nvPicPr>
          <p:cNvPr id="37" name="图片 36">
            <a:extLst>
              <a:ext uri="{FF2B5EF4-FFF2-40B4-BE49-F238E27FC236}">
                <a16:creationId xmlns:a16="http://schemas.microsoft.com/office/drawing/2014/main" id="{19C8D839-21A0-4DA1-8DC0-81679AC9CBF8}"/>
              </a:ext>
            </a:extLst>
          </p:cNvPr>
          <p:cNvPicPr>
            <a:picLocks noChangeAspect="1"/>
          </p:cNvPicPr>
          <p:nvPr/>
        </p:nvPicPr>
        <p:blipFill>
          <a:blip r:embed="rId3"/>
          <a:stretch>
            <a:fillRect/>
          </a:stretch>
        </p:blipFill>
        <p:spPr>
          <a:xfrm>
            <a:off x="11335366" y="-28222"/>
            <a:ext cx="856634" cy="852900"/>
          </a:xfrm>
          <a:prstGeom prst="rect">
            <a:avLst/>
          </a:prstGeom>
        </p:spPr>
      </p:pic>
      <p:sp>
        <p:nvSpPr>
          <p:cNvPr id="39" name="Freeform 8">
            <a:extLst>
              <a:ext uri="{FF2B5EF4-FFF2-40B4-BE49-F238E27FC236}">
                <a16:creationId xmlns:a16="http://schemas.microsoft.com/office/drawing/2014/main" id="{B77B51A9-0C70-471D-A6CC-5DC19ADB3131}"/>
              </a:ext>
            </a:extLst>
          </p:cNvPr>
          <p:cNvSpPr/>
          <p:nvPr/>
        </p:nvSpPr>
        <p:spPr>
          <a:xfrm>
            <a:off x="1274721" y="138699"/>
            <a:ext cx="203511" cy="233116"/>
          </a:xfrm>
          <a:custGeom>
            <a:avLst/>
            <a:gdLst/>
            <a:ahLst/>
            <a:cxnLst>
              <a:cxn ang="0">
                <a:pos x="2147483647" y="2147483647"/>
              </a:cxn>
              <a:cxn ang="0">
                <a:pos x="2147483647" y="2147483647"/>
              </a:cxn>
              <a:cxn ang="0">
                <a:pos x="0" y="2147483647"/>
              </a:cxn>
              <a:cxn ang="0">
                <a:pos x="0" y="2147483647"/>
              </a:cxn>
              <a:cxn ang="0">
                <a:pos x="0" y="0"/>
              </a:cxn>
              <a:cxn ang="0">
                <a:pos x="2147483647" y="2147483647"/>
              </a:cxn>
              <a:cxn ang="0">
                <a:pos x="2147483647" y="2147483647"/>
              </a:cxn>
            </a:cxnLst>
            <a:rect l="0" t="0" r="0" b="0"/>
            <a:pathLst>
              <a:path w="274" h="317">
                <a:moveTo>
                  <a:pt x="274" y="158"/>
                </a:moveTo>
                <a:lnTo>
                  <a:pt x="137" y="238"/>
                </a:lnTo>
                <a:lnTo>
                  <a:pt x="0" y="317"/>
                </a:lnTo>
                <a:lnTo>
                  <a:pt x="0" y="158"/>
                </a:lnTo>
                <a:lnTo>
                  <a:pt x="0" y="0"/>
                </a:lnTo>
                <a:lnTo>
                  <a:pt x="137" y="79"/>
                </a:lnTo>
                <a:lnTo>
                  <a:pt x="274" y="158"/>
                </a:lnTo>
                <a:close/>
              </a:path>
            </a:pathLst>
          </a:custGeom>
          <a:solidFill>
            <a:srgbClr val="8FAADC"/>
          </a:solidFill>
          <a:ln w="9525">
            <a:noFill/>
          </a:ln>
        </p:spPr>
        <p:txBody>
          <a:bodyPr/>
          <a:lstStyle/>
          <a:p>
            <a:endParaRPr lang="zh-CN" altLang="en-US">
              <a:ea typeface="宋体" panose="02010600030101010101" pitchFamily="2" charset="-122"/>
            </a:endParaRPr>
          </a:p>
        </p:txBody>
      </p:sp>
      <p:sp>
        <p:nvSpPr>
          <p:cNvPr id="14" name="Line 5">
            <a:extLst>
              <a:ext uri="{FF2B5EF4-FFF2-40B4-BE49-F238E27FC236}">
                <a16:creationId xmlns:a16="http://schemas.microsoft.com/office/drawing/2014/main" id="{EDB98428-0EF9-42AA-B5B6-D54750135228}"/>
              </a:ext>
            </a:extLst>
          </p:cNvPr>
          <p:cNvSpPr/>
          <p:nvPr/>
        </p:nvSpPr>
        <p:spPr>
          <a:xfrm flipH="1">
            <a:off x="712032" y="1183420"/>
            <a:ext cx="710" cy="4395189"/>
          </a:xfrm>
          <a:prstGeom prst="line">
            <a:avLst/>
          </a:prstGeom>
          <a:ln w="28575" cap="flat" cmpd="sng">
            <a:solidFill>
              <a:schemeClr val="accent1">
                <a:lumMod val="40000"/>
                <a:lumOff val="60000"/>
              </a:schemeClr>
            </a:solidFill>
            <a:prstDash val="solid"/>
            <a:round/>
            <a:headEnd type="none" w="med" len="med"/>
            <a:tailEnd type="none" w="med" len="med"/>
          </a:ln>
        </p:spPr>
      </p:sp>
      <p:sp>
        <p:nvSpPr>
          <p:cNvPr id="15" name="Oval 6">
            <a:extLst>
              <a:ext uri="{FF2B5EF4-FFF2-40B4-BE49-F238E27FC236}">
                <a16:creationId xmlns:a16="http://schemas.microsoft.com/office/drawing/2014/main" id="{440C9CDA-0010-447B-BF05-08A54C51DAC6}"/>
              </a:ext>
            </a:extLst>
          </p:cNvPr>
          <p:cNvSpPr/>
          <p:nvPr/>
        </p:nvSpPr>
        <p:spPr>
          <a:xfrm>
            <a:off x="596859" y="1107221"/>
            <a:ext cx="220662" cy="209550"/>
          </a:xfrm>
          <a:prstGeom prst="ellipse">
            <a:avLst/>
          </a:prstGeom>
          <a:solidFill>
            <a:schemeClr val="accent1">
              <a:lumMod val="40000"/>
              <a:lumOff val="60000"/>
            </a:schemeClr>
          </a:solidFill>
          <a:ln w="7" cap="flat" cmpd="sng">
            <a:solidFill>
              <a:schemeClr val="accent1">
                <a:lumMod val="40000"/>
                <a:lumOff val="60000"/>
              </a:schemeClr>
            </a:solidFill>
            <a:prstDash val="solid"/>
            <a:round/>
            <a:headEnd type="none" w="med" len="med"/>
            <a:tailEnd type="none" w="med" len="med"/>
          </a:ln>
        </p:spPr>
        <p:txBody>
          <a:bodyPr anchor="t"/>
          <a:lstStyle/>
          <a:p>
            <a:endParaRPr lang="zh-CN" altLang="en-US" dirty="0">
              <a:latin typeface="Arial" panose="020B0604020202020204" pitchFamily="34" charset="0"/>
              <a:ea typeface="宋体" panose="02010600030101010101" pitchFamily="2" charset="-122"/>
            </a:endParaRPr>
          </a:p>
        </p:txBody>
      </p:sp>
      <p:sp>
        <p:nvSpPr>
          <p:cNvPr id="16" name="Oval 7">
            <a:extLst>
              <a:ext uri="{FF2B5EF4-FFF2-40B4-BE49-F238E27FC236}">
                <a16:creationId xmlns:a16="http://schemas.microsoft.com/office/drawing/2014/main" id="{1AB76C93-A816-43A0-83F9-81634134211A}"/>
              </a:ext>
            </a:extLst>
          </p:cNvPr>
          <p:cNvSpPr/>
          <p:nvPr/>
        </p:nvSpPr>
        <p:spPr>
          <a:xfrm>
            <a:off x="592058" y="3717844"/>
            <a:ext cx="220662" cy="209550"/>
          </a:xfrm>
          <a:prstGeom prst="ellipse">
            <a:avLst/>
          </a:prstGeom>
          <a:solidFill>
            <a:schemeClr val="accent1">
              <a:lumMod val="40000"/>
              <a:lumOff val="60000"/>
            </a:schemeClr>
          </a:solidFill>
          <a:ln w="7" cap="flat" cmpd="sng">
            <a:solidFill>
              <a:schemeClr val="accent1">
                <a:lumMod val="40000"/>
                <a:lumOff val="60000"/>
              </a:schemeClr>
            </a:solidFill>
            <a:prstDash val="solid"/>
            <a:round/>
            <a:headEnd type="none" w="med" len="med"/>
            <a:tailEnd type="none" w="med" len="med"/>
          </a:ln>
        </p:spPr>
        <p:txBody>
          <a:bodyPr anchor="t"/>
          <a:lstStyle/>
          <a:p>
            <a:endParaRPr lang="zh-CN" altLang="en-US" dirty="0">
              <a:latin typeface="Arial" panose="020B0604020202020204" pitchFamily="34" charset="0"/>
              <a:ea typeface="宋体" panose="02010600030101010101" pitchFamily="2" charset="-122"/>
            </a:endParaRPr>
          </a:p>
        </p:txBody>
      </p:sp>
      <p:sp>
        <p:nvSpPr>
          <p:cNvPr id="18" name="TextBox 10">
            <a:extLst>
              <a:ext uri="{FF2B5EF4-FFF2-40B4-BE49-F238E27FC236}">
                <a16:creationId xmlns:a16="http://schemas.microsoft.com/office/drawing/2014/main" id="{D4FB4558-9BE4-43FE-8D3D-A862BFE606CE}"/>
              </a:ext>
            </a:extLst>
          </p:cNvPr>
          <p:cNvSpPr txBox="1"/>
          <p:nvPr/>
        </p:nvSpPr>
        <p:spPr>
          <a:xfrm>
            <a:off x="929720" y="1113936"/>
            <a:ext cx="3070071" cy="523220"/>
          </a:xfrm>
          <a:prstGeom prst="rect">
            <a:avLst/>
          </a:prstGeom>
          <a:noFill/>
          <a:ln w="9525">
            <a:noFill/>
          </a:ln>
        </p:spPr>
        <p:txBody>
          <a:bodyPr wrap="none" anchor="t">
            <a:spAutoFit/>
          </a:bodyPr>
          <a:lstStyle/>
          <a:p>
            <a:r>
              <a:rPr lang="zh-CN" altLang="en-US" sz="2800" b="1" dirty="0">
                <a:solidFill>
                  <a:srgbClr val="FF0000"/>
                </a:solidFill>
                <a:latin typeface="宋体" panose="02010600030101010101" pitchFamily="2" charset="-122"/>
                <a:ea typeface="宋体" panose="02010600030101010101" pitchFamily="2" charset="-122"/>
              </a:rPr>
              <a:t>同一物体观测信息</a:t>
            </a:r>
          </a:p>
        </p:txBody>
      </p:sp>
      <p:sp>
        <p:nvSpPr>
          <p:cNvPr id="20" name="TextBox 10">
            <a:extLst>
              <a:ext uri="{FF2B5EF4-FFF2-40B4-BE49-F238E27FC236}">
                <a16:creationId xmlns:a16="http://schemas.microsoft.com/office/drawing/2014/main" id="{82240508-0F05-4EDC-9461-9AAB15DCCF9C}"/>
              </a:ext>
            </a:extLst>
          </p:cNvPr>
          <p:cNvSpPr txBox="1"/>
          <p:nvPr/>
        </p:nvSpPr>
        <p:spPr>
          <a:xfrm>
            <a:off x="929720" y="3581319"/>
            <a:ext cx="2423260" cy="523220"/>
          </a:xfrm>
          <a:prstGeom prst="rect">
            <a:avLst/>
          </a:prstGeom>
          <a:noFill/>
          <a:ln w="9525">
            <a:noFill/>
          </a:ln>
        </p:spPr>
        <p:txBody>
          <a:bodyPr wrap="square" anchor="t">
            <a:spAutoFit/>
          </a:bodyPr>
          <a:lstStyle/>
          <a:p>
            <a:r>
              <a:rPr lang="zh-CN" altLang="en-US" sz="2800" b="1" dirty="0">
                <a:solidFill>
                  <a:srgbClr val="FF0000"/>
                </a:solidFill>
                <a:latin typeface="宋体" panose="02010600030101010101" pitchFamily="2" charset="-122"/>
                <a:ea typeface="宋体" panose="02010600030101010101" pitchFamily="2" charset="-122"/>
              </a:rPr>
              <a:t>不同物体关联</a:t>
            </a:r>
            <a:endParaRPr lang="zh-CN" altLang="en-US" sz="2800" b="1" dirty="0">
              <a:solidFill>
                <a:schemeClr val="accent1"/>
              </a:solidFill>
              <a:latin typeface="宋体" panose="02010600030101010101" pitchFamily="2" charset="-122"/>
              <a:ea typeface="宋体" panose="02010600030101010101" pitchFamily="2" charset="-122"/>
            </a:endParaRPr>
          </a:p>
        </p:txBody>
      </p:sp>
      <p:sp>
        <p:nvSpPr>
          <p:cNvPr id="21" name="文本框 20">
            <a:extLst>
              <a:ext uri="{FF2B5EF4-FFF2-40B4-BE49-F238E27FC236}">
                <a16:creationId xmlns:a16="http://schemas.microsoft.com/office/drawing/2014/main" id="{76469014-CE14-4B35-9C4B-673D93C904D6}"/>
              </a:ext>
            </a:extLst>
          </p:cNvPr>
          <p:cNvSpPr txBox="1"/>
          <p:nvPr/>
        </p:nvSpPr>
        <p:spPr>
          <a:xfrm>
            <a:off x="1064079" y="1741944"/>
            <a:ext cx="6981257" cy="1200329"/>
          </a:xfrm>
          <a:prstGeom prst="rect">
            <a:avLst/>
          </a:prstGeom>
          <a:noFill/>
        </p:spPr>
        <p:txBody>
          <a:bodyPr wrap="square">
            <a:spAutoFit/>
          </a:bodyPr>
          <a:lstStyle/>
          <a:p>
            <a:r>
              <a:rPr lang="zh-CN" altLang="en-US" sz="2400" kern="100" dirty="0">
                <a:effectLst/>
                <a:ea typeface="宋体" panose="02010600030101010101" pitchFamily="2" charset="-122"/>
                <a:cs typeface="Times New Roman" panose="02020603050405020304" pitchFamily="18" charset="0"/>
              </a:rPr>
              <a:t>在相机运动过程中，同一个物体可能会被观测到多次，但是观测角度会不同，导致观测到的物体</a:t>
            </a:r>
            <a:r>
              <a:rPr lang="zh-CN" altLang="en-US" sz="2400" kern="100" dirty="0">
                <a:solidFill>
                  <a:srgbClr val="FF0000"/>
                </a:solidFill>
                <a:effectLst/>
                <a:ea typeface="宋体" panose="02010600030101010101" pitchFamily="2" charset="-122"/>
                <a:cs typeface="Times New Roman" panose="02020603050405020304" pitchFamily="18" charset="0"/>
              </a:rPr>
              <a:t>形状</a:t>
            </a:r>
            <a:r>
              <a:rPr lang="zh-CN" altLang="en-US" sz="2400" kern="100" dirty="0">
                <a:effectLst/>
                <a:ea typeface="宋体" panose="02010600030101010101" pitchFamily="2" charset="-122"/>
                <a:cs typeface="Times New Roman" panose="02020603050405020304" pitchFamily="18" charset="0"/>
              </a:rPr>
              <a:t>、</a:t>
            </a:r>
            <a:r>
              <a:rPr lang="zh-CN" altLang="en-US" sz="2400" kern="100" dirty="0">
                <a:solidFill>
                  <a:srgbClr val="FF0000"/>
                </a:solidFill>
                <a:ea typeface="宋体" panose="02010600030101010101" pitchFamily="2" charset="-122"/>
                <a:cs typeface="Times New Roman" panose="02020603050405020304" pitchFamily="18" charset="0"/>
              </a:rPr>
              <a:t>大小</a:t>
            </a:r>
            <a:r>
              <a:rPr lang="zh-CN" altLang="en-US" sz="2400" kern="100" dirty="0">
                <a:effectLst/>
                <a:ea typeface="宋体" panose="02010600030101010101" pitchFamily="2" charset="-122"/>
                <a:cs typeface="Times New Roman" panose="02020603050405020304" pitchFamily="18" charset="0"/>
              </a:rPr>
              <a:t>、</a:t>
            </a:r>
            <a:r>
              <a:rPr lang="zh-CN" altLang="en-US" sz="2400" kern="100" dirty="0">
                <a:solidFill>
                  <a:srgbClr val="FF0000"/>
                </a:solidFill>
                <a:ea typeface="宋体" panose="02010600030101010101" pitchFamily="2" charset="-122"/>
                <a:cs typeface="Times New Roman" panose="02020603050405020304" pitchFamily="18" charset="0"/>
              </a:rPr>
              <a:t>颜色</a:t>
            </a:r>
            <a:r>
              <a:rPr lang="zh-CN" altLang="en-US" sz="2400" kern="100" dirty="0">
                <a:effectLst/>
                <a:ea typeface="宋体" panose="02010600030101010101" pitchFamily="2" charset="-122"/>
                <a:cs typeface="Times New Roman" panose="02020603050405020304" pitchFamily="18" charset="0"/>
              </a:rPr>
              <a:t>等信息会</a:t>
            </a:r>
            <a:r>
              <a:rPr lang="zh-CN" altLang="en-US" sz="2400" kern="100" dirty="0">
                <a:solidFill>
                  <a:srgbClr val="FF0000"/>
                </a:solidFill>
                <a:ea typeface="宋体" panose="02010600030101010101" pitchFamily="2" charset="-122"/>
                <a:cs typeface="Times New Roman" panose="02020603050405020304" pitchFamily="18" charset="0"/>
              </a:rPr>
              <a:t>不一致</a:t>
            </a:r>
            <a:r>
              <a:rPr lang="zh-CN" altLang="en-US" sz="2400" kern="100" dirty="0">
                <a:ea typeface="宋体" panose="02010600030101010101" pitchFamily="2" charset="-122"/>
                <a:cs typeface="Times New Roman" panose="02020603050405020304" pitchFamily="18" charset="0"/>
              </a:rPr>
              <a:t>。</a:t>
            </a:r>
          </a:p>
        </p:txBody>
      </p:sp>
      <p:sp>
        <p:nvSpPr>
          <p:cNvPr id="22" name="文本框 21">
            <a:extLst>
              <a:ext uri="{FF2B5EF4-FFF2-40B4-BE49-F238E27FC236}">
                <a16:creationId xmlns:a16="http://schemas.microsoft.com/office/drawing/2014/main" id="{EB8317C8-8671-4923-AC22-33F0EC4F0EE8}"/>
              </a:ext>
            </a:extLst>
          </p:cNvPr>
          <p:cNvSpPr txBox="1"/>
          <p:nvPr/>
        </p:nvSpPr>
        <p:spPr>
          <a:xfrm>
            <a:off x="1064079" y="4130136"/>
            <a:ext cx="6949590" cy="1200329"/>
          </a:xfrm>
          <a:prstGeom prst="rect">
            <a:avLst/>
          </a:prstGeom>
          <a:noFill/>
        </p:spPr>
        <p:txBody>
          <a:bodyPr wrap="square">
            <a:spAutoFit/>
          </a:bodyPr>
          <a:lstStyle/>
          <a:p>
            <a:r>
              <a:rPr lang="zh-CN" altLang="en-US" sz="2400" kern="100" dirty="0">
                <a:ea typeface="宋体" panose="02010600030101010101" pitchFamily="2" charset="-122"/>
                <a:cs typeface="Times New Roman" panose="02020603050405020304" pitchFamily="18" charset="0"/>
              </a:rPr>
              <a:t>在相机运动过程中，新观测到的物体会在数据库中进行更新，并且需要将这个物体</a:t>
            </a:r>
            <a:r>
              <a:rPr lang="zh-CN" altLang="en-US" sz="2400" kern="100" dirty="0">
                <a:solidFill>
                  <a:srgbClr val="FF0000"/>
                </a:solidFill>
                <a:ea typeface="宋体" panose="02010600030101010101" pitchFamily="2" charset="-122"/>
                <a:cs typeface="Times New Roman" panose="02020603050405020304" pitchFamily="18" charset="0"/>
              </a:rPr>
              <a:t>关联上其他物体</a:t>
            </a:r>
            <a:r>
              <a:rPr lang="zh-CN" altLang="en-US" sz="2400" kern="100" dirty="0">
                <a:ea typeface="宋体" panose="02010600030101010101" pitchFamily="2" charset="-122"/>
                <a:cs typeface="Times New Roman" panose="02020603050405020304" pitchFamily="18" charset="0"/>
              </a:rPr>
              <a:t>，形成一个完整物体地图。</a:t>
            </a:r>
          </a:p>
        </p:txBody>
      </p:sp>
      <p:grpSp>
        <p:nvGrpSpPr>
          <p:cNvPr id="23" name="组合 22">
            <a:extLst>
              <a:ext uri="{FF2B5EF4-FFF2-40B4-BE49-F238E27FC236}">
                <a16:creationId xmlns:a16="http://schemas.microsoft.com/office/drawing/2014/main" id="{1E9C7274-1927-425A-9B59-34E3D3116E85}"/>
              </a:ext>
            </a:extLst>
          </p:cNvPr>
          <p:cNvGrpSpPr/>
          <p:nvPr/>
        </p:nvGrpSpPr>
        <p:grpSpPr>
          <a:xfrm>
            <a:off x="592058" y="30477"/>
            <a:ext cx="560665" cy="560665"/>
            <a:chOff x="781677" y="835316"/>
            <a:chExt cx="1076325" cy="1076325"/>
          </a:xfrm>
        </p:grpSpPr>
        <p:sp>
          <p:nvSpPr>
            <p:cNvPr id="25" name="Oval 6">
              <a:extLst>
                <a:ext uri="{FF2B5EF4-FFF2-40B4-BE49-F238E27FC236}">
                  <a16:creationId xmlns:a16="http://schemas.microsoft.com/office/drawing/2014/main" id="{424C9F09-DFEE-44E0-AEC4-EE08947AD01D}"/>
                </a:ext>
              </a:extLst>
            </p:cNvPr>
            <p:cNvSpPr/>
            <p:nvPr/>
          </p:nvSpPr>
          <p:spPr>
            <a:xfrm>
              <a:off x="781677" y="835316"/>
              <a:ext cx="1076325" cy="1076325"/>
            </a:xfrm>
            <a:prstGeom prst="ellipse">
              <a:avLst/>
            </a:prstGeom>
            <a:solidFill>
              <a:srgbClr val="DFDFE1"/>
            </a:solidFill>
            <a:ln w="9525">
              <a:noFill/>
            </a:ln>
          </p:spPr>
          <p:txBody>
            <a:bodyPr anchor="t"/>
            <a:lstStyle/>
            <a:p>
              <a:endParaRPr lang="zh-CN" altLang="en-US" sz="2000" dirty="0">
                <a:latin typeface="Arial" panose="020B0604020202020204" pitchFamily="34" charset="0"/>
                <a:ea typeface="宋体" panose="02010600030101010101" pitchFamily="2" charset="-122"/>
              </a:endParaRPr>
            </a:p>
          </p:txBody>
        </p:sp>
        <p:sp>
          <p:nvSpPr>
            <p:cNvPr id="26" name="Oval 7">
              <a:extLst>
                <a:ext uri="{FF2B5EF4-FFF2-40B4-BE49-F238E27FC236}">
                  <a16:creationId xmlns:a16="http://schemas.microsoft.com/office/drawing/2014/main" id="{B889FAF0-E311-4F4F-B96E-A8B638BF6D19}"/>
                </a:ext>
              </a:extLst>
            </p:cNvPr>
            <p:cNvSpPr/>
            <p:nvPr/>
          </p:nvSpPr>
          <p:spPr>
            <a:xfrm>
              <a:off x="872165" y="925803"/>
              <a:ext cx="896938" cy="895350"/>
            </a:xfrm>
            <a:prstGeom prst="ellipse">
              <a:avLst/>
            </a:prstGeom>
            <a:solidFill>
              <a:srgbClr val="8FAADC"/>
            </a:solidFill>
            <a:ln w="9525">
              <a:noFill/>
            </a:ln>
          </p:spPr>
          <p:txBody>
            <a:bodyPr anchor="t"/>
            <a:lstStyle/>
            <a:p>
              <a:endParaRPr lang="zh-CN" altLang="en-US" sz="2000" dirty="0">
                <a:solidFill>
                  <a:schemeClr val="accent1">
                    <a:lumMod val="20000"/>
                    <a:lumOff val="80000"/>
                  </a:schemeClr>
                </a:solidFill>
                <a:latin typeface="Arial" panose="020B0604020202020204" pitchFamily="34" charset="0"/>
                <a:ea typeface="宋体" panose="02010600030101010101" pitchFamily="2" charset="-122"/>
              </a:endParaRPr>
            </a:p>
          </p:txBody>
        </p:sp>
        <p:sp>
          <p:nvSpPr>
            <p:cNvPr id="27" name="TextBox 19">
              <a:extLst>
                <a:ext uri="{FF2B5EF4-FFF2-40B4-BE49-F238E27FC236}">
                  <a16:creationId xmlns:a16="http://schemas.microsoft.com/office/drawing/2014/main" id="{EB198CB3-D35B-4A13-A73E-E3698B7C90BF}"/>
                </a:ext>
              </a:extLst>
            </p:cNvPr>
            <p:cNvSpPr txBox="1"/>
            <p:nvPr/>
          </p:nvSpPr>
          <p:spPr>
            <a:xfrm>
              <a:off x="858084" y="943892"/>
              <a:ext cx="901701" cy="768103"/>
            </a:xfrm>
            <a:prstGeom prst="rect">
              <a:avLst/>
            </a:prstGeom>
            <a:noFill/>
            <a:ln w="9525">
              <a:noFill/>
            </a:ln>
          </p:spPr>
          <p:txBody>
            <a:bodyPr anchor="t">
              <a:spAutoFit/>
            </a:bodyPr>
            <a:lstStyle/>
            <a:p>
              <a:pPr algn="ctr"/>
              <a:r>
                <a:rPr lang="en-US" altLang="zh-CN" sz="2000" b="1" dirty="0">
                  <a:solidFill>
                    <a:schemeClr val="bg1"/>
                  </a:solidFill>
                  <a:latin typeface="宋体" panose="02010600030101010101" pitchFamily="2" charset="-122"/>
                  <a:ea typeface="宋体" panose="02010600030101010101" pitchFamily="2" charset="-122"/>
                </a:rPr>
                <a:t>02</a:t>
              </a:r>
            </a:p>
          </p:txBody>
        </p:sp>
      </p:grpSp>
      <p:pic>
        <p:nvPicPr>
          <p:cNvPr id="4" name="图片 3">
            <a:extLst>
              <a:ext uri="{FF2B5EF4-FFF2-40B4-BE49-F238E27FC236}">
                <a16:creationId xmlns:a16="http://schemas.microsoft.com/office/drawing/2014/main" id="{FC0AFB0B-0C3D-A23C-F079-5C4AB078C8C5}"/>
              </a:ext>
            </a:extLst>
          </p:cNvPr>
          <p:cNvPicPr>
            <a:picLocks noChangeAspect="1"/>
          </p:cNvPicPr>
          <p:nvPr/>
        </p:nvPicPr>
        <p:blipFill>
          <a:blip r:embed="rId4"/>
          <a:stretch>
            <a:fillRect/>
          </a:stretch>
        </p:blipFill>
        <p:spPr>
          <a:xfrm>
            <a:off x="8261098" y="609310"/>
            <a:ext cx="3001182" cy="2748113"/>
          </a:xfrm>
          <a:prstGeom prst="rect">
            <a:avLst/>
          </a:prstGeom>
        </p:spPr>
      </p:pic>
      <p:pic>
        <p:nvPicPr>
          <p:cNvPr id="6" name="图片 5">
            <a:extLst>
              <a:ext uri="{FF2B5EF4-FFF2-40B4-BE49-F238E27FC236}">
                <a16:creationId xmlns:a16="http://schemas.microsoft.com/office/drawing/2014/main" id="{F9A0467D-D5E4-78AB-DDBB-B9B8E648F2CA}"/>
              </a:ext>
            </a:extLst>
          </p:cNvPr>
          <p:cNvPicPr>
            <a:picLocks noChangeAspect="1"/>
          </p:cNvPicPr>
          <p:nvPr/>
        </p:nvPicPr>
        <p:blipFill>
          <a:blip r:embed="rId5"/>
          <a:stretch>
            <a:fillRect/>
          </a:stretch>
        </p:blipFill>
        <p:spPr>
          <a:xfrm>
            <a:off x="7633018" y="3712296"/>
            <a:ext cx="3986229" cy="3040047"/>
          </a:xfrm>
          <a:prstGeom prst="rect">
            <a:avLst/>
          </a:prstGeom>
        </p:spPr>
      </p:pic>
    </p:spTree>
    <p:extLst>
      <p:ext uri="{BB962C8B-B14F-4D97-AF65-F5344CB8AC3E}">
        <p14:creationId xmlns:p14="http://schemas.microsoft.com/office/powerpoint/2010/main" val="41923974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5"/>
          <p:cNvSpPr txBox="1">
            <a:spLocks noChangeArrowheads="1"/>
          </p:cNvSpPr>
          <p:nvPr/>
        </p:nvSpPr>
        <p:spPr bwMode="auto">
          <a:xfrm>
            <a:off x="1003152" y="30476"/>
            <a:ext cx="9112250"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en-US" dirty="0">
                <a:ea typeface="宋体" panose="02010600030101010101" pitchFamily="2" charset="-122"/>
              </a:rPr>
              <a:t>      物体关联算法</a:t>
            </a:r>
          </a:p>
        </p:txBody>
      </p:sp>
      <p:pic>
        <p:nvPicPr>
          <p:cNvPr id="37" name="图片 36">
            <a:extLst>
              <a:ext uri="{FF2B5EF4-FFF2-40B4-BE49-F238E27FC236}">
                <a16:creationId xmlns:a16="http://schemas.microsoft.com/office/drawing/2014/main" id="{19C8D839-21A0-4DA1-8DC0-81679AC9CBF8}"/>
              </a:ext>
            </a:extLst>
          </p:cNvPr>
          <p:cNvPicPr>
            <a:picLocks noChangeAspect="1"/>
          </p:cNvPicPr>
          <p:nvPr/>
        </p:nvPicPr>
        <p:blipFill>
          <a:blip r:embed="rId3"/>
          <a:stretch>
            <a:fillRect/>
          </a:stretch>
        </p:blipFill>
        <p:spPr>
          <a:xfrm>
            <a:off x="11335366" y="-28222"/>
            <a:ext cx="856634" cy="852900"/>
          </a:xfrm>
          <a:prstGeom prst="rect">
            <a:avLst/>
          </a:prstGeom>
        </p:spPr>
      </p:pic>
      <p:sp>
        <p:nvSpPr>
          <p:cNvPr id="39" name="Freeform 8">
            <a:extLst>
              <a:ext uri="{FF2B5EF4-FFF2-40B4-BE49-F238E27FC236}">
                <a16:creationId xmlns:a16="http://schemas.microsoft.com/office/drawing/2014/main" id="{B77B51A9-0C70-471D-A6CC-5DC19ADB3131}"/>
              </a:ext>
            </a:extLst>
          </p:cNvPr>
          <p:cNvSpPr/>
          <p:nvPr/>
        </p:nvSpPr>
        <p:spPr>
          <a:xfrm>
            <a:off x="1274721" y="138699"/>
            <a:ext cx="203511" cy="233116"/>
          </a:xfrm>
          <a:custGeom>
            <a:avLst/>
            <a:gdLst/>
            <a:ahLst/>
            <a:cxnLst>
              <a:cxn ang="0">
                <a:pos x="2147483647" y="2147483647"/>
              </a:cxn>
              <a:cxn ang="0">
                <a:pos x="2147483647" y="2147483647"/>
              </a:cxn>
              <a:cxn ang="0">
                <a:pos x="0" y="2147483647"/>
              </a:cxn>
              <a:cxn ang="0">
                <a:pos x="0" y="2147483647"/>
              </a:cxn>
              <a:cxn ang="0">
                <a:pos x="0" y="0"/>
              </a:cxn>
              <a:cxn ang="0">
                <a:pos x="2147483647" y="2147483647"/>
              </a:cxn>
              <a:cxn ang="0">
                <a:pos x="2147483647" y="2147483647"/>
              </a:cxn>
            </a:cxnLst>
            <a:rect l="0" t="0" r="0" b="0"/>
            <a:pathLst>
              <a:path w="274" h="317">
                <a:moveTo>
                  <a:pt x="274" y="158"/>
                </a:moveTo>
                <a:lnTo>
                  <a:pt x="137" y="238"/>
                </a:lnTo>
                <a:lnTo>
                  <a:pt x="0" y="317"/>
                </a:lnTo>
                <a:lnTo>
                  <a:pt x="0" y="158"/>
                </a:lnTo>
                <a:lnTo>
                  <a:pt x="0" y="0"/>
                </a:lnTo>
                <a:lnTo>
                  <a:pt x="137" y="79"/>
                </a:lnTo>
                <a:lnTo>
                  <a:pt x="274" y="158"/>
                </a:lnTo>
                <a:close/>
              </a:path>
            </a:pathLst>
          </a:custGeom>
          <a:solidFill>
            <a:srgbClr val="8FAADC"/>
          </a:solidFill>
          <a:ln w="9525">
            <a:noFill/>
          </a:ln>
        </p:spPr>
        <p:txBody>
          <a:bodyPr/>
          <a:lstStyle/>
          <a:p>
            <a:endParaRPr lang="zh-CN" altLang="en-US">
              <a:ea typeface="宋体" panose="02010600030101010101" pitchFamily="2" charset="-122"/>
            </a:endParaRPr>
          </a:p>
        </p:txBody>
      </p:sp>
      <p:grpSp>
        <p:nvGrpSpPr>
          <p:cNvPr id="15" name="组合 14">
            <a:extLst>
              <a:ext uri="{FF2B5EF4-FFF2-40B4-BE49-F238E27FC236}">
                <a16:creationId xmlns:a16="http://schemas.microsoft.com/office/drawing/2014/main" id="{FEA1AFF4-07A6-4CA5-A108-4E63EE86EE77}"/>
              </a:ext>
            </a:extLst>
          </p:cNvPr>
          <p:cNvGrpSpPr/>
          <p:nvPr/>
        </p:nvGrpSpPr>
        <p:grpSpPr>
          <a:xfrm>
            <a:off x="592058" y="30477"/>
            <a:ext cx="560665" cy="560665"/>
            <a:chOff x="781677" y="835316"/>
            <a:chExt cx="1076325" cy="1076325"/>
          </a:xfrm>
        </p:grpSpPr>
        <p:sp>
          <p:nvSpPr>
            <p:cNvPr id="16" name="Oval 6">
              <a:extLst>
                <a:ext uri="{FF2B5EF4-FFF2-40B4-BE49-F238E27FC236}">
                  <a16:creationId xmlns:a16="http://schemas.microsoft.com/office/drawing/2014/main" id="{4AAFAA31-D57E-4F8B-BB2A-40B10D29591C}"/>
                </a:ext>
              </a:extLst>
            </p:cNvPr>
            <p:cNvSpPr/>
            <p:nvPr/>
          </p:nvSpPr>
          <p:spPr>
            <a:xfrm>
              <a:off x="781677" y="835316"/>
              <a:ext cx="1076325" cy="1076325"/>
            </a:xfrm>
            <a:prstGeom prst="ellipse">
              <a:avLst/>
            </a:prstGeom>
            <a:solidFill>
              <a:srgbClr val="DFDFE1"/>
            </a:solidFill>
            <a:ln w="9525">
              <a:noFill/>
            </a:ln>
          </p:spPr>
          <p:txBody>
            <a:bodyPr anchor="t"/>
            <a:lstStyle/>
            <a:p>
              <a:endParaRPr lang="zh-CN" altLang="en-US" sz="2000" dirty="0">
                <a:latin typeface="Arial" panose="020B0604020202020204" pitchFamily="34" charset="0"/>
                <a:ea typeface="宋体" panose="02010600030101010101" pitchFamily="2" charset="-122"/>
              </a:endParaRPr>
            </a:p>
          </p:txBody>
        </p:sp>
        <p:sp>
          <p:nvSpPr>
            <p:cNvPr id="17" name="Oval 7">
              <a:extLst>
                <a:ext uri="{FF2B5EF4-FFF2-40B4-BE49-F238E27FC236}">
                  <a16:creationId xmlns:a16="http://schemas.microsoft.com/office/drawing/2014/main" id="{11328039-07FE-443E-BBC6-4A0DF87397CF}"/>
                </a:ext>
              </a:extLst>
            </p:cNvPr>
            <p:cNvSpPr/>
            <p:nvPr/>
          </p:nvSpPr>
          <p:spPr>
            <a:xfrm>
              <a:off x="872165" y="925803"/>
              <a:ext cx="896938" cy="895350"/>
            </a:xfrm>
            <a:prstGeom prst="ellipse">
              <a:avLst/>
            </a:prstGeom>
            <a:solidFill>
              <a:srgbClr val="8FAADC"/>
            </a:solidFill>
            <a:ln w="9525">
              <a:noFill/>
            </a:ln>
          </p:spPr>
          <p:txBody>
            <a:bodyPr anchor="t"/>
            <a:lstStyle/>
            <a:p>
              <a:endParaRPr lang="zh-CN" altLang="en-US" sz="2000" dirty="0">
                <a:solidFill>
                  <a:schemeClr val="accent1">
                    <a:lumMod val="20000"/>
                    <a:lumOff val="80000"/>
                  </a:schemeClr>
                </a:solidFill>
                <a:latin typeface="Arial" panose="020B0604020202020204" pitchFamily="34" charset="0"/>
                <a:ea typeface="宋体" panose="02010600030101010101" pitchFamily="2" charset="-122"/>
              </a:endParaRPr>
            </a:p>
          </p:txBody>
        </p:sp>
        <p:sp>
          <p:nvSpPr>
            <p:cNvPr id="18" name="TextBox 19">
              <a:extLst>
                <a:ext uri="{FF2B5EF4-FFF2-40B4-BE49-F238E27FC236}">
                  <a16:creationId xmlns:a16="http://schemas.microsoft.com/office/drawing/2014/main" id="{C8353FDA-7612-47C6-9A58-534B947C2C97}"/>
                </a:ext>
              </a:extLst>
            </p:cNvPr>
            <p:cNvSpPr txBox="1"/>
            <p:nvPr/>
          </p:nvSpPr>
          <p:spPr>
            <a:xfrm>
              <a:off x="858084" y="943892"/>
              <a:ext cx="901701" cy="768103"/>
            </a:xfrm>
            <a:prstGeom prst="rect">
              <a:avLst/>
            </a:prstGeom>
            <a:noFill/>
            <a:ln w="9525">
              <a:noFill/>
            </a:ln>
          </p:spPr>
          <p:txBody>
            <a:bodyPr anchor="t">
              <a:spAutoFit/>
            </a:bodyPr>
            <a:lstStyle/>
            <a:p>
              <a:pPr algn="ctr"/>
              <a:r>
                <a:rPr lang="en-US" altLang="zh-CN" sz="2000" b="1" dirty="0">
                  <a:solidFill>
                    <a:schemeClr val="bg1"/>
                  </a:solidFill>
                  <a:latin typeface="宋体" panose="02010600030101010101" pitchFamily="2" charset="-122"/>
                  <a:ea typeface="宋体" panose="02010600030101010101" pitchFamily="2" charset="-122"/>
                </a:rPr>
                <a:t>02</a:t>
              </a:r>
            </a:p>
          </p:txBody>
        </p:sp>
      </p:grpSp>
      <p:pic>
        <p:nvPicPr>
          <p:cNvPr id="6" name="图片 5">
            <a:extLst>
              <a:ext uri="{FF2B5EF4-FFF2-40B4-BE49-F238E27FC236}">
                <a16:creationId xmlns:a16="http://schemas.microsoft.com/office/drawing/2014/main" id="{E0FB45EF-BF45-894A-8B75-1DFFEF50F6B0}"/>
              </a:ext>
            </a:extLst>
          </p:cNvPr>
          <p:cNvPicPr>
            <a:picLocks noChangeAspect="1"/>
          </p:cNvPicPr>
          <p:nvPr/>
        </p:nvPicPr>
        <p:blipFill>
          <a:blip r:embed="rId4"/>
          <a:stretch>
            <a:fillRect/>
          </a:stretch>
        </p:blipFill>
        <p:spPr>
          <a:xfrm>
            <a:off x="639194" y="1610964"/>
            <a:ext cx="4845213" cy="3445485"/>
          </a:xfrm>
          <a:prstGeom prst="rect">
            <a:avLst/>
          </a:prstGeom>
        </p:spPr>
      </p:pic>
      <p:graphicFrame>
        <p:nvGraphicFramePr>
          <p:cNvPr id="7" name="表格 6">
            <a:extLst>
              <a:ext uri="{FF2B5EF4-FFF2-40B4-BE49-F238E27FC236}">
                <a16:creationId xmlns:a16="http://schemas.microsoft.com/office/drawing/2014/main" id="{70D1B0E4-C0A2-4C62-60E7-A9346DFAEA1C}"/>
              </a:ext>
            </a:extLst>
          </p:cNvPr>
          <p:cNvGraphicFramePr>
            <a:graphicFrameLocks noGrp="1"/>
          </p:cNvGraphicFramePr>
          <p:nvPr>
            <p:extLst>
              <p:ext uri="{D42A27DB-BD31-4B8C-83A1-F6EECF244321}">
                <p14:modId xmlns:p14="http://schemas.microsoft.com/office/powerpoint/2010/main" val="2335176605"/>
              </p:ext>
            </p:extLst>
          </p:nvPr>
        </p:nvGraphicFramePr>
        <p:xfrm>
          <a:off x="5850642" y="1235345"/>
          <a:ext cx="5719260" cy="4499599"/>
        </p:xfrm>
        <a:graphic>
          <a:graphicData uri="http://schemas.openxmlformats.org/drawingml/2006/table">
            <a:tbl>
              <a:tblPr>
                <a:tableStyleId>{5C22544A-7EE6-4342-B048-85BDC9FD1C3A}</a:tableStyleId>
              </a:tblPr>
              <a:tblGrid>
                <a:gridCol w="5719260">
                  <a:extLst>
                    <a:ext uri="{9D8B030D-6E8A-4147-A177-3AD203B41FA5}">
                      <a16:colId xmlns:a16="http://schemas.microsoft.com/office/drawing/2014/main" val="2844123361"/>
                    </a:ext>
                  </a:extLst>
                </a:gridCol>
              </a:tblGrid>
              <a:tr h="380723">
                <a:tc>
                  <a:txBody>
                    <a:bodyPr/>
                    <a:lstStyle/>
                    <a:p>
                      <a:pPr algn="l" fontAlgn="ctr"/>
                      <a:r>
                        <a:rPr lang="zh-CN" altLang="en-US" sz="1600" b="1" u="none" strike="noStrike" baseline="0" dirty="0">
                          <a:solidFill>
                            <a:schemeClr val="tx1"/>
                          </a:solidFill>
                          <a:effectLst/>
                          <a:latin typeface="宋体" panose="02010600030101010101" pitchFamily="2" charset="-122"/>
                          <a:ea typeface="宋体" panose="02010600030101010101" pitchFamily="2" charset="-122"/>
                        </a:rPr>
                        <a:t>算法：</a:t>
                      </a:r>
                      <a:r>
                        <a:rPr lang="zh-CN" altLang="en-US" sz="1600" b="1" i="0" u="none" strike="noStrike" baseline="0" dirty="0">
                          <a:solidFill>
                            <a:srgbClr val="FF0000"/>
                          </a:solidFill>
                          <a:effectLst>
                            <a:outerShdw blurRad="38100" dist="38100" dir="2700000" algn="tl">
                              <a:srgbClr val="000000">
                                <a:alpha val="43137"/>
                              </a:srgbClr>
                            </a:outerShdw>
                          </a:effectLst>
                          <a:latin typeface="宋体" panose="02010600030101010101" pitchFamily="2" charset="-122"/>
                          <a:ea typeface="宋体" panose="02010600030101010101" pitchFamily="2" charset="-122"/>
                        </a:rPr>
                        <a:t>物体关联</a:t>
                      </a:r>
                    </a:p>
                  </a:txBody>
                  <a:tcPr marL="4076" marR="4076" marT="407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69196685"/>
                  </a:ext>
                </a:extLst>
              </a:tr>
              <a:tr h="350507">
                <a:tc>
                  <a:txBody>
                    <a:bodyPr/>
                    <a:lstStyle/>
                    <a:p>
                      <a:pPr algn="l" fontAlgn="ctr">
                        <a:lnSpc>
                          <a:spcPct val="100000"/>
                        </a:lnSpc>
                      </a:pPr>
                      <a:endParaRPr lang="en-US" altLang="zh-CN" sz="1600" b="0" i="0" u="none" strike="noStrike" baseline="0" dirty="0">
                        <a:solidFill>
                          <a:srgbClr val="000000"/>
                        </a:solidFill>
                        <a:effectLst/>
                        <a:latin typeface="宋体" panose="02010600030101010101" pitchFamily="2" charset="-122"/>
                        <a:ea typeface="宋体" panose="02010600030101010101" pitchFamily="2" charset="-122"/>
                      </a:endParaRPr>
                    </a:p>
                    <a:p>
                      <a:pPr algn="l" fontAlgn="ctr">
                        <a:lnSpc>
                          <a:spcPct val="100000"/>
                        </a:lnSpc>
                      </a:pPr>
                      <a:r>
                        <a:rPr lang="zh-CN" altLang="en-US" sz="1600" b="0" i="0" u="none" strike="noStrike" baseline="0" dirty="0">
                          <a:solidFill>
                            <a:srgbClr val="FF0000"/>
                          </a:solidFill>
                          <a:effectLst/>
                          <a:latin typeface="宋体" panose="02010600030101010101" pitchFamily="2" charset="-122"/>
                          <a:ea typeface="宋体" panose="02010600030101010101" pitchFamily="2" charset="-122"/>
                        </a:rPr>
                        <a:t>同一</a:t>
                      </a:r>
                      <a:r>
                        <a:rPr lang="zh-CN" altLang="en-US" sz="1600" b="0" i="0" u="none" strike="noStrike" baseline="0" dirty="0">
                          <a:solidFill>
                            <a:srgbClr val="000000"/>
                          </a:solidFill>
                          <a:effectLst/>
                          <a:latin typeface="宋体" panose="02010600030101010101" pitchFamily="2" charset="-122"/>
                          <a:ea typeface="宋体" panose="02010600030101010101" pitchFamily="2" charset="-122"/>
                        </a:rPr>
                        <a:t>物体关联：</a:t>
                      </a:r>
                      <a:endParaRPr lang="en-US" altLang="zh-CN" sz="1600" b="0" i="0" u="none" strike="noStrike" baseline="0" dirty="0">
                        <a:solidFill>
                          <a:srgbClr val="000000"/>
                        </a:solidFill>
                        <a:effectLst/>
                        <a:latin typeface="宋体" panose="02010600030101010101" pitchFamily="2" charset="-122"/>
                        <a:ea typeface="宋体" panose="02010600030101010101" pitchFamily="2" charset="-122"/>
                      </a:endParaRPr>
                    </a:p>
                    <a:p>
                      <a:pPr algn="l" fontAlgn="ctr">
                        <a:lnSpc>
                          <a:spcPct val="100000"/>
                        </a:lnSpc>
                      </a:pPr>
                      <a:r>
                        <a:rPr lang="en-US" altLang="zh-CN" sz="1600" b="0" i="0" u="none" strike="noStrike" baseline="0" dirty="0">
                          <a:solidFill>
                            <a:srgbClr val="000000"/>
                          </a:solidFill>
                          <a:effectLst/>
                          <a:latin typeface="宋体" panose="02010600030101010101" pitchFamily="2" charset="-122"/>
                          <a:ea typeface="宋体" panose="02010600030101010101" pitchFamily="2" charset="-122"/>
                        </a:rPr>
                        <a:t>1.</a:t>
                      </a:r>
                      <a:r>
                        <a:rPr lang="zh-CN" altLang="en-US" sz="1600" b="0" i="0" u="none" strike="noStrike" baseline="0" dirty="0">
                          <a:solidFill>
                            <a:srgbClr val="000000"/>
                          </a:solidFill>
                          <a:effectLst/>
                          <a:latin typeface="宋体" panose="02010600030101010101" pitchFamily="2" charset="-122"/>
                          <a:ea typeface="宋体" panose="02010600030101010101" pitchFamily="2" charset="-122"/>
                        </a:rPr>
                        <a:t>观测物体与物体数据库中物体进行对比，首先筛选相同的</a:t>
                      </a:r>
                      <a:r>
                        <a:rPr lang="en-US" altLang="zh-CN" sz="1600" b="0" i="0" u="none" strike="noStrike" baseline="0" dirty="0">
                          <a:solidFill>
                            <a:srgbClr val="000000"/>
                          </a:solidFill>
                          <a:effectLst/>
                          <a:latin typeface="宋体" panose="02010600030101010101" pitchFamily="2" charset="-122"/>
                          <a:ea typeface="宋体" panose="02010600030101010101" pitchFamily="2" charset="-122"/>
                        </a:rPr>
                        <a:t>label</a:t>
                      </a:r>
                      <a:r>
                        <a:rPr lang="zh-CN" altLang="en-US" sz="1600" b="0" i="0" u="none" strike="noStrike" baseline="0" dirty="0">
                          <a:solidFill>
                            <a:srgbClr val="000000"/>
                          </a:solidFill>
                          <a:effectLst/>
                          <a:latin typeface="宋体" panose="02010600030101010101" pitchFamily="2" charset="-122"/>
                          <a:ea typeface="宋体" panose="02010600030101010101" pitchFamily="2" charset="-122"/>
                        </a:rPr>
                        <a:t>值，然后计算两个物体中心点的欧氏距离，如果有距离小于设置的阈值时，选择距离最小的已有物体作为当前观测物体的已有数据。</a:t>
                      </a:r>
                      <a:endParaRPr lang="en-US" altLang="zh-CN" sz="1600" b="0" i="0" u="none" strike="noStrike" baseline="0" dirty="0">
                        <a:solidFill>
                          <a:srgbClr val="000000"/>
                        </a:solidFill>
                        <a:effectLst/>
                        <a:latin typeface="宋体" panose="02010600030101010101" pitchFamily="2" charset="-122"/>
                        <a:ea typeface="宋体" panose="02010600030101010101" pitchFamily="2" charset="-122"/>
                      </a:endParaRPr>
                    </a:p>
                    <a:p>
                      <a:pPr algn="l" fontAlgn="ctr">
                        <a:lnSpc>
                          <a:spcPct val="100000"/>
                        </a:lnSpc>
                      </a:pPr>
                      <a:endParaRPr lang="en-US" altLang="zh-CN" sz="1600" b="0" i="0" u="none" strike="noStrike" baseline="0" dirty="0">
                        <a:solidFill>
                          <a:srgbClr val="000000"/>
                        </a:solidFill>
                        <a:effectLst/>
                        <a:latin typeface="宋体" panose="02010600030101010101" pitchFamily="2" charset="-122"/>
                        <a:ea typeface="宋体" panose="02010600030101010101" pitchFamily="2" charset="-122"/>
                      </a:endParaRPr>
                    </a:p>
                    <a:p>
                      <a:pPr algn="l" fontAlgn="ctr">
                        <a:lnSpc>
                          <a:spcPct val="100000"/>
                        </a:lnSpc>
                      </a:pPr>
                      <a:r>
                        <a:rPr lang="en-US" altLang="zh-CN" sz="1600" b="0" i="0" u="none" strike="noStrike" baseline="0" dirty="0">
                          <a:solidFill>
                            <a:srgbClr val="000000"/>
                          </a:solidFill>
                          <a:effectLst/>
                          <a:latin typeface="宋体" panose="02010600030101010101" pitchFamily="2" charset="-122"/>
                          <a:ea typeface="宋体" panose="02010600030101010101" pitchFamily="2" charset="-122"/>
                        </a:rPr>
                        <a:t>2.</a:t>
                      </a:r>
                      <a:r>
                        <a:rPr lang="zh-CN" altLang="en-US" sz="1600" b="0" i="0" u="none" strike="noStrike" baseline="0" dirty="0">
                          <a:solidFill>
                            <a:srgbClr val="000000"/>
                          </a:solidFill>
                          <a:effectLst/>
                          <a:latin typeface="宋体" panose="02010600030101010101" pitchFamily="2" charset="-122"/>
                          <a:ea typeface="宋体" panose="02010600030101010101" pitchFamily="2" charset="-122"/>
                        </a:rPr>
                        <a:t>融合当前观测物体和数据库中的物体点云，更新物体信息。</a:t>
                      </a:r>
                      <a:endParaRPr lang="en-US" altLang="zh-CN" sz="1600" b="0" i="0" u="none" strike="noStrike" baseline="0" dirty="0">
                        <a:solidFill>
                          <a:srgbClr val="000000"/>
                        </a:solidFill>
                        <a:effectLst/>
                        <a:latin typeface="宋体" panose="02010600030101010101" pitchFamily="2" charset="-122"/>
                        <a:ea typeface="宋体" panose="02010600030101010101" pitchFamily="2" charset="-122"/>
                      </a:endParaRPr>
                    </a:p>
                    <a:p>
                      <a:pPr algn="l" fontAlgn="ctr">
                        <a:lnSpc>
                          <a:spcPct val="100000"/>
                        </a:lnSpc>
                      </a:pPr>
                      <a:endParaRPr lang="en-US" altLang="zh-CN" sz="1600" b="0" i="0" u="none" strike="noStrike" baseline="0" dirty="0">
                        <a:solidFill>
                          <a:srgbClr val="000000"/>
                        </a:solidFill>
                        <a:effectLst/>
                        <a:latin typeface="宋体" panose="02010600030101010101" pitchFamily="2" charset="-122"/>
                        <a:ea typeface="宋体" panose="02010600030101010101" pitchFamily="2" charset="-122"/>
                      </a:endParaRPr>
                    </a:p>
                    <a:p>
                      <a:pPr algn="l" fontAlgn="ctr">
                        <a:lnSpc>
                          <a:spcPct val="100000"/>
                        </a:lnSpc>
                      </a:pPr>
                      <a:endParaRPr lang="en-US" altLang="zh-CN" sz="1600" b="0" i="0" u="none" strike="noStrike" baseline="0" dirty="0">
                        <a:solidFill>
                          <a:srgbClr val="000000"/>
                        </a:solidFill>
                        <a:effectLst/>
                        <a:latin typeface="宋体" panose="02010600030101010101" pitchFamily="2" charset="-122"/>
                        <a:ea typeface="宋体" panose="02010600030101010101" pitchFamily="2" charset="-122"/>
                      </a:endParaRPr>
                    </a:p>
                    <a:p>
                      <a:pPr algn="l" fontAlgn="ctr">
                        <a:lnSpc>
                          <a:spcPct val="100000"/>
                        </a:lnSpc>
                      </a:pPr>
                      <a:r>
                        <a:rPr lang="zh-CN" altLang="en-US" sz="1600" b="0" i="0" u="none" strike="noStrike" baseline="0" dirty="0">
                          <a:solidFill>
                            <a:srgbClr val="FF0000"/>
                          </a:solidFill>
                          <a:effectLst/>
                          <a:latin typeface="宋体" panose="02010600030101010101" pitchFamily="2" charset="-122"/>
                          <a:ea typeface="宋体" panose="02010600030101010101" pitchFamily="2" charset="-122"/>
                        </a:rPr>
                        <a:t>不同</a:t>
                      </a:r>
                      <a:r>
                        <a:rPr lang="zh-CN" altLang="en-US" sz="1600" b="0" i="0" u="none" strike="noStrike" baseline="0" dirty="0">
                          <a:solidFill>
                            <a:srgbClr val="000000"/>
                          </a:solidFill>
                          <a:effectLst/>
                          <a:latin typeface="宋体" panose="02010600030101010101" pitchFamily="2" charset="-122"/>
                          <a:ea typeface="宋体" panose="02010600030101010101" pitchFamily="2" charset="-122"/>
                        </a:rPr>
                        <a:t>物体关联</a:t>
                      </a:r>
                      <a:endParaRPr lang="en-US" altLang="zh-CN" sz="1600" b="0" i="0" u="none" strike="noStrike" baseline="0" dirty="0">
                        <a:solidFill>
                          <a:srgbClr val="000000"/>
                        </a:solidFill>
                        <a:effectLst/>
                        <a:latin typeface="宋体" panose="02010600030101010101" pitchFamily="2" charset="-122"/>
                        <a:ea typeface="宋体" panose="02010600030101010101" pitchFamily="2" charset="-122"/>
                      </a:endParaRPr>
                    </a:p>
                    <a:p>
                      <a:pPr algn="l" fontAlgn="ctr">
                        <a:lnSpc>
                          <a:spcPct val="100000"/>
                        </a:lnSpc>
                      </a:pPr>
                      <a:r>
                        <a:rPr lang="en-US" altLang="zh-CN" sz="1600" b="0" i="0" u="none" strike="noStrike" baseline="0" dirty="0">
                          <a:solidFill>
                            <a:srgbClr val="000000"/>
                          </a:solidFill>
                          <a:effectLst/>
                          <a:latin typeface="宋体" panose="02010600030101010101" pitchFamily="2" charset="-122"/>
                          <a:ea typeface="宋体" panose="02010600030101010101" pitchFamily="2" charset="-122"/>
                        </a:rPr>
                        <a:t>1.</a:t>
                      </a:r>
                      <a:r>
                        <a:rPr lang="zh-CN" altLang="en-US" sz="1600" b="0" i="0" u="none" strike="noStrike" baseline="0" dirty="0">
                          <a:solidFill>
                            <a:srgbClr val="000000"/>
                          </a:solidFill>
                          <a:effectLst/>
                          <a:latin typeface="宋体" panose="02010600030101010101" pitchFamily="2" charset="-122"/>
                          <a:ea typeface="宋体" panose="02010600030101010101" pitchFamily="2" charset="-122"/>
                        </a:rPr>
                        <a:t>在数据库中没有匹配到对应的物体时，认为这个新观测到的物体是一个新物体，将这个物体信息加入到物体数据库中。</a:t>
                      </a:r>
                      <a:endParaRPr lang="en-US" altLang="zh-CN" sz="1600" b="0" i="0" u="none" strike="noStrike" baseline="0" dirty="0">
                        <a:solidFill>
                          <a:srgbClr val="000000"/>
                        </a:solidFill>
                        <a:effectLst/>
                        <a:latin typeface="宋体" panose="02010600030101010101" pitchFamily="2" charset="-122"/>
                        <a:ea typeface="宋体" panose="02010600030101010101" pitchFamily="2" charset="-122"/>
                      </a:endParaRPr>
                    </a:p>
                    <a:p>
                      <a:pPr algn="l" fontAlgn="ctr">
                        <a:lnSpc>
                          <a:spcPct val="100000"/>
                        </a:lnSpc>
                      </a:pPr>
                      <a:endParaRPr lang="en-US" altLang="zh-CN" sz="1600" b="0" i="0" u="none" strike="noStrike" baseline="0" dirty="0">
                        <a:solidFill>
                          <a:srgbClr val="000000"/>
                        </a:solidFill>
                        <a:effectLst/>
                        <a:latin typeface="宋体" panose="02010600030101010101" pitchFamily="2" charset="-122"/>
                        <a:ea typeface="宋体" panose="02010600030101010101" pitchFamily="2" charset="-122"/>
                      </a:endParaRPr>
                    </a:p>
                    <a:p>
                      <a:pPr algn="l" fontAlgn="ctr">
                        <a:lnSpc>
                          <a:spcPct val="100000"/>
                        </a:lnSpc>
                      </a:pPr>
                      <a:r>
                        <a:rPr lang="en-US" altLang="zh-CN" sz="1600" b="0" i="0" u="none" strike="noStrike" baseline="0" dirty="0">
                          <a:solidFill>
                            <a:srgbClr val="000000"/>
                          </a:solidFill>
                          <a:effectLst/>
                          <a:latin typeface="宋体" panose="02010600030101010101" pitchFamily="2" charset="-122"/>
                          <a:ea typeface="宋体" panose="02010600030101010101" pitchFamily="2" charset="-122"/>
                        </a:rPr>
                        <a:t>2.</a:t>
                      </a:r>
                      <a:r>
                        <a:rPr lang="zh-CN" altLang="en-US" sz="1600" b="0" i="0" u="none" strike="noStrike" baseline="0" dirty="0">
                          <a:solidFill>
                            <a:srgbClr val="000000"/>
                          </a:solidFill>
                          <a:effectLst/>
                          <a:latin typeface="宋体" panose="02010600030101010101" pitchFamily="2" charset="-122"/>
                          <a:ea typeface="宋体" panose="02010600030101010101" pitchFamily="2" charset="-122"/>
                        </a:rPr>
                        <a:t>计算这个物体的最近的</a:t>
                      </a:r>
                      <a:r>
                        <a:rPr lang="en-US" altLang="zh-CN" sz="1600" b="0" i="0" u="none" strike="noStrike" baseline="0" dirty="0">
                          <a:solidFill>
                            <a:srgbClr val="000000"/>
                          </a:solidFill>
                          <a:effectLst/>
                          <a:latin typeface="宋体" panose="02010600030101010101" pitchFamily="2" charset="-122"/>
                          <a:ea typeface="宋体" panose="02010600030101010101" pitchFamily="2" charset="-122"/>
                        </a:rPr>
                        <a:t>k</a:t>
                      </a:r>
                      <a:r>
                        <a:rPr lang="zh-CN" altLang="en-US" sz="1600" b="0" i="0" u="none" strike="noStrike" baseline="0" dirty="0">
                          <a:solidFill>
                            <a:srgbClr val="000000"/>
                          </a:solidFill>
                          <a:effectLst/>
                          <a:latin typeface="宋体" panose="02010600030101010101" pitchFamily="2" charset="-122"/>
                          <a:ea typeface="宋体" panose="02010600030101010101" pitchFamily="2" charset="-122"/>
                        </a:rPr>
                        <a:t>个物体，将这个信息作为物体之间的关联存储，并且更新数据库中其他物体的关联关系。</a:t>
                      </a:r>
                      <a:endParaRPr lang="en-US" altLang="zh-CN" sz="1600" b="0" i="0" u="none" strike="noStrike" baseline="0" dirty="0">
                        <a:solidFill>
                          <a:srgbClr val="000000"/>
                        </a:solidFill>
                        <a:effectLst/>
                        <a:latin typeface="宋体" panose="02010600030101010101" pitchFamily="2" charset="-122"/>
                        <a:ea typeface="宋体" panose="02010600030101010101" pitchFamily="2" charset="-122"/>
                      </a:endParaRPr>
                    </a:p>
                    <a:p>
                      <a:pPr algn="l" fontAlgn="ctr"/>
                      <a:endParaRPr lang="zh-CN" altLang="en-US" sz="1400" b="0" i="0" u="none" strike="noStrike" baseline="0" dirty="0">
                        <a:solidFill>
                          <a:srgbClr val="000000"/>
                        </a:solidFill>
                        <a:effectLst/>
                        <a:latin typeface="宋体" panose="02010600030101010101" pitchFamily="2" charset="-122"/>
                        <a:ea typeface="宋体" panose="02010600030101010101" pitchFamily="2" charset="-122"/>
                      </a:endParaRPr>
                    </a:p>
                  </a:txBody>
                  <a:tcPr marL="4076" marR="4076" marT="407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33766589"/>
                  </a:ext>
                </a:extLst>
              </a:tr>
            </a:tbl>
          </a:graphicData>
        </a:graphic>
      </p:graphicFrame>
    </p:spTree>
    <p:extLst>
      <p:ext uri="{BB962C8B-B14F-4D97-AF65-F5344CB8AC3E}">
        <p14:creationId xmlns:p14="http://schemas.microsoft.com/office/powerpoint/2010/main" val="39247672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5"/>
          <p:cNvSpPr txBox="1">
            <a:spLocks noChangeArrowheads="1"/>
          </p:cNvSpPr>
          <p:nvPr/>
        </p:nvSpPr>
        <p:spPr bwMode="auto">
          <a:xfrm>
            <a:off x="1003152" y="30476"/>
            <a:ext cx="9112250"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en-US" dirty="0">
                <a:ea typeface="宋体" panose="02010600030101010101" pitchFamily="2" charset="-122"/>
              </a:rPr>
              <a:t>    </a:t>
            </a:r>
            <a:r>
              <a:rPr lang="en-US" altLang="zh-CN" dirty="0">
                <a:ea typeface="宋体" panose="02010600030101010101" pitchFamily="2" charset="-122"/>
              </a:rPr>
              <a:t>SLAM</a:t>
            </a:r>
            <a:r>
              <a:rPr lang="zh-CN" altLang="en-US" dirty="0">
                <a:ea typeface="宋体" panose="02010600030101010101" pitchFamily="2" charset="-122"/>
              </a:rPr>
              <a:t>系统语义地图</a:t>
            </a:r>
          </a:p>
        </p:txBody>
      </p:sp>
      <p:pic>
        <p:nvPicPr>
          <p:cNvPr id="37" name="图片 36">
            <a:extLst>
              <a:ext uri="{FF2B5EF4-FFF2-40B4-BE49-F238E27FC236}">
                <a16:creationId xmlns:a16="http://schemas.microsoft.com/office/drawing/2014/main" id="{19C8D839-21A0-4DA1-8DC0-81679AC9CBF8}"/>
              </a:ext>
            </a:extLst>
          </p:cNvPr>
          <p:cNvPicPr>
            <a:picLocks noChangeAspect="1"/>
          </p:cNvPicPr>
          <p:nvPr/>
        </p:nvPicPr>
        <p:blipFill>
          <a:blip r:embed="rId3"/>
          <a:stretch>
            <a:fillRect/>
          </a:stretch>
        </p:blipFill>
        <p:spPr>
          <a:xfrm>
            <a:off x="11335366" y="-28222"/>
            <a:ext cx="856634" cy="852900"/>
          </a:xfrm>
          <a:prstGeom prst="rect">
            <a:avLst/>
          </a:prstGeom>
        </p:spPr>
      </p:pic>
      <p:sp>
        <p:nvSpPr>
          <p:cNvPr id="39" name="Freeform 8">
            <a:extLst>
              <a:ext uri="{FF2B5EF4-FFF2-40B4-BE49-F238E27FC236}">
                <a16:creationId xmlns:a16="http://schemas.microsoft.com/office/drawing/2014/main" id="{B77B51A9-0C70-471D-A6CC-5DC19ADB3131}"/>
              </a:ext>
            </a:extLst>
          </p:cNvPr>
          <p:cNvSpPr/>
          <p:nvPr/>
        </p:nvSpPr>
        <p:spPr>
          <a:xfrm>
            <a:off x="1274721" y="138699"/>
            <a:ext cx="203511" cy="233116"/>
          </a:xfrm>
          <a:custGeom>
            <a:avLst/>
            <a:gdLst/>
            <a:ahLst/>
            <a:cxnLst>
              <a:cxn ang="0">
                <a:pos x="2147483647" y="2147483647"/>
              </a:cxn>
              <a:cxn ang="0">
                <a:pos x="2147483647" y="2147483647"/>
              </a:cxn>
              <a:cxn ang="0">
                <a:pos x="0" y="2147483647"/>
              </a:cxn>
              <a:cxn ang="0">
                <a:pos x="0" y="2147483647"/>
              </a:cxn>
              <a:cxn ang="0">
                <a:pos x="0" y="0"/>
              </a:cxn>
              <a:cxn ang="0">
                <a:pos x="2147483647" y="2147483647"/>
              </a:cxn>
              <a:cxn ang="0">
                <a:pos x="2147483647" y="2147483647"/>
              </a:cxn>
            </a:cxnLst>
            <a:rect l="0" t="0" r="0" b="0"/>
            <a:pathLst>
              <a:path w="274" h="317">
                <a:moveTo>
                  <a:pt x="274" y="158"/>
                </a:moveTo>
                <a:lnTo>
                  <a:pt x="137" y="238"/>
                </a:lnTo>
                <a:lnTo>
                  <a:pt x="0" y="317"/>
                </a:lnTo>
                <a:lnTo>
                  <a:pt x="0" y="158"/>
                </a:lnTo>
                <a:lnTo>
                  <a:pt x="0" y="0"/>
                </a:lnTo>
                <a:lnTo>
                  <a:pt x="137" y="79"/>
                </a:lnTo>
                <a:lnTo>
                  <a:pt x="274" y="158"/>
                </a:lnTo>
                <a:close/>
              </a:path>
            </a:pathLst>
          </a:custGeom>
          <a:solidFill>
            <a:srgbClr val="8FAADC"/>
          </a:solidFill>
          <a:ln w="9525">
            <a:noFill/>
          </a:ln>
        </p:spPr>
        <p:txBody>
          <a:bodyPr/>
          <a:lstStyle/>
          <a:p>
            <a:endParaRPr lang="zh-CN" altLang="en-US">
              <a:ea typeface="宋体" panose="02010600030101010101" pitchFamily="2" charset="-122"/>
            </a:endParaRPr>
          </a:p>
        </p:txBody>
      </p:sp>
      <p:grpSp>
        <p:nvGrpSpPr>
          <p:cNvPr id="15" name="组合 14">
            <a:extLst>
              <a:ext uri="{FF2B5EF4-FFF2-40B4-BE49-F238E27FC236}">
                <a16:creationId xmlns:a16="http://schemas.microsoft.com/office/drawing/2014/main" id="{FEA1AFF4-07A6-4CA5-A108-4E63EE86EE77}"/>
              </a:ext>
            </a:extLst>
          </p:cNvPr>
          <p:cNvGrpSpPr/>
          <p:nvPr/>
        </p:nvGrpSpPr>
        <p:grpSpPr>
          <a:xfrm>
            <a:off x="592058" y="30477"/>
            <a:ext cx="560665" cy="560665"/>
            <a:chOff x="781677" y="835316"/>
            <a:chExt cx="1076325" cy="1076325"/>
          </a:xfrm>
        </p:grpSpPr>
        <p:sp>
          <p:nvSpPr>
            <p:cNvPr id="16" name="Oval 6">
              <a:extLst>
                <a:ext uri="{FF2B5EF4-FFF2-40B4-BE49-F238E27FC236}">
                  <a16:creationId xmlns:a16="http://schemas.microsoft.com/office/drawing/2014/main" id="{4AAFAA31-D57E-4F8B-BB2A-40B10D29591C}"/>
                </a:ext>
              </a:extLst>
            </p:cNvPr>
            <p:cNvSpPr/>
            <p:nvPr/>
          </p:nvSpPr>
          <p:spPr>
            <a:xfrm>
              <a:off x="781677" y="835316"/>
              <a:ext cx="1076325" cy="1076325"/>
            </a:xfrm>
            <a:prstGeom prst="ellipse">
              <a:avLst/>
            </a:prstGeom>
            <a:solidFill>
              <a:srgbClr val="DFDFE1"/>
            </a:solidFill>
            <a:ln w="9525">
              <a:noFill/>
            </a:ln>
          </p:spPr>
          <p:txBody>
            <a:bodyPr anchor="t"/>
            <a:lstStyle/>
            <a:p>
              <a:endParaRPr lang="zh-CN" altLang="en-US" sz="2000" dirty="0">
                <a:latin typeface="Arial" panose="020B0604020202020204" pitchFamily="34" charset="0"/>
                <a:ea typeface="宋体" panose="02010600030101010101" pitchFamily="2" charset="-122"/>
              </a:endParaRPr>
            </a:p>
          </p:txBody>
        </p:sp>
        <p:sp>
          <p:nvSpPr>
            <p:cNvPr id="17" name="Oval 7">
              <a:extLst>
                <a:ext uri="{FF2B5EF4-FFF2-40B4-BE49-F238E27FC236}">
                  <a16:creationId xmlns:a16="http://schemas.microsoft.com/office/drawing/2014/main" id="{11328039-07FE-443E-BBC6-4A0DF87397CF}"/>
                </a:ext>
              </a:extLst>
            </p:cNvPr>
            <p:cNvSpPr/>
            <p:nvPr/>
          </p:nvSpPr>
          <p:spPr>
            <a:xfrm>
              <a:off x="872165" y="925803"/>
              <a:ext cx="896938" cy="895350"/>
            </a:xfrm>
            <a:prstGeom prst="ellipse">
              <a:avLst/>
            </a:prstGeom>
            <a:solidFill>
              <a:srgbClr val="8FAADC"/>
            </a:solidFill>
            <a:ln w="9525">
              <a:noFill/>
            </a:ln>
          </p:spPr>
          <p:txBody>
            <a:bodyPr anchor="t"/>
            <a:lstStyle/>
            <a:p>
              <a:endParaRPr lang="zh-CN" altLang="en-US" sz="2000" dirty="0">
                <a:solidFill>
                  <a:schemeClr val="accent1">
                    <a:lumMod val="20000"/>
                    <a:lumOff val="80000"/>
                  </a:schemeClr>
                </a:solidFill>
                <a:latin typeface="Arial" panose="020B0604020202020204" pitchFamily="34" charset="0"/>
                <a:ea typeface="宋体" panose="02010600030101010101" pitchFamily="2" charset="-122"/>
              </a:endParaRPr>
            </a:p>
          </p:txBody>
        </p:sp>
        <p:sp>
          <p:nvSpPr>
            <p:cNvPr id="18" name="TextBox 19">
              <a:extLst>
                <a:ext uri="{FF2B5EF4-FFF2-40B4-BE49-F238E27FC236}">
                  <a16:creationId xmlns:a16="http://schemas.microsoft.com/office/drawing/2014/main" id="{C8353FDA-7612-47C6-9A58-534B947C2C97}"/>
                </a:ext>
              </a:extLst>
            </p:cNvPr>
            <p:cNvSpPr txBox="1"/>
            <p:nvPr/>
          </p:nvSpPr>
          <p:spPr>
            <a:xfrm>
              <a:off x="858084" y="943892"/>
              <a:ext cx="901701" cy="768103"/>
            </a:xfrm>
            <a:prstGeom prst="rect">
              <a:avLst/>
            </a:prstGeom>
            <a:noFill/>
            <a:ln w="9525">
              <a:noFill/>
            </a:ln>
          </p:spPr>
          <p:txBody>
            <a:bodyPr anchor="t">
              <a:spAutoFit/>
            </a:bodyPr>
            <a:lstStyle/>
            <a:p>
              <a:pPr algn="ctr"/>
              <a:r>
                <a:rPr lang="en-US" altLang="zh-CN" sz="2000" b="1" dirty="0">
                  <a:solidFill>
                    <a:schemeClr val="bg1"/>
                  </a:solidFill>
                  <a:latin typeface="宋体" panose="02010600030101010101" pitchFamily="2" charset="-122"/>
                  <a:ea typeface="宋体" panose="02010600030101010101" pitchFamily="2" charset="-122"/>
                </a:rPr>
                <a:t>02</a:t>
              </a:r>
            </a:p>
          </p:txBody>
        </p:sp>
      </p:grpSp>
      <p:pic>
        <p:nvPicPr>
          <p:cNvPr id="8" name="图片 7">
            <a:extLst>
              <a:ext uri="{FF2B5EF4-FFF2-40B4-BE49-F238E27FC236}">
                <a16:creationId xmlns:a16="http://schemas.microsoft.com/office/drawing/2014/main" id="{40C64386-B84D-1663-0AF0-4A681ECB41F4}"/>
              </a:ext>
            </a:extLst>
          </p:cNvPr>
          <p:cNvPicPr>
            <a:picLocks noChangeAspect="1"/>
          </p:cNvPicPr>
          <p:nvPr/>
        </p:nvPicPr>
        <p:blipFill>
          <a:blip r:embed="rId4"/>
          <a:stretch>
            <a:fillRect/>
          </a:stretch>
        </p:blipFill>
        <p:spPr>
          <a:xfrm>
            <a:off x="428317" y="2376393"/>
            <a:ext cx="11335366" cy="2105214"/>
          </a:xfrm>
          <a:prstGeom prst="rect">
            <a:avLst/>
          </a:prstGeom>
        </p:spPr>
      </p:pic>
    </p:spTree>
    <p:extLst>
      <p:ext uri="{BB962C8B-B14F-4D97-AF65-F5344CB8AC3E}">
        <p14:creationId xmlns:p14="http://schemas.microsoft.com/office/powerpoint/2010/main" val="15600759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组合 41"/>
          <p:cNvGrpSpPr/>
          <p:nvPr/>
        </p:nvGrpSpPr>
        <p:grpSpPr>
          <a:xfrm>
            <a:off x="5243939" y="1730723"/>
            <a:ext cx="1678536" cy="1296000"/>
            <a:chOff x="3385106" y="987574"/>
            <a:chExt cx="1258902" cy="972000"/>
          </a:xfrm>
        </p:grpSpPr>
        <p:sp>
          <p:nvSpPr>
            <p:cNvPr id="43" name="椭圆 42"/>
            <p:cNvSpPr/>
            <p:nvPr/>
          </p:nvSpPr>
          <p:spPr>
            <a:xfrm>
              <a:off x="3528557" y="987574"/>
              <a:ext cx="972000" cy="972000"/>
            </a:xfrm>
            <a:prstGeom prst="ellipse">
              <a:avLst/>
            </a:prstGeom>
            <a:solidFill>
              <a:schemeClr val="accent5">
                <a:lumMod val="60000"/>
                <a:lumOff val="40000"/>
                <a:alpha val="50000"/>
              </a:schemeClr>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endParaRPr>
            </a:p>
          </p:txBody>
        </p:sp>
        <p:sp>
          <p:nvSpPr>
            <p:cNvPr id="44" name="椭圆 43"/>
            <p:cNvSpPr/>
            <p:nvPr/>
          </p:nvSpPr>
          <p:spPr>
            <a:xfrm>
              <a:off x="3618557" y="1077574"/>
              <a:ext cx="792000" cy="792000"/>
            </a:xfrm>
            <a:prstGeom prst="ellipse">
              <a:avLst/>
            </a:prstGeom>
            <a:solidFill>
              <a:schemeClr val="accent1">
                <a:lumMod val="75000"/>
              </a:schemeClr>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endParaRPr>
            </a:p>
          </p:txBody>
        </p:sp>
        <p:sp>
          <p:nvSpPr>
            <p:cNvPr id="45" name="TextBox 14"/>
            <p:cNvSpPr txBox="1"/>
            <p:nvPr/>
          </p:nvSpPr>
          <p:spPr>
            <a:xfrm>
              <a:off x="3385106" y="1148980"/>
              <a:ext cx="1258902" cy="647224"/>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5695" tIns="62847" rIns="125695" bIns="62847">
              <a:spAutoFit/>
            </a:bodyPr>
            <a:lstStyle>
              <a:defPPr>
                <a:defRPr lang="zh-CN"/>
              </a:defPPr>
              <a:lvl1pPr algn="ctr" fontAlgn="base">
                <a:spcBef>
                  <a:spcPct val="0"/>
                </a:spcBef>
                <a:spcAft>
                  <a:spcPct val="0"/>
                </a:spcAft>
                <a:defRPr sz="4500" b="1">
                  <a:ln w="3175">
                    <a:noFill/>
                  </a:ln>
                  <a:gradFill>
                    <a:gsLst>
                      <a:gs pos="25000">
                        <a:srgbClr val="FF0000"/>
                      </a:gs>
                      <a:gs pos="100000">
                        <a:schemeClr val="accent2">
                          <a:shade val="45000"/>
                          <a:satMod val="165000"/>
                        </a:schemeClr>
                      </a:gs>
                    </a:gsLst>
                    <a:lin ang="5400000"/>
                  </a:gradFill>
                  <a:effectLst>
                    <a:outerShdw blurRad="127000" sx="102000" sy="102000" algn="ctr" rotWithShape="0">
                      <a:schemeClr val="bg1">
                        <a:alpha val="84000"/>
                      </a:schemeClr>
                    </a:outerShdw>
                  </a:effectLst>
                  <a:latin typeface="微软雅黑" panose="020B0503020204020204" charset="-122"/>
                  <a:ea typeface="微软雅黑" panose="020B0503020204020204" charset="-122"/>
                </a:defRPr>
              </a:lvl1pPr>
            </a:lstStyle>
            <a:p>
              <a:pPr defTabSz="1218565">
                <a:defRPr/>
              </a:pPr>
              <a:r>
                <a:rPr lang="en-US" altLang="zh-CN" sz="4800" kern="0" dirty="0">
                  <a:solidFill>
                    <a:sysClr val="window" lastClr="FFFFFF"/>
                  </a:solidFill>
                  <a:effectLst/>
                </a:rPr>
                <a:t>03</a:t>
              </a:r>
              <a:endParaRPr lang="zh-CN" altLang="en-US" sz="4800" kern="0" dirty="0">
                <a:solidFill>
                  <a:sysClr val="window" lastClr="FFFFFF"/>
                </a:solidFill>
                <a:effectLst/>
              </a:endParaRPr>
            </a:p>
          </p:txBody>
        </p:sp>
      </p:grpSp>
      <p:sp>
        <p:nvSpPr>
          <p:cNvPr id="46" name="圆角矩形 7"/>
          <p:cNvSpPr/>
          <p:nvPr/>
        </p:nvSpPr>
        <p:spPr>
          <a:xfrm>
            <a:off x="2149382" y="3366471"/>
            <a:ext cx="7867650" cy="1000125"/>
          </a:xfrm>
          <a:prstGeom prst="roundRect">
            <a:avLst>
              <a:gd name="adj" fmla="val 50000"/>
            </a:avLst>
          </a:prstGeom>
          <a:solidFill>
            <a:schemeClr val="accent1">
              <a:lumMod val="75000"/>
            </a:schemeClr>
          </a:solidFill>
          <a:ln w="12700" cap="flat" cmpd="sng" algn="ctr">
            <a:noFill/>
            <a:prstDash val="solid"/>
            <a:miter lim="800000"/>
          </a:ln>
          <a:effectLst/>
        </p:spPr>
        <p:txBody>
          <a:bodyPr rtlCol="0" anchor="ctr"/>
          <a:lstStyle/>
          <a:p>
            <a:pPr algn="ctr" defTabSz="1218565">
              <a:defRPr/>
            </a:pPr>
            <a:r>
              <a:rPr lang="zh-CN" altLang="en-US" sz="4000" b="1" kern="0" dirty="0">
                <a:solidFill>
                  <a:schemeClr val="bg1"/>
                </a:solidFill>
                <a:latin typeface="微软雅黑" panose="020B0503020204020204" charset="-122"/>
                <a:ea typeface="微软雅黑" panose="020B0503020204020204" charset="-122"/>
              </a:rPr>
              <a:t>后  续  规  划</a:t>
            </a:r>
          </a:p>
        </p:txBody>
      </p:sp>
      <p:pic>
        <p:nvPicPr>
          <p:cNvPr id="8" name="图片 7">
            <a:extLst>
              <a:ext uri="{FF2B5EF4-FFF2-40B4-BE49-F238E27FC236}">
                <a16:creationId xmlns:a16="http://schemas.microsoft.com/office/drawing/2014/main" id="{DB483A51-0BFD-4A19-8B10-591F66569174}"/>
              </a:ext>
            </a:extLst>
          </p:cNvPr>
          <p:cNvPicPr>
            <a:picLocks noChangeAspect="1"/>
          </p:cNvPicPr>
          <p:nvPr/>
        </p:nvPicPr>
        <p:blipFill>
          <a:blip r:embed="rId3"/>
          <a:stretch>
            <a:fillRect/>
          </a:stretch>
        </p:blipFill>
        <p:spPr>
          <a:xfrm>
            <a:off x="10848975" y="60325"/>
            <a:ext cx="1311275" cy="1305560"/>
          </a:xfrm>
          <a:prstGeom prst="rect">
            <a:avLst/>
          </a:prstGeom>
        </p:spPr>
      </p:pic>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 name="图片 74">
            <a:extLst>
              <a:ext uri="{FF2B5EF4-FFF2-40B4-BE49-F238E27FC236}">
                <a16:creationId xmlns:a16="http://schemas.microsoft.com/office/drawing/2014/main" id="{EE302379-5D18-4DF5-8A61-04C33C820052}"/>
              </a:ext>
            </a:extLst>
          </p:cNvPr>
          <p:cNvPicPr>
            <a:picLocks noChangeAspect="1"/>
          </p:cNvPicPr>
          <p:nvPr/>
        </p:nvPicPr>
        <p:blipFill>
          <a:blip r:embed="rId3"/>
          <a:stretch>
            <a:fillRect/>
          </a:stretch>
        </p:blipFill>
        <p:spPr>
          <a:xfrm>
            <a:off x="11031439" y="0"/>
            <a:ext cx="1128278" cy="1123361"/>
          </a:xfrm>
          <a:prstGeom prst="rect">
            <a:avLst/>
          </a:prstGeom>
        </p:spPr>
      </p:pic>
      <p:sp>
        <p:nvSpPr>
          <p:cNvPr id="54" name="TextBox 35">
            <a:extLst>
              <a:ext uri="{FF2B5EF4-FFF2-40B4-BE49-F238E27FC236}">
                <a16:creationId xmlns:a16="http://schemas.microsoft.com/office/drawing/2014/main" id="{063A91AF-3508-4872-A88A-2BC8DE6C10CB}"/>
              </a:ext>
            </a:extLst>
          </p:cNvPr>
          <p:cNvSpPr txBox="1">
            <a:spLocks noChangeArrowheads="1"/>
          </p:cNvSpPr>
          <p:nvPr/>
        </p:nvSpPr>
        <p:spPr bwMode="auto">
          <a:xfrm>
            <a:off x="1003152" y="30476"/>
            <a:ext cx="9112250"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en-US" dirty="0">
                <a:ea typeface="宋体" panose="02010600030101010101" pitchFamily="2" charset="-122"/>
              </a:rPr>
              <a:t>    后续研究规划</a:t>
            </a:r>
          </a:p>
        </p:txBody>
      </p:sp>
      <p:sp>
        <p:nvSpPr>
          <p:cNvPr id="55" name="Freeform 8">
            <a:extLst>
              <a:ext uri="{FF2B5EF4-FFF2-40B4-BE49-F238E27FC236}">
                <a16:creationId xmlns:a16="http://schemas.microsoft.com/office/drawing/2014/main" id="{7E2B133F-65F3-46F1-9EB3-4AEC87B2B346}"/>
              </a:ext>
            </a:extLst>
          </p:cNvPr>
          <p:cNvSpPr/>
          <p:nvPr/>
        </p:nvSpPr>
        <p:spPr>
          <a:xfrm>
            <a:off x="1274721" y="138699"/>
            <a:ext cx="203511" cy="233116"/>
          </a:xfrm>
          <a:custGeom>
            <a:avLst/>
            <a:gdLst/>
            <a:ahLst/>
            <a:cxnLst>
              <a:cxn ang="0">
                <a:pos x="2147483647" y="2147483647"/>
              </a:cxn>
              <a:cxn ang="0">
                <a:pos x="2147483647" y="2147483647"/>
              </a:cxn>
              <a:cxn ang="0">
                <a:pos x="0" y="2147483647"/>
              </a:cxn>
              <a:cxn ang="0">
                <a:pos x="0" y="2147483647"/>
              </a:cxn>
              <a:cxn ang="0">
                <a:pos x="0" y="0"/>
              </a:cxn>
              <a:cxn ang="0">
                <a:pos x="2147483647" y="2147483647"/>
              </a:cxn>
              <a:cxn ang="0">
                <a:pos x="2147483647" y="2147483647"/>
              </a:cxn>
            </a:cxnLst>
            <a:rect l="0" t="0" r="0" b="0"/>
            <a:pathLst>
              <a:path w="274" h="317">
                <a:moveTo>
                  <a:pt x="274" y="158"/>
                </a:moveTo>
                <a:lnTo>
                  <a:pt x="137" y="238"/>
                </a:lnTo>
                <a:lnTo>
                  <a:pt x="0" y="317"/>
                </a:lnTo>
                <a:lnTo>
                  <a:pt x="0" y="158"/>
                </a:lnTo>
                <a:lnTo>
                  <a:pt x="0" y="0"/>
                </a:lnTo>
                <a:lnTo>
                  <a:pt x="137" y="79"/>
                </a:lnTo>
                <a:lnTo>
                  <a:pt x="274" y="158"/>
                </a:lnTo>
                <a:close/>
              </a:path>
            </a:pathLst>
          </a:custGeom>
          <a:solidFill>
            <a:srgbClr val="8FAADC"/>
          </a:solidFill>
          <a:ln w="9525">
            <a:noFill/>
          </a:ln>
        </p:spPr>
        <p:txBody>
          <a:bodyPr/>
          <a:lstStyle/>
          <a:p>
            <a:endParaRPr lang="zh-CN" altLang="en-US">
              <a:ea typeface="宋体" panose="02010600030101010101" pitchFamily="2" charset="-122"/>
            </a:endParaRPr>
          </a:p>
        </p:txBody>
      </p:sp>
      <p:grpSp>
        <p:nvGrpSpPr>
          <p:cNvPr id="56" name="组合 55">
            <a:extLst>
              <a:ext uri="{FF2B5EF4-FFF2-40B4-BE49-F238E27FC236}">
                <a16:creationId xmlns:a16="http://schemas.microsoft.com/office/drawing/2014/main" id="{F146ED12-FF64-44FF-8EB1-395FF7F53C05}"/>
              </a:ext>
            </a:extLst>
          </p:cNvPr>
          <p:cNvGrpSpPr/>
          <p:nvPr/>
        </p:nvGrpSpPr>
        <p:grpSpPr>
          <a:xfrm>
            <a:off x="592058" y="30477"/>
            <a:ext cx="560665" cy="560665"/>
            <a:chOff x="781677" y="835316"/>
            <a:chExt cx="1076325" cy="1076325"/>
          </a:xfrm>
        </p:grpSpPr>
        <p:sp>
          <p:nvSpPr>
            <p:cNvPr id="57" name="Oval 6">
              <a:extLst>
                <a:ext uri="{FF2B5EF4-FFF2-40B4-BE49-F238E27FC236}">
                  <a16:creationId xmlns:a16="http://schemas.microsoft.com/office/drawing/2014/main" id="{3AF31DB4-67C6-41E5-8E94-6EE40C10401A}"/>
                </a:ext>
              </a:extLst>
            </p:cNvPr>
            <p:cNvSpPr/>
            <p:nvPr/>
          </p:nvSpPr>
          <p:spPr>
            <a:xfrm>
              <a:off x="781677" y="835316"/>
              <a:ext cx="1076325" cy="1076325"/>
            </a:xfrm>
            <a:prstGeom prst="ellipse">
              <a:avLst/>
            </a:prstGeom>
            <a:solidFill>
              <a:srgbClr val="DFDFE1"/>
            </a:solidFill>
            <a:ln w="9525">
              <a:noFill/>
            </a:ln>
          </p:spPr>
          <p:txBody>
            <a:bodyPr anchor="t"/>
            <a:lstStyle/>
            <a:p>
              <a:endParaRPr lang="zh-CN" altLang="en-US" sz="2000" dirty="0">
                <a:latin typeface="Arial" panose="020B0604020202020204" pitchFamily="34" charset="0"/>
                <a:ea typeface="宋体" panose="02010600030101010101" pitchFamily="2" charset="-122"/>
              </a:endParaRPr>
            </a:p>
          </p:txBody>
        </p:sp>
        <p:sp>
          <p:nvSpPr>
            <p:cNvPr id="58" name="Oval 7">
              <a:extLst>
                <a:ext uri="{FF2B5EF4-FFF2-40B4-BE49-F238E27FC236}">
                  <a16:creationId xmlns:a16="http://schemas.microsoft.com/office/drawing/2014/main" id="{83C00189-9B3D-4402-B156-BDFD488095D2}"/>
                </a:ext>
              </a:extLst>
            </p:cNvPr>
            <p:cNvSpPr/>
            <p:nvPr/>
          </p:nvSpPr>
          <p:spPr>
            <a:xfrm>
              <a:off x="872165" y="925803"/>
              <a:ext cx="896938" cy="895350"/>
            </a:xfrm>
            <a:prstGeom prst="ellipse">
              <a:avLst/>
            </a:prstGeom>
            <a:solidFill>
              <a:srgbClr val="8FAADC"/>
            </a:solidFill>
            <a:ln w="9525">
              <a:noFill/>
            </a:ln>
          </p:spPr>
          <p:txBody>
            <a:bodyPr anchor="t"/>
            <a:lstStyle/>
            <a:p>
              <a:endParaRPr lang="zh-CN" altLang="en-US" sz="2000" dirty="0">
                <a:solidFill>
                  <a:schemeClr val="accent1">
                    <a:lumMod val="20000"/>
                    <a:lumOff val="80000"/>
                  </a:schemeClr>
                </a:solidFill>
                <a:latin typeface="Arial" panose="020B0604020202020204" pitchFamily="34" charset="0"/>
                <a:ea typeface="宋体" panose="02010600030101010101" pitchFamily="2" charset="-122"/>
              </a:endParaRPr>
            </a:p>
          </p:txBody>
        </p:sp>
        <p:sp>
          <p:nvSpPr>
            <p:cNvPr id="59" name="TextBox 19">
              <a:extLst>
                <a:ext uri="{FF2B5EF4-FFF2-40B4-BE49-F238E27FC236}">
                  <a16:creationId xmlns:a16="http://schemas.microsoft.com/office/drawing/2014/main" id="{66F038B0-74B1-483E-99BD-47BFB1334B4A}"/>
                </a:ext>
              </a:extLst>
            </p:cNvPr>
            <p:cNvSpPr txBox="1"/>
            <p:nvPr/>
          </p:nvSpPr>
          <p:spPr>
            <a:xfrm>
              <a:off x="858084" y="943892"/>
              <a:ext cx="901701" cy="768103"/>
            </a:xfrm>
            <a:prstGeom prst="rect">
              <a:avLst/>
            </a:prstGeom>
            <a:noFill/>
            <a:ln w="9525">
              <a:noFill/>
            </a:ln>
          </p:spPr>
          <p:txBody>
            <a:bodyPr anchor="t">
              <a:spAutoFit/>
            </a:bodyPr>
            <a:lstStyle/>
            <a:p>
              <a:pPr algn="ctr"/>
              <a:r>
                <a:rPr lang="en-US" altLang="zh-CN" sz="2000" b="1" dirty="0">
                  <a:solidFill>
                    <a:schemeClr val="bg1"/>
                  </a:solidFill>
                  <a:latin typeface="宋体" panose="02010600030101010101" pitchFamily="2" charset="-122"/>
                  <a:ea typeface="宋体" panose="02010600030101010101" pitchFamily="2" charset="-122"/>
                </a:rPr>
                <a:t>02</a:t>
              </a:r>
            </a:p>
          </p:txBody>
        </p:sp>
      </p:grpSp>
      <p:sp>
        <p:nvSpPr>
          <p:cNvPr id="2" name="Freeform 13">
            <a:extLst>
              <a:ext uri="{FF2B5EF4-FFF2-40B4-BE49-F238E27FC236}">
                <a16:creationId xmlns:a16="http://schemas.microsoft.com/office/drawing/2014/main" id="{032628DB-1CC5-62FF-3644-C2B2C80CAEEC}"/>
              </a:ext>
            </a:extLst>
          </p:cNvPr>
          <p:cNvSpPr>
            <a:spLocks noEditPoints="1"/>
          </p:cNvSpPr>
          <p:nvPr/>
        </p:nvSpPr>
        <p:spPr>
          <a:xfrm>
            <a:off x="1484864" y="3967333"/>
            <a:ext cx="1174750" cy="1600200"/>
          </a:xfrm>
          <a:custGeom>
            <a:avLst/>
            <a:gdLst/>
            <a:ahLst/>
            <a:cxnLst>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0" t="0" r="0" b="0"/>
            <a:pathLst>
              <a:path w="1373" h="1870">
                <a:moveTo>
                  <a:pt x="123" y="694"/>
                </a:moveTo>
                <a:cubicBezTo>
                  <a:pt x="123" y="673"/>
                  <a:pt x="124" y="652"/>
                  <a:pt x="126" y="632"/>
                </a:cubicBezTo>
                <a:lnTo>
                  <a:pt x="53" y="632"/>
                </a:lnTo>
                <a:cubicBezTo>
                  <a:pt x="24" y="632"/>
                  <a:pt x="0" y="655"/>
                  <a:pt x="0" y="683"/>
                </a:cubicBezTo>
                <a:cubicBezTo>
                  <a:pt x="0" y="711"/>
                  <a:pt x="24" y="734"/>
                  <a:pt x="53" y="734"/>
                </a:cubicBezTo>
                <a:lnTo>
                  <a:pt x="125" y="734"/>
                </a:lnTo>
                <a:cubicBezTo>
                  <a:pt x="124" y="721"/>
                  <a:pt x="123" y="708"/>
                  <a:pt x="123" y="694"/>
                </a:cubicBezTo>
                <a:close/>
                <a:moveTo>
                  <a:pt x="252" y="335"/>
                </a:moveTo>
                <a:cubicBezTo>
                  <a:pt x="274" y="309"/>
                  <a:pt x="298" y="285"/>
                  <a:pt x="324" y="263"/>
                </a:cubicBezTo>
                <a:lnTo>
                  <a:pt x="274" y="212"/>
                </a:lnTo>
                <a:cubicBezTo>
                  <a:pt x="253" y="192"/>
                  <a:pt x="220" y="191"/>
                  <a:pt x="200" y="211"/>
                </a:cubicBezTo>
                <a:cubicBezTo>
                  <a:pt x="180" y="231"/>
                  <a:pt x="181" y="264"/>
                  <a:pt x="202" y="285"/>
                </a:cubicBezTo>
                <a:lnTo>
                  <a:pt x="252" y="335"/>
                </a:lnTo>
                <a:close/>
                <a:moveTo>
                  <a:pt x="685" y="130"/>
                </a:moveTo>
                <a:cubicBezTo>
                  <a:pt x="702" y="130"/>
                  <a:pt x="719" y="131"/>
                  <a:pt x="736" y="133"/>
                </a:cubicBezTo>
                <a:lnTo>
                  <a:pt x="736" y="53"/>
                </a:lnTo>
                <a:cubicBezTo>
                  <a:pt x="736" y="24"/>
                  <a:pt x="713" y="0"/>
                  <a:pt x="685" y="0"/>
                </a:cubicBezTo>
                <a:cubicBezTo>
                  <a:pt x="657" y="0"/>
                  <a:pt x="634" y="24"/>
                  <a:pt x="634" y="53"/>
                </a:cubicBezTo>
                <a:lnTo>
                  <a:pt x="634" y="133"/>
                </a:lnTo>
                <a:cubicBezTo>
                  <a:pt x="651" y="131"/>
                  <a:pt x="668" y="130"/>
                  <a:pt x="685" y="130"/>
                </a:cubicBezTo>
                <a:close/>
                <a:moveTo>
                  <a:pt x="1115" y="329"/>
                </a:moveTo>
                <a:lnTo>
                  <a:pt x="1168" y="276"/>
                </a:lnTo>
                <a:cubicBezTo>
                  <a:pt x="1189" y="255"/>
                  <a:pt x="1190" y="222"/>
                  <a:pt x="1170" y="202"/>
                </a:cubicBezTo>
                <a:cubicBezTo>
                  <a:pt x="1150" y="182"/>
                  <a:pt x="1117" y="183"/>
                  <a:pt x="1096" y="203"/>
                </a:cubicBezTo>
                <a:lnTo>
                  <a:pt x="1042" y="257"/>
                </a:lnTo>
                <a:cubicBezTo>
                  <a:pt x="1069" y="279"/>
                  <a:pt x="1093" y="303"/>
                  <a:pt x="1115" y="329"/>
                </a:cubicBezTo>
                <a:close/>
                <a:moveTo>
                  <a:pt x="1319" y="632"/>
                </a:moveTo>
                <a:lnTo>
                  <a:pt x="1245" y="632"/>
                </a:lnTo>
                <a:cubicBezTo>
                  <a:pt x="1247" y="652"/>
                  <a:pt x="1249" y="673"/>
                  <a:pt x="1249" y="694"/>
                </a:cubicBezTo>
                <a:cubicBezTo>
                  <a:pt x="1249" y="708"/>
                  <a:pt x="1248" y="721"/>
                  <a:pt x="1246" y="734"/>
                </a:cubicBezTo>
                <a:lnTo>
                  <a:pt x="1319" y="734"/>
                </a:lnTo>
                <a:cubicBezTo>
                  <a:pt x="1349" y="734"/>
                  <a:pt x="1373" y="711"/>
                  <a:pt x="1373" y="683"/>
                </a:cubicBezTo>
                <a:cubicBezTo>
                  <a:pt x="1373" y="655"/>
                  <a:pt x="1349" y="632"/>
                  <a:pt x="1319" y="632"/>
                </a:cubicBezTo>
                <a:close/>
                <a:moveTo>
                  <a:pt x="951" y="716"/>
                </a:moveTo>
                <a:cubicBezTo>
                  <a:pt x="951" y="751"/>
                  <a:pt x="922" y="781"/>
                  <a:pt x="886" y="781"/>
                </a:cubicBezTo>
                <a:lnTo>
                  <a:pt x="751" y="781"/>
                </a:lnTo>
                <a:lnTo>
                  <a:pt x="751" y="915"/>
                </a:lnTo>
                <a:cubicBezTo>
                  <a:pt x="751" y="951"/>
                  <a:pt x="722" y="981"/>
                  <a:pt x="686" y="981"/>
                </a:cubicBezTo>
                <a:cubicBezTo>
                  <a:pt x="651" y="981"/>
                  <a:pt x="621" y="951"/>
                  <a:pt x="621" y="915"/>
                </a:cubicBezTo>
                <a:lnTo>
                  <a:pt x="621" y="781"/>
                </a:lnTo>
                <a:lnTo>
                  <a:pt x="487" y="781"/>
                </a:lnTo>
                <a:cubicBezTo>
                  <a:pt x="451" y="781"/>
                  <a:pt x="422" y="751"/>
                  <a:pt x="422" y="716"/>
                </a:cubicBezTo>
                <a:cubicBezTo>
                  <a:pt x="422" y="680"/>
                  <a:pt x="451" y="651"/>
                  <a:pt x="487" y="651"/>
                </a:cubicBezTo>
                <a:lnTo>
                  <a:pt x="621" y="651"/>
                </a:lnTo>
                <a:lnTo>
                  <a:pt x="621" y="516"/>
                </a:lnTo>
                <a:cubicBezTo>
                  <a:pt x="621" y="480"/>
                  <a:pt x="651" y="451"/>
                  <a:pt x="686" y="451"/>
                </a:cubicBezTo>
                <a:cubicBezTo>
                  <a:pt x="722" y="451"/>
                  <a:pt x="751" y="480"/>
                  <a:pt x="751" y="516"/>
                </a:cubicBezTo>
                <a:lnTo>
                  <a:pt x="751" y="651"/>
                </a:lnTo>
                <a:lnTo>
                  <a:pt x="886" y="651"/>
                </a:lnTo>
                <a:cubicBezTo>
                  <a:pt x="922" y="651"/>
                  <a:pt x="951" y="680"/>
                  <a:pt x="951" y="716"/>
                </a:cubicBezTo>
                <a:close/>
                <a:moveTo>
                  <a:pt x="889" y="1676"/>
                </a:moveTo>
                <a:lnTo>
                  <a:pt x="491" y="1676"/>
                </a:lnTo>
                <a:lnTo>
                  <a:pt x="491" y="1476"/>
                </a:lnTo>
                <a:lnTo>
                  <a:pt x="889" y="1476"/>
                </a:lnTo>
                <a:lnTo>
                  <a:pt x="889" y="1676"/>
                </a:lnTo>
                <a:close/>
                <a:moveTo>
                  <a:pt x="530" y="1715"/>
                </a:moveTo>
                <a:cubicBezTo>
                  <a:pt x="534" y="1801"/>
                  <a:pt x="604" y="1870"/>
                  <a:pt x="690" y="1870"/>
                </a:cubicBezTo>
                <a:cubicBezTo>
                  <a:pt x="776" y="1870"/>
                  <a:pt x="847" y="1801"/>
                  <a:pt x="850" y="1715"/>
                </a:cubicBezTo>
                <a:lnTo>
                  <a:pt x="530" y="1715"/>
                </a:lnTo>
                <a:close/>
                <a:moveTo>
                  <a:pt x="556" y="1612"/>
                </a:moveTo>
                <a:cubicBezTo>
                  <a:pt x="520" y="1612"/>
                  <a:pt x="491" y="1641"/>
                  <a:pt x="491" y="1676"/>
                </a:cubicBezTo>
                <a:cubicBezTo>
                  <a:pt x="491" y="1711"/>
                  <a:pt x="520" y="1740"/>
                  <a:pt x="556" y="1740"/>
                </a:cubicBezTo>
                <a:lnTo>
                  <a:pt x="824" y="1740"/>
                </a:lnTo>
                <a:cubicBezTo>
                  <a:pt x="860" y="1740"/>
                  <a:pt x="889" y="1711"/>
                  <a:pt x="889" y="1676"/>
                </a:cubicBezTo>
                <a:cubicBezTo>
                  <a:pt x="889" y="1641"/>
                  <a:pt x="860" y="1612"/>
                  <a:pt x="824" y="1612"/>
                </a:cubicBezTo>
                <a:lnTo>
                  <a:pt x="556" y="1612"/>
                </a:lnTo>
                <a:close/>
                <a:moveTo>
                  <a:pt x="805" y="1402"/>
                </a:moveTo>
                <a:lnTo>
                  <a:pt x="568" y="1402"/>
                </a:lnTo>
                <a:cubicBezTo>
                  <a:pt x="504" y="1402"/>
                  <a:pt x="454" y="1360"/>
                  <a:pt x="454" y="1308"/>
                </a:cubicBezTo>
                <a:cubicBezTo>
                  <a:pt x="454" y="1301"/>
                  <a:pt x="447" y="1271"/>
                  <a:pt x="434" y="1246"/>
                </a:cubicBezTo>
                <a:lnTo>
                  <a:pt x="346" y="1074"/>
                </a:lnTo>
                <a:cubicBezTo>
                  <a:pt x="332" y="1047"/>
                  <a:pt x="307" y="1005"/>
                  <a:pt x="291" y="981"/>
                </a:cubicBezTo>
                <a:cubicBezTo>
                  <a:pt x="281" y="965"/>
                  <a:pt x="191" y="825"/>
                  <a:pt x="191" y="694"/>
                </a:cubicBezTo>
                <a:cubicBezTo>
                  <a:pt x="191" y="421"/>
                  <a:pt x="413" y="199"/>
                  <a:pt x="686" y="199"/>
                </a:cubicBezTo>
                <a:cubicBezTo>
                  <a:pt x="959" y="199"/>
                  <a:pt x="1181" y="421"/>
                  <a:pt x="1181" y="694"/>
                </a:cubicBezTo>
                <a:cubicBezTo>
                  <a:pt x="1181" y="825"/>
                  <a:pt x="1092" y="965"/>
                  <a:pt x="1082" y="980"/>
                </a:cubicBezTo>
                <a:cubicBezTo>
                  <a:pt x="1066" y="1005"/>
                  <a:pt x="1041" y="1048"/>
                  <a:pt x="1027" y="1074"/>
                </a:cubicBezTo>
                <a:lnTo>
                  <a:pt x="939" y="1246"/>
                </a:lnTo>
                <a:cubicBezTo>
                  <a:pt x="926" y="1271"/>
                  <a:pt x="919" y="1301"/>
                  <a:pt x="919" y="1308"/>
                </a:cubicBezTo>
                <a:cubicBezTo>
                  <a:pt x="919" y="1360"/>
                  <a:pt x="869" y="1402"/>
                  <a:pt x="805" y="1402"/>
                </a:cubicBezTo>
                <a:close/>
                <a:moveTo>
                  <a:pt x="686" y="285"/>
                </a:moveTo>
                <a:cubicBezTo>
                  <a:pt x="461" y="285"/>
                  <a:pt x="277" y="468"/>
                  <a:pt x="277" y="694"/>
                </a:cubicBezTo>
                <a:cubicBezTo>
                  <a:pt x="277" y="802"/>
                  <a:pt x="362" y="932"/>
                  <a:pt x="363" y="933"/>
                </a:cubicBezTo>
                <a:cubicBezTo>
                  <a:pt x="381" y="961"/>
                  <a:pt x="407" y="1005"/>
                  <a:pt x="422" y="1035"/>
                </a:cubicBezTo>
                <a:lnTo>
                  <a:pt x="510" y="1207"/>
                </a:lnTo>
                <a:cubicBezTo>
                  <a:pt x="527" y="1240"/>
                  <a:pt x="540" y="1283"/>
                  <a:pt x="540" y="1308"/>
                </a:cubicBezTo>
                <a:cubicBezTo>
                  <a:pt x="541" y="1309"/>
                  <a:pt x="550" y="1316"/>
                  <a:pt x="568" y="1316"/>
                </a:cubicBezTo>
                <a:lnTo>
                  <a:pt x="805" y="1316"/>
                </a:lnTo>
                <a:cubicBezTo>
                  <a:pt x="823" y="1316"/>
                  <a:pt x="832" y="1309"/>
                  <a:pt x="834" y="1306"/>
                </a:cubicBezTo>
                <a:cubicBezTo>
                  <a:pt x="833" y="1283"/>
                  <a:pt x="846" y="1240"/>
                  <a:pt x="863" y="1207"/>
                </a:cubicBezTo>
                <a:lnTo>
                  <a:pt x="951" y="1035"/>
                </a:lnTo>
                <a:cubicBezTo>
                  <a:pt x="966" y="1006"/>
                  <a:pt x="993" y="961"/>
                  <a:pt x="1010" y="933"/>
                </a:cubicBezTo>
                <a:cubicBezTo>
                  <a:pt x="1040" y="888"/>
                  <a:pt x="1096" y="780"/>
                  <a:pt x="1096" y="694"/>
                </a:cubicBezTo>
                <a:cubicBezTo>
                  <a:pt x="1096" y="468"/>
                  <a:pt x="912" y="285"/>
                  <a:pt x="686" y="285"/>
                </a:cubicBezTo>
                <a:close/>
              </a:path>
            </a:pathLst>
          </a:custGeom>
          <a:solidFill>
            <a:srgbClr val="006BBC"/>
          </a:solidFill>
          <a:ln w="9525">
            <a:noFill/>
          </a:ln>
        </p:spPr>
        <p:txBody>
          <a:bodyPr/>
          <a:lstStyle/>
          <a:p>
            <a:endParaRPr lang="zh-CN" altLang="en-US"/>
          </a:p>
        </p:txBody>
      </p:sp>
      <p:sp>
        <p:nvSpPr>
          <p:cNvPr id="3" name="TextBox 4">
            <a:extLst>
              <a:ext uri="{FF2B5EF4-FFF2-40B4-BE49-F238E27FC236}">
                <a16:creationId xmlns:a16="http://schemas.microsoft.com/office/drawing/2014/main" id="{43AEF2A0-1C08-BD9E-E1D8-F8642DDCB65D}"/>
              </a:ext>
            </a:extLst>
          </p:cNvPr>
          <p:cNvSpPr txBox="1"/>
          <p:nvPr/>
        </p:nvSpPr>
        <p:spPr>
          <a:xfrm>
            <a:off x="1367389" y="5648495"/>
            <a:ext cx="1411288" cy="400050"/>
          </a:xfrm>
          <a:prstGeom prst="rect">
            <a:avLst/>
          </a:prstGeom>
          <a:solidFill>
            <a:srgbClr val="113E6A"/>
          </a:solidFill>
          <a:ln w="9525">
            <a:noFill/>
          </a:ln>
        </p:spPr>
        <p:txBody>
          <a:bodyPr anchor="t">
            <a:spAutoFit/>
          </a:bodyPr>
          <a:lstStyle/>
          <a:p>
            <a:pPr algn="ctr"/>
            <a:r>
              <a:rPr lang="zh-CN" altLang="en-US" sz="2000" dirty="0">
                <a:solidFill>
                  <a:schemeClr val="bg1"/>
                </a:solidFill>
                <a:latin typeface="微软雅黑" panose="020B0503020204020204" charset="-122"/>
                <a:ea typeface="微软雅黑" panose="020B0503020204020204" charset="-122"/>
              </a:rPr>
              <a:t>思路</a:t>
            </a:r>
          </a:p>
        </p:txBody>
      </p:sp>
      <p:cxnSp>
        <p:nvCxnSpPr>
          <p:cNvPr id="4" name="直接连接符 21">
            <a:extLst>
              <a:ext uri="{FF2B5EF4-FFF2-40B4-BE49-F238E27FC236}">
                <a16:creationId xmlns:a16="http://schemas.microsoft.com/office/drawing/2014/main" id="{E6D0FB96-A195-E4D8-05B4-E64A51CBC1CB}"/>
              </a:ext>
            </a:extLst>
          </p:cNvPr>
          <p:cNvCxnSpPr>
            <a:cxnSpLocks/>
          </p:cNvCxnSpPr>
          <p:nvPr/>
        </p:nvCxnSpPr>
        <p:spPr>
          <a:xfrm>
            <a:off x="3031089" y="3828957"/>
            <a:ext cx="0" cy="2543813"/>
          </a:xfrm>
          <a:prstGeom prst="line">
            <a:avLst/>
          </a:prstGeom>
          <a:ln w="9525" cap="flat" cmpd="sng">
            <a:solidFill>
              <a:schemeClr val="accent1"/>
            </a:solidFill>
            <a:prstDash val="solid"/>
            <a:round/>
            <a:headEnd type="none" w="med" len="med"/>
            <a:tailEnd type="none" w="med" len="med"/>
          </a:ln>
        </p:spPr>
      </p:cxnSp>
      <p:sp>
        <p:nvSpPr>
          <p:cNvPr id="5" name="Freeform 7">
            <a:extLst>
              <a:ext uri="{FF2B5EF4-FFF2-40B4-BE49-F238E27FC236}">
                <a16:creationId xmlns:a16="http://schemas.microsoft.com/office/drawing/2014/main" id="{5B50F742-345B-00B2-9FC9-7D517D4372C0}"/>
              </a:ext>
            </a:extLst>
          </p:cNvPr>
          <p:cNvSpPr>
            <a:spLocks noEditPoints="1"/>
          </p:cNvSpPr>
          <p:nvPr/>
        </p:nvSpPr>
        <p:spPr>
          <a:xfrm>
            <a:off x="1578527" y="1106248"/>
            <a:ext cx="987425" cy="1436688"/>
          </a:xfrm>
          <a:custGeom>
            <a:avLst/>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0" t="0" r="0" b="0"/>
            <a:pathLst>
              <a:path w="1391" h="2031">
                <a:moveTo>
                  <a:pt x="485" y="1171"/>
                </a:moveTo>
                <a:cubicBezTo>
                  <a:pt x="536" y="1171"/>
                  <a:pt x="586" y="1197"/>
                  <a:pt x="613" y="1236"/>
                </a:cubicBezTo>
                <a:lnTo>
                  <a:pt x="661" y="1306"/>
                </a:lnTo>
                <a:cubicBezTo>
                  <a:pt x="676" y="1328"/>
                  <a:pt x="698" y="1329"/>
                  <a:pt x="714" y="1307"/>
                </a:cubicBezTo>
                <a:lnTo>
                  <a:pt x="764" y="1238"/>
                </a:lnTo>
                <a:cubicBezTo>
                  <a:pt x="791" y="1201"/>
                  <a:pt x="840" y="1177"/>
                  <a:pt x="889" y="1177"/>
                </a:cubicBezTo>
                <a:cubicBezTo>
                  <a:pt x="905" y="1177"/>
                  <a:pt x="920" y="1180"/>
                  <a:pt x="934" y="1185"/>
                </a:cubicBezTo>
                <a:lnTo>
                  <a:pt x="1015" y="1214"/>
                </a:lnTo>
                <a:cubicBezTo>
                  <a:pt x="1021" y="1216"/>
                  <a:pt x="1026" y="1217"/>
                  <a:pt x="1032" y="1217"/>
                </a:cubicBezTo>
                <a:cubicBezTo>
                  <a:pt x="1055" y="1217"/>
                  <a:pt x="1058" y="1196"/>
                  <a:pt x="1058" y="1184"/>
                </a:cubicBezTo>
                <a:lnTo>
                  <a:pt x="1058" y="1098"/>
                </a:lnTo>
                <a:cubicBezTo>
                  <a:pt x="1059" y="1035"/>
                  <a:pt x="1106" y="972"/>
                  <a:pt x="1166" y="955"/>
                </a:cubicBezTo>
                <a:lnTo>
                  <a:pt x="1248" y="930"/>
                </a:lnTo>
                <a:cubicBezTo>
                  <a:pt x="1260" y="927"/>
                  <a:pt x="1269" y="920"/>
                  <a:pt x="1272" y="911"/>
                </a:cubicBezTo>
                <a:cubicBezTo>
                  <a:pt x="1275" y="903"/>
                  <a:pt x="1272" y="891"/>
                  <a:pt x="1265" y="881"/>
                </a:cubicBezTo>
                <a:lnTo>
                  <a:pt x="1214" y="811"/>
                </a:lnTo>
                <a:cubicBezTo>
                  <a:pt x="1178" y="761"/>
                  <a:pt x="1179" y="683"/>
                  <a:pt x="1217" y="633"/>
                </a:cubicBezTo>
                <a:lnTo>
                  <a:pt x="1269" y="565"/>
                </a:lnTo>
                <a:cubicBezTo>
                  <a:pt x="1277" y="554"/>
                  <a:pt x="1280" y="543"/>
                  <a:pt x="1278" y="534"/>
                </a:cubicBezTo>
                <a:cubicBezTo>
                  <a:pt x="1275" y="526"/>
                  <a:pt x="1266" y="519"/>
                  <a:pt x="1254" y="515"/>
                </a:cubicBezTo>
                <a:lnTo>
                  <a:pt x="1172" y="488"/>
                </a:lnTo>
                <a:cubicBezTo>
                  <a:pt x="1113" y="469"/>
                  <a:pt x="1068" y="405"/>
                  <a:pt x="1069" y="342"/>
                </a:cubicBezTo>
                <a:lnTo>
                  <a:pt x="1072" y="256"/>
                </a:lnTo>
                <a:cubicBezTo>
                  <a:pt x="1072" y="245"/>
                  <a:pt x="1069" y="235"/>
                  <a:pt x="1063" y="229"/>
                </a:cubicBezTo>
                <a:cubicBezTo>
                  <a:pt x="1058" y="223"/>
                  <a:pt x="1050" y="222"/>
                  <a:pt x="1044" y="222"/>
                </a:cubicBezTo>
                <a:cubicBezTo>
                  <a:pt x="1040" y="222"/>
                  <a:pt x="1035" y="223"/>
                  <a:pt x="1030" y="225"/>
                </a:cubicBezTo>
                <a:lnTo>
                  <a:pt x="948" y="251"/>
                </a:lnTo>
                <a:cubicBezTo>
                  <a:pt x="935" y="256"/>
                  <a:pt x="921" y="258"/>
                  <a:pt x="906" y="258"/>
                </a:cubicBezTo>
                <a:cubicBezTo>
                  <a:pt x="855" y="258"/>
                  <a:pt x="805" y="232"/>
                  <a:pt x="779" y="194"/>
                </a:cubicBezTo>
                <a:lnTo>
                  <a:pt x="730" y="123"/>
                </a:lnTo>
                <a:cubicBezTo>
                  <a:pt x="723" y="112"/>
                  <a:pt x="713" y="105"/>
                  <a:pt x="704" y="105"/>
                </a:cubicBezTo>
                <a:cubicBezTo>
                  <a:pt x="693" y="105"/>
                  <a:pt x="689" y="105"/>
                  <a:pt x="680" y="119"/>
                </a:cubicBezTo>
                <a:lnTo>
                  <a:pt x="678" y="123"/>
                </a:lnTo>
                <a:cubicBezTo>
                  <a:pt x="657" y="156"/>
                  <a:pt x="629" y="197"/>
                  <a:pt x="606" y="220"/>
                </a:cubicBezTo>
                <a:cubicBezTo>
                  <a:pt x="591" y="234"/>
                  <a:pt x="568" y="252"/>
                  <a:pt x="537" y="252"/>
                </a:cubicBezTo>
                <a:cubicBezTo>
                  <a:pt x="529" y="252"/>
                  <a:pt x="522" y="251"/>
                  <a:pt x="516" y="250"/>
                </a:cubicBezTo>
                <a:lnTo>
                  <a:pt x="509" y="250"/>
                </a:lnTo>
                <a:lnTo>
                  <a:pt x="503" y="246"/>
                </a:lnTo>
                <a:cubicBezTo>
                  <a:pt x="493" y="243"/>
                  <a:pt x="479" y="239"/>
                  <a:pt x="464" y="235"/>
                </a:cubicBezTo>
                <a:cubicBezTo>
                  <a:pt x="442" y="229"/>
                  <a:pt x="406" y="218"/>
                  <a:pt x="399" y="217"/>
                </a:cubicBezTo>
                <a:cubicBezTo>
                  <a:pt x="383" y="213"/>
                  <a:pt x="366" y="211"/>
                  <a:pt x="361" y="211"/>
                </a:cubicBezTo>
                <a:cubicBezTo>
                  <a:pt x="340" y="211"/>
                  <a:pt x="333" y="229"/>
                  <a:pt x="333" y="246"/>
                </a:cubicBezTo>
                <a:lnTo>
                  <a:pt x="333" y="331"/>
                </a:lnTo>
                <a:cubicBezTo>
                  <a:pt x="333" y="394"/>
                  <a:pt x="286" y="457"/>
                  <a:pt x="226" y="475"/>
                </a:cubicBezTo>
                <a:lnTo>
                  <a:pt x="144" y="499"/>
                </a:lnTo>
                <a:cubicBezTo>
                  <a:pt x="131" y="502"/>
                  <a:pt x="122" y="510"/>
                  <a:pt x="119" y="518"/>
                </a:cubicBezTo>
                <a:cubicBezTo>
                  <a:pt x="116" y="526"/>
                  <a:pt x="119" y="538"/>
                  <a:pt x="127" y="548"/>
                </a:cubicBezTo>
                <a:lnTo>
                  <a:pt x="177" y="618"/>
                </a:lnTo>
                <a:cubicBezTo>
                  <a:pt x="214" y="668"/>
                  <a:pt x="213" y="747"/>
                  <a:pt x="175" y="796"/>
                </a:cubicBezTo>
                <a:lnTo>
                  <a:pt x="122" y="864"/>
                </a:lnTo>
                <a:cubicBezTo>
                  <a:pt x="114" y="875"/>
                  <a:pt x="111" y="886"/>
                  <a:pt x="114" y="894"/>
                </a:cubicBezTo>
                <a:cubicBezTo>
                  <a:pt x="116" y="903"/>
                  <a:pt x="126" y="911"/>
                  <a:pt x="138" y="915"/>
                </a:cubicBezTo>
                <a:lnTo>
                  <a:pt x="219" y="941"/>
                </a:lnTo>
                <a:cubicBezTo>
                  <a:pt x="279" y="961"/>
                  <a:pt x="324" y="1025"/>
                  <a:pt x="322" y="1087"/>
                </a:cubicBezTo>
                <a:lnTo>
                  <a:pt x="320" y="1173"/>
                </a:lnTo>
                <a:cubicBezTo>
                  <a:pt x="320" y="1184"/>
                  <a:pt x="322" y="1194"/>
                  <a:pt x="328" y="1200"/>
                </a:cubicBezTo>
                <a:cubicBezTo>
                  <a:pt x="334" y="1206"/>
                  <a:pt x="341" y="1207"/>
                  <a:pt x="347" y="1207"/>
                </a:cubicBezTo>
                <a:cubicBezTo>
                  <a:pt x="352" y="1207"/>
                  <a:pt x="357" y="1206"/>
                  <a:pt x="362" y="1204"/>
                </a:cubicBezTo>
                <a:lnTo>
                  <a:pt x="443" y="1178"/>
                </a:lnTo>
                <a:cubicBezTo>
                  <a:pt x="458" y="1174"/>
                  <a:pt x="471" y="1171"/>
                  <a:pt x="485" y="1171"/>
                </a:cubicBezTo>
                <a:close/>
                <a:moveTo>
                  <a:pt x="687" y="1429"/>
                </a:moveTo>
                <a:cubicBezTo>
                  <a:pt x="643" y="1429"/>
                  <a:pt x="602" y="1406"/>
                  <a:pt x="574" y="1366"/>
                </a:cubicBezTo>
                <a:lnTo>
                  <a:pt x="526" y="1295"/>
                </a:lnTo>
                <a:cubicBezTo>
                  <a:pt x="520" y="1286"/>
                  <a:pt x="503" y="1277"/>
                  <a:pt x="485" y="1277"/>
                </a:cubicBezTo>
                <a:cubicBezTo>
                  <a:pt x="482" y="1277"/>
                  <a:pt x="479" y="1277"/>
                  <a:pt x="475" y="1278"/>
                </a:cubicBezTo>
                <a:lnTo>
                  <a:pt x="394" y="1305"/>
                </a:lnTo>
                <a:cubicBezTo>
                  <a:pt x="342" y="1321"/>
                  <a:pt x="287" y="1309"/>
                  <a:pt x="253" y="1273"/>
                </a:cubicBezTo>
                <a:cubicBezTo>
                  <a:pt x="227" y="1247"/>
                  <a:pt x="213" y="1210"/>
                  <a:pt x="215" y="1170"/>
                </a:cubicBezTo>
                <a:lnTo>
                  <a:pt x="217" y="1084"/>
                </a:lnTo>
                <a:cubicBezTo>
                  <a:pt x="217" y="1068"/>
                  <a:pt x="202" y="1046"/>
                  <a:pt x="186" y="1041"/>
                </a:cubicBezTo>
                <a:lnTo>
                  <a:pt x="105" y="1015"/>
                </a:lnTo>
                <a:cubicBezTo>
                  <a:pt x="60" y="1000"/>
                  <a:pt x="26" y="967"/>
                  <a:pt x="13" y="926"/>
                </a:cubicBezTo>
                <a:cubicBezTo>
                  <a:pt x="0" y="884"/>
                  <a:pt x="9" y="838"/>
                  <a:pt x="39" y="800"/>
                </a:cubicBezTo>
                <a:lnTo>
                  <a:pt x="91" y="732"/>
                </a:lnTo>
                <a:cubicBezTo>
                  <a:pt x="101" y="720"/>
                  <a:pt x="101" y="693"/>
                  <a:pt x="92" y="680"/>
                </a:cubicBezTo>
                <a:lnTo>
                  <a:pt x="41" y="610"/>
                </a:lnTo>
                <a:cubicBezTo>
                  <a:pt x="13" y="572"/>
                  <a:pt x="5" y="526"/>
                  <a:pt x="19" y="484"/>
                </a:cubicBezTo>
                <a:cubicBezTo>
                  <a:pt x="34" y="442"/>
                  <a:pt x="68" y="411"/>
                  <a:pt x="114" y="398"/>
                </a:cubicBezTo>
                <a:lnTo>
                  <a:pt x="196" y="374"/>
                </a:lnTo>
                <a:cubicBezTo>
                  <a:pt x="211" y="369"/>
                  <a:pt x="228" y="347"/>
                  <a:pt x="228" y="331"/>
                </a:cubicBezTo>
                <a:lnTo>
                  <a:pt x="228" y="246"/>
                </a:lnTo>
                <a:cubicBezTo>
                  <a:pt x="228" y="166"/>
                  <a:pt x="285" y="106"/>
                  <a:pt x="361" y="106"/>
                </a:cubicBezTo>
                <a:cubicBezTo>
                  <a:pt x="379" y="106"/>
                  <a:pt x="407" y="111"/>
                  <a:pt x="421" y="114"/>
                </a:cubicBezTo>
                <a:cubicBezTo>
                  <a:pt x="429" y="115"/>
                  <a:pt x="450" y="121"/>
                  <a:pt x="493" y="134"/>
                </a:cubicBezTo>
                <a:cubicBezTo>
                  <a:pt x="508" y="138"/>
                  <a:pt x="521" y="142"/>
                  <a:pt x="530" y="144"/>
                </a:cubicBezTo>
                <a:lnTo>
                  <a:pt x="532" y="144"/>
                </a:lnTo>
                <a:cubicBezTo>
                  <a:pt x="532" y="144"/>
                  <a:pt x="532" y="144"/>
                  <a:pt x="532" y="144"/>
                </a:cubicBezTo>
                <a:cubicBezTo>
                  <a:pt x="544" y="133"/>
                  <a:pt x="563" y="106"/>
                  <a:pt x="589" y="66"/>
                </a:cubicBezTo>
                <a:lnTo>
                  <a:pt x="591" y="63"/>
                </a:lnTo>
                <a:cubicBezTo>
                  <a:pt x="618" y="21"/>
                  <a:pt x="655" y="0"/>
                  <a:pt x="704" y="0"/>
                </a:cubicBezTo>
                <a:cubicBezTo>
                  <a:pt x="749" y="0"/>
                  <a:pt x="790" y="23"/>
                  <a:pt x="817" y="64"/>
                </a:cubicBezTo>
                <a:lnTo>
                  <a:pt x="866" y="134"/>
                </a:lnTo>
                <a:cubicBezTo>
                  <a:pt x="872" y="143"/>
                  <a:pt x="889" y="152"/>
                  <a:pt x="906" y="152"/>
                </a:cubicBezTo>
                <a:cubicBezTo>
                  <a:pt x="911" y="152"/>
                  <a:pt x="914" y="152"/>
                  <a:pt x="916" y="151"/>
                </a:cubicBezTo>
                <a:lnTo>
                  <a:pt x="997" y="125"/>
                </a:lnTo>
                <a:cubicBezTo>
                  <a:pt x="1049" y="108"/>
                  <a:pt x="1104" y="120"/>
                  <a:pt x="1139" y="156"/>
                </a:cubicBezTo>
                <a:cubicBezTo>
                  <a:pt x="1165" y="182"/>
                  <a:pt x="1178" y="219"/>
                  <a:pt x="1177" y="259"/>
                </a:cubicBezTo>
                <a:lnTo>
                  <a:pt x="1174" y="345"/>
                </a:lnTo>
                <a:cubicBezTo>
                  <a:pt x="1174" y="360"/>
                  <a:pt x="1190" y="383"/>
                  <a:pt x="1205" y="388"/>
                </a:cubicBezTo>
                <a:lnTo>
                  <a:pt x="1286" y="414"/>
                </a:lnTo>
                <a:cubicBezTo>
                  <a:pt x="1332" y="429"/>
                  <a:pt x="1365" y="462"/>
                  <a:pt x="1378" y="503"/>
                </a:cubicBezTo>
                <a:cubicBezTo>
                  <a:pt x="1391" y="546"/>
                  <a:pt x="1382" y="591"/>
                  <a:pt x="1353" y="629"/>
                </a:cubicBezTo>
                <a:lnTo>
                  <a:pt x="1300" y="697"/>
                </a:lnTo>
                <a:cubicBezTo>
                  <a:pt x="1291" y="709"/>
                  <a:pt x="1290" y="737"/>
                  <a:pt x="1299" y="749"/>
                </a:cubicBezTo>
                <a:lnTo>
                  <a:pt x="1350" y="819"/>
                </a:lnTo>
                <a:cubicBezTo>
                  <a:pt x="1378" y="858"/>
                  <a:pt x="1386" y="904"/>
                  <a:pt x="1372" y="945"/>
                </a:cubicBezTo>
                <a:cubicBezTo>
                  <a:pt x="1358" y="986"/>
                  <a:pt x="1324" y="1018"/>
                  <a:pt x="1278" y="1031"/>
                </a:cubicBezTo>
                <a:lnTo>
                  <a:pt x="1195" y="1056"/>
                </a:lnTo>
                <a:cubicBezTo>
                  <a:pt x="1180" y="1060"/>
                  <a:pt x="1164" y="1082"/>
                  <a:pt x="1164" y="1098"/>
                </a:cubicBezTo>
                <a:lnTo>
                  <a:pt x="1164" y="1184"/>
                </a:lnTo>
                <a:cubicBezTo>
                  <a:pt x="1164" y="1264"/>
                  <a:pt x="1108" y="1322"/>
                  <a:pt x="1032" y="1322"/>
                </a:cubicBezTo>
                <a:cubicBezTo>
                  <a:pt x="1014" y="1322"/>
                  <a:pt x="997" y="1319"/>
                  <a:pt x="980" y="1313"/>
                </a:cubicBezTo>
                <a:lnTo>
                  <a:pt x="899" y="1284"/>
                </a:lnTo>
                <a:cubicBezTo>
                  <a:pt x="896" y="1283"/>
                  <a:pt x="893" y="1282"/>
                  <a:pt x="889" y="1282"/>
                </a:cubicBezTo>
                <a:cubicBezTo>
                  <a:pt x="872" y="1282"/>
                  <a:pt x="855" y="1291"/>
                  <a:pt x="849" y="1300"/>
                </a:cubicBezTo>
                <a:lnTo>
                  <a:pt x="799" y="1369"/>
                </a:lnTo>
                <a:cubicBezTo>
                  <a:pt x="771" y="1408"/>
                  <a:pt x="731" y="1429"/>
                  <a:pt x="687" y="1429"/>
                </a:cubicBezTo>
                <a:close/>
                <a:moveTo>
                  <a:pt x="693" y="375"/>
                </a:moveTo>
                <a:cubicBezTo>
                  <a:pt x="494" y="375"/>
                  <a:pt x="332" y="537"/>
                  <a:pt x="332" y="736"/>
                </a:cubicBezTo>
                <a:cubicBezTo>
                  <a:pt x="332" y="935"/>
                  <a:pt x="494" y="1097"/>
                  <a:pt x="693" y="1097"/>
                </a:cubicBezTo>
                <a:cubicBezTo>
                  <a:pt x="892" y="1097"/>
                  <a:pt x="1054" y="935"/>
                  <a:pt x="1054" y="736"/>
                </a:cubicBezTo>
                <a:cubicBezTo>
                  <a:pt x="1054" y="537"/>
                  <a:pt x="892" y="375"/>
                  <a:pt x="693" y="375"/>
                </a:cubicBezTo>
                <a:close/>
                <a:moveTo>
                  <a:pt x="693" y="1160"/>
                </a:moveTo>
                <a:cubicBezTo>
                  <a:pt x="459" y="1160"/>
                  <a:pt x="269" y="970"/>
                  <a:pt x="269" y="736"/>
                </a:cubicBezTo>
                <a:cubicBezTo>
                  <a:pt x="269" y="502"/>
                  <a:pt x="459" y="312"/>
                  <a:pt x="693" y="312"/>
                </a:cubicBezTo>
                <a:cubicBezTo>
                  <a:pt x="927" y="312"/>
                  <a:pt x="1117" y="502"/>
                  <a:pt x="1117" y="736"/>
                </a:cubicBezTo>
                <a:cubicBezTo>
                  <a:pt x="1117" y="970"/>
                  <a:pt x="927" y="1160"/>
                  <a:pt x="693" y="1160"/>
                </a:cubicBezTo>
                <a:close/>
                <a:moveTo>
                  <a:pt x="997" y="736"/>
                </a:moveTo>
                <a:cubicBezTo>
                  <a:pt x="997" y="904"/>
                  <a:pt x="861" y="1040"/>
                  <a:pt x="693" y="1040"/>
                </a:cubicBezTo>
                <a:cubicBezTo>
                  <a:pt x="525" y="1040"/>
                  <a:pt x="389" y="904"/>
                  <a:pt x="389" y="736"/>
                </a:cubicBezTo>
                <a:cubicBezTo>
                  <a:pt x="389" y="568"/>
                  <a:pt x="525" y="432"/>
                  <a:pt x="693" y="432"/>
                </a:cubicBezTo>
                <a:cubicBezTo>
                  <a:pt x="861" y="432"/>
                  <a:pt x="997" y="568"/>
                  <a:pt x="997" y="736"/>
                </a:cubicBezTo>
                <a:close/>
                <a:moveTo>
                  <a:pt x="1037" y="1406"/>
                </a:moveTo>
                <a:cubicBezTo>
                  <a:pt x="1035" y="1406"/>
                  <a:pt x="1033" y="1406"/>
                  <a:pt x="1032" y="1406"/>
                </a:cubicBezTo>
                <a:cubicBezTo>
                  <a:pt x="1004" y="1406"/>
                  <a:pt x="977" y="1402"/>
                  <a:pt x="951" y="1392"/>
                </a:cubicBezTo>
                <a:lnTo>
                  <a:pt x="900" y="1374"/>
                </a:lnTo>
                <a:lnTo>
                  <a:pt x="867" y="1418"/>
                </a:lnTo>
                <a:cubicBezTo>
                  <a:pt x="842" y="1454"/>
                  <a:pt x="809" y="1480"/>
                  <a:pt x="772" y="1495"/>
                </a:cubicBezTo>
                <a:lnTo>
                  <a:pt x="798" y="1917"/>
                </a:lnTo>
                <a:cubicBezTo>
                  <a:pt x="799" y="1951"/>
                  <a:pt x="816" y="1955"/>
                  <a:pt x="834" y="1926"/>
                </a:cubicBezTo>
                <a:lnTo>
                  <a:pt x="918" y="1789"/>
                </a:lnTo>
                <a:cubicBezTo>
                  <a:pt x="936" y="1760"/>
                  <a:pt x="970" y="1757"/>
                  <a:pt x="994" y="1781"/>
                </a:cubicBezTo>
                <a:lnTo>
                  <a:pt x="1167" y="1961"/>
                </a:lnTo>
                <a:cubicBezTo>
                  <a:pt x="1191" y="1986"/>
                  <a:pt x="1203" y="1979"/>
                  <a:pt x="1195" y="1946"/>
                </a:cubicBezTo>
                <a:cubicBezTo>
                  <a:pt x="1195" y="1946"/>
                  <a:pt x="1085" y="1571"/>
                  <a:pt x="1037" y="1406"/>
                </a:cubicBezTo>
                <a:close/>
                <a:moveTo>
                  <a:pt x="687" y="1513"/>
                </a:moveTo>
                <a:cubicBezTo>
                  <a:pt x="615" y="1513"/>
                  <a:pt x="548" y="1477"/>
                  <a:pt x="504" y="1413"/>
                </a:cubicBezTo>
                <a:lnTo>
                  <a:pt x="473" y="1368"/>
                </a:lnTo>
                <a:lnTo>
                  <a:pt x="420" y="1385"/>
                </a:lnTo>
                <a:cubicBezTo>
                  <a:pt x="397" y="1392"/>
                  <a:pt x="372" y="1396"/>
                  <a:pt x="348" y="1396"/>
                </a:cubicBezTo>
                <a:cubicBezTo>
                  <a:pt x="337" y="1396"/>
                  <a:pt x="327" y="1395"/>
                  <a:pt x="316" y="1394"/>
                </a:cubicBezTo>
                <a:cubicBezTo>
                  <a:pt x="272" y="1557"/>
                  <a:pt x="171" y="1931"/>
                  <a:pt x="169" y="1941"/>
                </a:cubicBezTo>
                <a:cubicBezTo>
                  <a:pt x="162" y="1976"/>
                  <a:pt x="183" y="2031"/>
                  <a:pt x="243" y="1994"/>
                </a:cubicBezTo>
                <a:cubicBezTo>
                  <a:pt x="252" y="1989"/>
                  <a:pt x="429" y="1844"/>
                  <a:pt x="429" y="1844"/>
                </a:cubicBezTo>
                <a:cubicBezTo>
                  <a:pt x="454" y="1821"/>
                  <a:pt x="477" y="1820"/>
                  <a:pt x="507" y="1847"/>
                </a:cubicBezTo>
                <a:lnTo>
                  <a:pt x="644" y="1968"/>
                </a:lnTo>
                <a:cubicBezTo>
                  <a:pt x="668" y="1990"/>
                  <a:pt x="706" y="1977"/>
                  <a:pt x="704" y="1943"/>
                </a:cubicBezTo>
                <a:lnTo>
                  <a:pt x="692" y="1513"/>
                </a:lnTo>
                <a:cubicBezTo>
                  <a:pt x="690" y="1513"/>
                  <a:pt x="689" y="1513"/>
                  <a:pt x="687" y="1513"/>
                </a:cubicBezTo>
                <a:close/>
              </a:path>
            </a:pathLst>
          </a:custGeom>
          <a:solidFill>
            <a:srgbClr val="006BBC"/>
          </a:solidFill>
          <a:ln w="9525">
            <a:noFill/>
          </a:ln>
        </p:spPr>
        <p:txBody>
          <a:bodyPr/>
          <a:lstStyle/>
          <a:p>
            <a:endParaRPr lang="zh-CN" altLang="en-US" sz="2400"/>
          </a:p>
        </p:txBody>
      </p:sp>
      <p:sp>
        <p:nvSpPr>
          <p:cNvPr id="6" name="TextBox 6">
            <a:extLst>
              <a:ext uri="{FF2B5EF4-FFF2-40B4-BE49-F238E27FC236}">
                <a16:creationId xmlns:a16="http://schemas.microsoft.com/office/drawing/2014/main" id="{EBBCA5A6-F081-9D14-632E-CA14FB21DE18}"/>
              </a:ext>
            </a:extLst>
          </p:cNvPr>
          <p:cNvSpPr txBox="1"/>
          <p:nvPr/>
        </p:nvSpPr>
        <p:spPr>
          <a:xfrm>
            <a:off x="1367389" y="2650886"/>
            <a:ext cx="1411288" cy="461665"/>
          </a:xfrm>
          <a:prstGeom prst="rect">
            <a:avLst/>
          </a:prstGeom>
          <a:solidFill>
            <a:srgbClr val="113E6A"/>
          </a:solidFill>
          <a:ln w="9525">
            <a:noFill/>
          </a:ln>
        </p:spPr>
        <p:txBody>
          <a:bodyPr wrap="square" anchor="t">
            <a:spAutoFit/>
          </a:bodyPr>
          <a:lstStyle/>
          <a:p>
            <a:pPr algn="ctr"/>
            <a:r>
              <a:rPr lang="zh-CN" altLang="en-US" sz="2400" dirty="0">
                <a:solidFill>
                  <a:schemeClr val="bg1"/>
                </a:solidFill>
                <a:latin typeface="微软雅黑" panose="020B0503020204020204" charset="-122"/>
                <a:ea typeface="微软雅黑" panose="020B0503020204020204" charset="-122"/>
              </a:rPr>
              <a:t>问题</a:t>
            </a:r>
          </a:p>
        </p:txBody>
      </p:sp>
      <p:grpSp>
        <p:nvGrpSpPr>
          <p:cNvPr id="7" name="组合 6">
            <a:extLst>
              <a:ext uri="{FF2B5EF4-FFF2-40B4-BE49-F238E27FC236}">
                <a16:creationId xmlns:a16="http://schemas.microsoft.com/office/drawing/2014/main" id="{69277181-5223-8BEE-9520-E7F1009A9E8B}"/>
              </a:ext>
            </a:extLst>
          </p:cNvPr>
          <p:cNvGrpSpPr/>
          <p:nvPr/>
        </p:nvGrpSpPr>
        <p:grpSpPr>
          <a:xfrm>
            <a:off x="3280050" y="858848"/>
            <a:ext cx="6997700" cy="961289"/>
            <a:chOff x="3280050" y="1091238"/>
            <a:chExt cx="6997700" cy="961289"/>
          </a:xfrm>
        </p:grpSpPr>
        <p:sp>
          <p:nvSpPr>
            <p:cNvPr id="8" name="椭圆 7">
              <a:extLst>
                <a:ext uri="{FF2B5EF4-FFF2-40B4-BE49-F238E27FC236}">
                  <a16:creationId xmlns:a16="http://schemas.microsoft.com/office/drawing/2014/main" id="{E71D50C1-24EA-1E82-2E5C-7C1CB413A18D}"/>
                </a:ext>
              </a:extLst>
            </p:cNvPr>
            <p:cNvSpPr>
              <a:spLocks noChangeAspect="1"/>
            </p:cNvSpPr>
            <p:nvPr/>
          </p:nvSpPr>
          <p:spPr>
            <a:xfrm>
              <a:off x="3280050" y="1108055"/>
              <a:ext cx="547422" cy="547423"/>
            </a:xfrm>
            <a:prstGeom prst="ellipse">
              <a:avLst/>
            </a:prstGeom>
            <a:solidFill>
              <a:srgbClr val="113E6A"/>
            </a:solidFill>
            <a:ln w="9525">
              <a:noFill/>
            </a:ln>
          </p:spPr>
          <p:txBody>
            <a:bodyPr anchor="t"/>
            <a:lstStyle/>
            <a:p>
              <a:r>
                <a:rPr lang="en-US" altLang="zh-CN" sz="2400" b="1" dirty="0">
                  <a:solidFill>
                    <a:schemeClr val="bg1"/>
                  </a:solidFill>
                  <a:latin typeface="微软雅黑" panose="020B0503020204020204" charset="-122"/>
                  <a:ea typeface="微软雅黑" panose="020B0503020204020204" charset="-122"/>
                </a:rPr>
                <a:t>1</a:t>
              </a:r>
            </a:p>
          </p:txBody>
        </p:sp>
        <p:sp>
          <p:nvSpPr>
            <p:cNvPr id="9" name="TextBox 10">
              <a:extLst>
                <a:ext uri="{FF2B5EF4-FFF2-40B4-BE49-F238E27FC236}">
                  <a16:creationId xmlns:a16="http://schemas.microsoft.com/office/drawing/2014/main" id="{960C7185-C242-D59D-33F8-6FB3687AB97D}"/>
                </a:ext>
              </a:extLst>
            </p:cNvPr>
            <p:cNvSpPr txBox="1"/>
            <p:nvPr/>
          </p:nvSpPr>
          <p:spPr>
            <a:xfrm>
              <a:off x="4035065" y="1091238"/>
              <a:ext cx="6242685" cy="961289"/>
            </a:xfrm>
            <a:prstGeom prst="rect">
              <a:avLst/>
            </a:prstGeom>
            <a:noFill/>
            <a:ln w="9525">
              <a:noFill/>
            </a:ln>
          </p:spPr>
          <p:txBody>
            <a:bodyPr wrap="square" anchor="t">
              <a:spAutoFit/>
            </a:bodyPr>
            <a:lstStyle/>
            <a:p>
              <a:pPr>
                <a:lnSpc>
                  <a:spcPct val="150000"/>
                </a:lnSpc>
              </a:pPr>
              <a:r>
                <a:rPr lang="zh-CN" altLang="en-US" sz="2000" b="1" dirty="0">
                  <a:latin typeface="微软雅黑" panose="020B0503020204020204" charset="-122"/>
                  <a:ea typeface="微软雅黑" panose="020B0503020204020204" charset="-122"/>
                </a:rPr>
                <a:t>当前使用物体的深度信息进行聚类操作对物体边缘进行精细化处理对于复杂物体效果不好。</a:t>
              </a:r>
            </a:p>
          </p:txBody>
        </p:sp>
      </p:grpSp>
      <p:cxnSp>
        <p:nvCxnSpPr>
          <p:cNvPr id="10" name="直接连接符 20">
            <a:extLst>
              <a:ext uri="{FF2B5EF4-FFF2-40B4-BE49-F238E27FC236}">
                <a16:creationId xmlns:a16="http://schemas.microsoft.com/office/drawing/2014/main" id="{EA89F0BD-F954-6D6D-D035-46900E40042B}"/>
              </a:ext>
            </a:extLst>
          </p:cNvPr>
          <p:cNvCxnSpPr>
            <a:cxnSpLocks/>
          </p:cNvCxnSpPr>
          <p:nvPr/>
        </p:nvCxnSpPr>
        <p:spPr>
          <a:xfrm>
            <a:off x="3031089" y="875665"/>
            <a:ext cx="0" cy="2280971"/>
          </a:xfrm>
          <a:prstGeom prst="line">
            <a:avLst/>
          </a:prstGeom>
          <a:ln w="9525" cap="flat" cmpd="sng">
            <a:solidFill>
              <a:schemeClr val="accent1"/>
            </a:solidFill>
            <a:prstDash val="solid"/>
            <a:round/>
            <a:headEnd type="none" w="med" len="med"/>
            <a:tailEnd type="none" w="med" len="med"/>
          </a:ln>
        </p:spPr>
      </p:cxnSp>
      <p:grpSp>
        <p:nvGrpSpPr>
          <p:cNvPr id="11" name="组合 10">
            <a:extLst>
              <a:ext uri="{FF2B5EF4-FFF2-40B4-BE49-F238E27FC236}">
                <a16:creationId xmlns:a16="http://schemas.microsoft.com/office/drawing/2014/main" id="{C6A39B28-AFED-4A0B-6610-B5956BAA1CEA}"/>
              </a:ext>
            </a:extLst>
          </p:cNvPr>
          <p:cNvGrpSpPr/>
          <p:nvPr/>
        </p:nvGrpSpPr>
        <p:grpSpPr>
          <a:xfrm>
            <a:off x="3280050" y="1889222"/>
            <a:ext cx="6952582" cy="564240"/>
            <a:chOff x="3280050" y="1833928"/>
            <a:chExt cx="6952582" cy="564240"/>
          </a:xfrm>
        </p:grpSpPr>
        <p:sp>
          <p:nvSpPr>
            <p:cNvPr id="12" name="TextBox 11">
              <a:extLst>
                <a:ext uri="{FF2B5EF4-FFF2-40B4-BE49-F238E27FC236}">
                  <a16:creationId xmlns:a16="http://schemas.microsoft.com/office/drawing/2014/main" id="{86D6980B-8A59-2126-7804-F20C2C6A7B60}"/>
                </a:ext>
              </a:extLst>
            </p:cNvPr>
            <p:cNvSpPr txBox="1"/>
            <p:nvPr/>
          </p:nvSpPr>
          <p:spPr>
            <a:xfrm>
              <a:off x="4035032" y="1833928"/>
              <a:ext cx="6197600" cy="499624"/>
            </a:xfrm>
            <a:prstGeom prst="rect">
              <a:avLst/>
            </a:prstGeom>
            <a:noFill/>
            <a:ln w="9525">
              <a:noFill/>
            </a:ln>
          </p:spPr>
          <p:txBody>
            <a:bodyPr wrap="square" anchor="t">
              <a:spAutoFit/>
            </a:bodyPr>
            <a:lstStyle/>
            <a:p>
              <a:pPr>
                <a:lnSpc>
                  <a:spcPct val="150000"/>
                </a:lnSpc>
              </a:pPr>
              <a:r>
                <a:rPr lang="zh-CN" altLang="en-US" sz="2000" b="1" dirty="0">
                  <a:latin typeface="微软雅黑" panose="020B0503020204020204" charset="-122"/>
                  <a:ea typeface="微软雅黑" panose="020B0503020204020204" charset="-122"/>
                </a:rPr>
                <a:t>如何将物体加入到后端优化中</a:t>
              </a:r>
              <a:r>
                <a:rPr lang="zh-CN" altLang="zh-CN" sz="2000" b="1" dirty="0">
                  <a:latin typeface="微软雅黑" panose="020B0503020204020204" charset="-122"/>
                  <a:ea typeface="微软雅黑" panose="020B0503020204020204" charset="-122"/>
                </a:rPr>
                <a:t>。</a:t>
              </a:r>
              <a:endParaRPr lang="zh-CN" altLang="en-US" sz="2000" b="1" dirty="0">
                <a:latin typeface="微软雅黑" panose="020B0503020204020204" charset="-122"/>
                <a:ea typeface="微软雅黑" panose="020B0503020204020204" charset="-122"/>
              </a:endParaRPr>
            </a:p>
          </p:txBody>
        </p:sp>
        <p:sp>
          <p:nvSpPr>
            <p:cNvPr id="13" name="椭圆 7">
              <a:extLst>
                <a:ext uri="{FF2B5EF4-FFF2-40B4-BE49-F238E27FC236}">
                  <a16:creationId xmlns:a16="http://schemas.microsoft.com/office/drawing/2014/main" id="{7A65F748-F790-C903-E2B3-9BD472E37C78}"/>
                </a:ext>
              </a:extLst>
            </p:cNvPr>
            <p:cNvSpPr>
              <a:spLocks noChangeAspect="1"/>
            </p:cNvSpPr>
            <p:nvPr/>
          </p:nvSpPr>
          <p:spPr>
            <a:xfrm>
              <a:off x="3280050" y="1850745"/>
              <a:ext cx="547422" cy="547423"/>
            </a:xfrm>
            <a:prstGeom prst="ellipse">
              <a:avLst/>
            </a:prstGeom>
            <a:solidFill>
              <a:srgbClr val="113E6A"/>
            </a:solidFill>
            <a:ln w="9525">
              <a:noFill/>
            </a:ln>
          </p:spPr>
          <p:txBody>
            <a:bodyPr anchor="t"/>
            <a:lstStyle/>
            <a:p>
              <a:r>
                <a:rPr lang="en-US" altLang="zh-CN" sz="2400" b="1" dirty="0">
                  <a:solidFill>
                    <a:schemeClr val="bg1"/>
                  </a:solidFill>
                  <a:latin typeface="微软雅黑" panose="020B0503020204020204" charset="-122"/>
                  <a:ea typeface="微软雅黑" panose="020B0503020204020204" charset="-122"/>
                </a:rPr>
                <a:t>2</a:t>
              </a:r>
            </a:p>
          </p:txBody>
        </p:sp>
      </p:grpSp>
      <p:grpSp>
        <p:nvGrpSpPr>
          <p:cNvPr id="14" name="组合 13">
            <a:extLst>
              <a:ext uri="{FF2B5EF4-FFF2-40B4-BE49-F238E27FC236}">
                <a16:creationId xmlns:a16="http://schemas.microsoft.com/office/drawing/2014/main" id="{78685ED8-27C9-D009-D758-BC5B28221F26}"/>
              </a:ext>
            </a:extLst>
          </p:cNvPr>
          <p:cNvGrpSpPr/>
          <p:nvPr/>
        </p:nvGrpSpPr>
        <p:grpSpPr>
          <a:xfrm>
            <a:off x="3280050" y="2719396"/>
            <a:ext cx="6952615" cy="564240"/>
            <a:chOff x="3280050" y="2526336"/>
            <a:chExt cx="6952615" cy="564240"/>
          </a:xfrm>
        </p:grpSpPr>
        <p:sp>
          <p:nvSpPr>
            <p:cNvPr id="15" name="TextBox 11">
              <a:extLst>
                <a:ext uri="{FF2B5EF4-FFF2-40B4-BE49-F238E27FC236}">
                  <a16:creationId xmlns:a16="http://schemas.microsoft.com/office/drawing/2014/main" id="{6D4A9963-C0E9-32A6-DE85-66E107E52D79}"/>
                </a:ext>
              </a:extLst>
            </p:cNvPr>
            <p:cNvSpPr txBox="1"/>
            <p:nvPr/>
          </p:nvSpPr>
          <p:spPr>
            <a:xfrm>
              <a:off x="4035065" y="2526336"/>
              <a:ext cx="6197600" cy="499624"/>
            </a:xfrm>
            <a:prstGeom prst="rect">
              <a:avLst/>
            </a:prstGeom>
            <a:noFill/>
            <a:ln w="9525">
              <a:noFill/>
            </a:ln>
          </p:spPr>
          <p:txBody>
            <a:bodyPr wrap="square" anchor="t">
              <a:spAutoFit/>
            </a:bodyPr>
            <a:lstStyle/>
            <a:p>
              <a:pPr>
                <a:lnSpc>
                  <a:spcPct val="150000"/>
                </a:lnSpc>
              </a:pPr>
              <a:r>
                <a:rPr lang="zh-CN" altLang="en-US" sz="2000" b="1" dirty="0">
                  <a:latin typeface="微软雅黑" panose="020B0503020204020204" charset="-122"/>
                  <a:ea typeface="微软雅黑" panose="020B0503020204020204" charset="-122"/>
                </a:rPr>
                <a:t>同一物体点云判定可以加入更多的信息。</a:t>
              </a:r>
            </a:p>
          </p:txBody>
        </p:sp>
        <p:sp>
          <p:nvSpPr>
            <p:cNvPr id="16" name="椭圆 7">
              <a:extLst>
                <a:ext uri="{FF2B5EF4-FFF2-40B4-BE49-F238E27FC236}">
                  <a16:creationId xmlns:a16="http://schemas.microsoft.com/office/drawing/2014/main" id="{B96633A7-3FA8-8F24-CE5C-C58CC7B4C461}"/>
                </a:ext>
              </a:extLst>
            </p:cNvPr>
            <p:cNvSpPr>
              <a:spLocks noChangeAspect="1"/>
            </p:cNvSpPr>
            <p:nvPr/>
          </p:nvSpPr>
          <p:spPr>
            <a:xfrm>
              <a:off x="3280050" y="2543153"/>
              <a:ext cx="547422" cy="547423"/>
            </a:xfrm>
            <a:prstGeom prst="ellipse">
              <a:avLst/>
            </a:prstGeom>
            <a:solidFill>
              <a:srgbClr val="113E6A"/>
            </a:solidFill>
            <a:ln w="9525">
              <a:noFill/>
            </a:ln>
          </p:spPr>
          <p:txBody>
            <a:bodyPr anchor="t"/>
            <a:lstStyle/>
            <a:p>
              <a:r>
                <a:rPr lang="en-US" altLang="zh-CN" sz="2400" b="1" dirty="0">
                  <a:solidFill>
                    <a:schemeClr val="bg1"/>
                  </a:solidFill>
                  <a:latin typeface="微软雅黑" panose="020B0503020204020204" charset="-122"/>
                  <a:ea typeface="微软雅黑" panose="020B0503020204020204" charset="-122"/>
                </a:rPr>
                <a:t>3</a:t>
              </a:r>
            </a:p>
          </p:txBody>
        </p:sp>
      </p:grpSp>
      <p:grpSp>
        <p:nvGrpSpPr>
          <p:cNvPr id="17" name="组合 16">
            <a:extLst>
              <a:ext uri="{FF2B5EF4-FFF2-40B4-BE49-F238E27FC236}">
                <a16:creationId xmlns:a16="http://schemas.microsoft.com/office/drawing/2014/main" id="{50F80B15-98F2-5C2B-8A86-494195C1F35B}"/>
              </a:ext>
            </a:extLst>
          </p:cNvPr>
          <p:cNvGrpSpPr/>
          <p:nvPr/>
        </p:nvGrpSpPr>
        <p:grpSpPr>
          <a:xfrm>
            <a:off x="3280050" y="3804512"/>
            <a:ext cx="7279998" cy="564240"/>
            <a:chOff x="3280050" y="1091238"/>
            <a:chExt cx="7279998" cy="564240"/>
          </a:xfrm>
        </p:grpSpPr>
        <p:sp>
          <p:nvSpPr>
            <p:cNvPr id="18" name="椭圆 7">
              <a:extLst>
                <a:ext uri="{FF2B5EF4-FFF2-40B4-BE49-F238E27FC236}">
                  <a16:creationId xmlns:a16="http://schemas.microsoft.com/office/drawing/2014/main" id="{1CD363A6-5D15-3B35-E303-A01FF90C5088}"/>
                </a:ext>
              </a:extLst>
            </p:cNvPr>
            <p:cNvSpPr>
              <a:spLocks noChangeAspect="1"/>
            </p:cNvSpPr>
            <p:nvPr/>
          </p:nvSpPr>
          <p:spPr>
            <a:xfrm>
              <a:off x="3280050" y="1108055"/>
              <a:ext cx="547422" cy="547423"/>
            </a:xfrm>
            <a:prstGeom prst="ellipse">
              <a:avLst/>
            </a:prstGeom>
            <a:solidFill>
              <a:srgbClr val="113E6A"/>
            </a:solidFill>
            <a:ln w="9525">
              <a:noFill/>
            </a:ln>
          </p:spPr>
          <p:txBody>
            <a:bodyPr anchor="t"/>
            <a:lstStyle/>
            <a:p>
              <a:r>
                <a:rPr lang="en-US" altLang="zh-CN" sz="2400" b="1" dirty="0">
                  <a:solidFill>
                    <a:schemeClr val="bg1"/>
                  </a:solidFill>
                  <a:latin typeface="微软雅黑" panose="020B0503020204020204" charset="-122"/>
                  <a:ea typeface="微软雅黑" panose="020B0503020204020204" charset="-122"/>
                </a:rPr>
                <a:t>1</a:t>
              </a:r>
            </a:p>
          </p:txBody>
        </p:sp>
        <p:sp>
          <p:nvSpPr>
            <p:cNvPr id="19" name="TextBox 10">
              <a:extLst>
                <a:ext uri="{FF2B5EF4-FFF2-40B4-BE49-F238E27FC236}">
                  <a16:creationId xmlns:a16="http://schemas.microsoft.com/office/drawing/2014/main" id="{D331B29D-092B-3A1A-A9C9-74B92E4471A1}"/>
                </a:ext>
              </a:extLst>
            </p:cNvPr>
            <p:cNvSpPr txBox="1"/>
            <p:nvPr/>
          </p:nvSpPr>
          <p:spPr>
            <a:xfrm>
              <a:off x="4035065" y="1091238"/>
              <a:ext cx="6524983" cy="499624"/>
            </a:xfrm>
            <a:prstGeom prst="rect">
              <a:avLst/>
            </a:prstGeom>
            <a:noFill/>
            <a:ln w="9525">
              <a:noFill/>
            </a:ln>
          </p:spPr>
          <p:txBody>
            <a:bodyPr wrap="square" anchor="t">
              <a:spAutoFit/>
            </a:bodyPr>
            <a:lstStyle/>
            <a:p>
              <a:pPr>
                <a:lnSpc>
                  <a:spcPct val="150000"/>
                </a:lnSpc>
              </a:pPr>
              <a:r>
                <a:rPr lang="zh-CN" altLang="en-US" sz="2000" b="1" dirty="0">
                  <a:latin typeface="微软雅黑" panose="020B0503020204020204" charset="-122"/>
                  <a:ea typeface="微软雅黑" panose="020B0503020204020204" charset="-122"/>
                </a:rPr>
                <a:t>使用更复杂的方式比如</a:t>
              </a:r>
              <a:r>
                <a:rPr lang="en-US" altLang="zh-CN" sz="2000" b="1" dirty="0">
                  <a:latin typeface="微软雅黑" panose="020B0503020204020204" charset="-122"/>
                  <a:ea typeface="微软雅黑" panose="020B0503020204020204" charset="-122"/>
                </a:rPr>
                <a:t>canny</a:t>
              </a:r>
              <a:r>
                <a:rPr lang="zh-CN" altLang="en-US" sz="2000" b="1" dirty="0">
                  <a:latin typeface="微软雅黑" panose="020B0503020204020204" charset="-122"/>
                  <a:ea typeface="微软雅黑" panose="020B0503020204020204" charset="-122"/>
                </a:rPr>
                <a:t>边缘检测算法等。</a:t>
              </a:r>
            </a:p>
          </p:txBody>
        </p:sp>
      </p:grpSp>
      <p:grpSp>
        <p:nvGrpSpPr>
          <p:cNvPr id="20" name="组合 19">
            <a:extLst>
              <a:ext uri="{FF2B5EF4-FFF2-40B4-BE49-F238E27FC236}">
                <a16:creationId xmlns:a16="http://schemas.microsoft.com/office/drawing/2014/main" id="{E7B5471B-509B-699F-AD19-8EB7D6BA5057}"/>
              </a:ext>
            </a:extLst>
          </p:cNvPr>
          <p:cNvGrpSpPr/>
          <p:nvPr/>
        </p:nvGrpSpPr>
        <p:grpSpPr>
          <a:xfrm>
            <a:off x="3280050" y="4777946"/>
            <a:ext cx="7544554" cy="564240"/>
            <a:chOff x="3280050" y="1833928"/>
            <a:chExt cx="7544554" cy="564240"/>
          </a:xfrm>
        </p:grpSpPr>
        <p:sp>
          <p:nvSpPr>
            <p:cNvPr id="21" name="TextBox 11">
              <a:extLst>
                <a:ext uri="{FF2B5EF4-FFF2-40B4-BE49-F238E27FC236}">
                  <a16:creationId xmlns:a16="http://schemas.microsoft.com/office/drawing/2014/main" id="{29317844-5AE4-1DDB-D25D-42DD3F342395}"/>
                </a:ext>
              </a:extLst>
            </p:cNvPr>
            <p:cNvSpPr txBox="1"/>
            <p:nvPr/>
          </p:nvSpPr>
          <p:spPr>
            <a:xfrm>
              <a:off x="4035031" y="1833928"/>
              <a:ext cx="6789573" cy="499624"/>
            </a:xfrm>
            <a:prstGeom prst="rect">
              <a:avLst/>
            </a:prstGeom>
            <a:noFill/>
            <a:ln w="9525">
              <a:noFill/>
            </a:ln>
          </p:spPr>
          <p:txBody>
            <a:bodyPr wrap="square" anchor="t">
              <a:spAutoFit/>
            </a:bodyPr>
            <a:lstStyle/>
            <a:p>
              <a:pPr>
                <a:lnSpc>
                  <a:spcPct val="150000"/>
                </a:lnSpc>
              </a:pPr>
              <a:r>
                <a:rPr lang="zh-CN" altLang="en-US" sz="2000" b="1" dirty="0">
                  <a:latin typeface="微软雅黑" panose="020B0503020204020204" charset="-122"/>
                  <a:ea typeface="微软雅黑" panose="020B0503020204020204" charset="-122"/>
                </a:rPr>
                <a:t>物体的位姿加入到优化的最小二乘中作为新约束</a:t>
              </a:r>
              <a:r>
                <a:rPr lang="en-US" altLang="zh-CN" sz="2000" b="1" dirty="0">
                  <a:latin typeface="微软雅黑" panose="020B0503020204020204" charset="-122"/>
                  <a:ea typeface="微软雅黑" panose="020B0503020204020204" charset="-122"/>
                </a:rPr>
                <a:t>	</a:t>
              </a:r>
              <a:endParaRPr lang="zh-CN" altLang="en-US" sz="2000" b="1" dirty="0">
                <a:latin typeface="微软雅黑" panose="020B0503020204020204" charset="-122"/>
                <a:ea typeface="微软雅黑" panose="020B0503020204020204" charset="-122"/>
              </a:endParaRPr>
            </a:p>
          </p:txBody>
        </p:sp>
        <p:sp>
          <p:nvSpPr>
            <p:cNvPr id="22" name="椭圆 7">
              <a:extLst>
                <a:ext uri="{FF2B5EF4-FFF2-40B4-BE49-F238E27FC236}">
                  <a16:creationId xmlns:a16="http://schemas.microsoft.com/office/drawing/2014/main" id="{2F611492-7704-2CB6-B3C1-06CB27317B98}"/>
                </a:ext>
              </a:extLst>
            </p:cNvPr>
            <p:cNvSpPr>
              <a:spLocks noChangeAspect="1"/>
            </p:cNvSpPr>
            <p:nvPr/>
          </p:nvSpPr>
          <p:spPr>
            <a:xfrm>
              <a:off x="3280050" y="1850745"/>
              <a:ext cx="547422" cy="547423"/>
            </a:xfrm>
            <a:prstGeom prst="ellipse">
              <a:avLst/>
            </a:prstGeom>
            <a:solidFill>
              <a:srgbClr val="113E6A"/>
            </a:solidFill>
            <a:ln w="9525">
              <a:noFill/>
            </a:ln>
          </p:spPr>
          <p:txBody>
            <a:bodyPr anchor="t"/>
            <a:lstStyle/>
            <a:p>
              <a:r>
                <a:rPr lang="en-US" altLang="zh-CN" sz="2400" b="1" dirty="0">
                  <a:solidFill>
                    <a:schemeClr val="bg1"/>
                  </a:solidFill>
                  <a:latin typeface="微软雅黑" panose="020B0503020204020204" charset="-122"/>
                  <a:ea typeface="微软雅黑" panose="020B0503020204020204" charset="-122"/>
                </a:rPr>
                <a:t>2</a:t>
              </a:r>
            </a:p>
          </p:txBody>
        </p:sp>
      </p:grpSp>
      <p:grpSp>
        <p:nvGrpSpPr>
          <p:cNvPr id="23" name="组合 22">
            <a:extLst>
              <a:ext uri="{FF2B5EF4-FFF2-40B4-BE49-F238E27FC236}">
                <a16:creationId xmlns:a16="http://schemas.microsoft.com/office/drawing/2014/main" id="{B195B0DD-7228-849F-7C97-F5B8CFE127DD}"/>
              </a:ext>
            </a:extLst>
          </p:cNvPr>
          <p:cNvGrpSpPr/>
          <p:nvPr/>
        </p:nvGrpSpPr>
        <p:grpSpPr>
          <a:xfrm>
            <a:off x="3280050" y="5738680"/>
            <a:ext cx="7544554" cy="564240"/>
            <a:chOff x="3280050" y="1833928"/>
            <a:chExt cx="7544554" cy="564240"/>
          </a:xfrm>
        </p:grpSpPr>
        <p:sp>
          <p:nvSpPr>
            <p:cNvPr id="24" name="TextBox 11">
              <a:extLst>
                <a:ext uri="{FF2B5EF4-FFF2-40B4-BE49-F238E27FC236}">
                  <a16:creationId xmlns:a16="http://schemas.microsoft.com/office/drawing/2014/main" id="{54EC846D-E153-3FA0-BC30-E6AD4704F5DC}"/>
                </a:ext>
              </a:extLst>
            </p:cNvPr>
            <p:cNvSpPr txBox="1"/>
            <p:nvPr/>
          </p:nvSpPr>
          <p:spPr>
            <a:xfrm>
              <a:off x="4035031" y="1833928"/>
              <a:ext cx="6789573" cy="499624"/>
            </a:xfrm>
            <a:prstGeom prst="rect">
              <a:avLst/>
            </a:prstGeom>
            <a:noFill/>
            <a:ln w="9525">
              <a:noFill/>
            </a:ln>
          </p:spPr>
          <p:txBody>
            <a:bodyPr wrap="square" anchor="t">
              <a:spAutoFit/>
            </a:bodyPr>
            <a:lstStyle/>
            <a:p>
              <a:pPr>
                <a:lnSpc>
                  <a:spcPct val="150000"/>
                </a:lnSpc>
              </a:pPr>
              <a:r>
                <a:rPr lang="zh-CN" altLang="en-US" sz="2000" b="1" dirty="0">
                  <a:latin typeface="微软雅黑" panose="020B0503020204020204" charset="-122"/>
                  <a:ea typeface="微软雅黑" panose="020B0503020204020204" charset="-122"/>
                </a:rPr>
                <a:t>在实验中选定不同物体的阈值，判定更准确。</a:t>
              </a:r>
            </a:p>
          </p:txBody>
        </p:sp>
        <p:sp>
          <p:nvSpPr>
            <p:cNvPr id="25" name="椭圆 7">
              <a:extLst>
                <a:ext uri="{FF2B5EF4-FFF2-40B4-BE49-F238E27FC236}">
                  <a16:creationId xmlns:a16="http://schemas.microsoft.com/office/drawing/2014/main" id="{802C970F-FD4E-50E7-D827-503DCA23F056}"/>
                </a:ext>
              </a:extLst>
            </p:cNvPr>
            <p:cNvSpPr>
              <a:spLocks noChangeAspect="1"/>
            </p:cNvSpPr>
            <p:nvPr/>
          </p:nvSpPr>
          <p:spPr>
            <a:xfrm>
              <a:off x="3280050" y="1850745"/>
              <a:ext cx="547422" cy="547423"/>
            </a:xfrm>
            <a:prstGeom prst="ellipse">
              <a:avLst/>
            </a:prstGeom>
            <a:solidFill>
              <a:srgbClr val="113E6A"/>
            </a:solidFill>
            <a:ln w="9525">
              <a:noFill/>
            </a:ln>
          </p:spPr>
          <p:txBody>
            <a:bodyPr anchor="t"/>
            <a:lstStyle/>
            <a:p>
              <a:r>
                <a:rPr lang="en-US" altLang="zh-CN" sz="2400" b="1" dirty="0">
                  <a:solidFill>
                    <a:schemeClr val="bg1"/>
                  </a:solidFill>
                  <a:latin typeface="微软雅黑" panose="020B0503020204020204" charset="-122"/>
                  <a:ea typeface="微软雅黑" panose="020B0503020204020204" charset="-122"/>
                </a:rPr>
                <a:t>3</a:t>
              </a:r>
            </a:p>
          </p:txBody>
        </p:sp>
      </p:grpSp>
    </p:spTree>
    <p:extLst>
      <p:ext uri="{BB962C8B-B14F-4D97-AF65-F5344CB8AC3E}">
        <p14:creationId xmlns:p14="http://schemas.microsoft.com/office/powerpoint/2010/main" val="33122294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oup 2">
            <a:extLst>
              <a:ext uri="{FF2B5EF4-FFF2-40B4-BE49-F238E27FC236}">
                <a16:creationId xmlns:a16="http://schemas.microsoft.com/office/drawing/2014/main" id="{2EF04FC3-63E0-4847-A2B8-B861FB94EC01}"/>
              </a:ext>
            </a:extLst>
          </p:cNvPr>
          <p:cNvGrpSpPr/>
          <p:nvPr/>
        </p:nvGrpSpPr>
        <p:grpSpPr>
          <a:xfrm>
            <a:off x="216420" y="1419788"/>
            <a:ext cx="9963201" cy="4919940"/>
            <a:chOff x="0" y="-951572"/>
            <a:chExt cx="19729030" cy="9536206"/>
          </a:xfrm>
          <a:solidFill>
            <a:srgbClr val="8FAADC"/>
          </a:solidFill>
        </p:grpSpPr>
        <p:pic>
          <p:nvPicPr>
            <p:cNvPr id="28" name="Picture 3">
              <a:extLst>
                <a:ext uri="{FF2B5EF4-FFF2-40B4-BE49-F238E27FC236}">
                  <a16:creationId xmlns:a16="http://schemas.microsoft.com/office/drawing/2014/main" id="{3CC1DC0C-1672-4ECD-9E57-CA982E7558E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r="50263"/>
            <a:stretch>
              <a:fillRect/>
            </a:stretch>
          </p:blipFill>
          <p:spPr>
            <a:xfrm>
              <a:off x="0" y="2247637"/>
              <a:ext cx="1500844" cy="3017608"/>
            </a:xfrm>
            <a:prstGeom prst="rect">
              <a:avLst/>
            </a:prstGeom>
          </p:spPr>
        </p:pic>
        <p:pic>
          <p:nvPicPr>
            <p:cNvPr id="29" name="Picture 4">
              <a:extLst>
                <a:ext uri="{FF2B5EF4-FFF2-40B4-BE49-F238E27FC236}">
                  <a16:creationId xmlns:a16="http://schemas.microsoft.com/office/drawing/2014/main" id="{423DB570-2B9E-41C7-B5CE-1F57AF4E5CA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282894" y="2572918"/>
              <a:ext cx="2479762" cy="2367045"/>
            </a:xfrm>
            <a:prstGeom prst="rect">
              <a:avLst/>
            </a:prstGeom>
          </p:spPr>
        </p:pic>
        <p:sp>
          <p:nvSpPr>
            <p:cNvPr id="30" name="AutoShape 5">
              <a:extLst>
                <a:ext uri="{FF2B5EF4-FFF2-40B4-BE49-F238E27FC236}">
                  <a16:creationId xmlns:a16="http://schemas.microsoft.com/office/drawing/2014/main" id="{7EF4A111-0E63-4E84-BC4A-A5624486FA94}"/>
                </a:ext>
              </a:extLst>
            </p:cNvPr>
            <p:cNvSpPr/>
            <p:nvPr/>
          </p:nvSpPr>
          <p:spPr>
            <a:xfrm rot="5400000" flipV="1">
              <a:off x="-114391" y="631398"/>
              <a:ext cx="3208251" cy="42311"/>
            </a:xfrm>
            <a:prstGeom prst="line">
              <a:avLst/>
            </a:prstGeom>
            <a:grpFill/>
            <a:ln w="36186" cap="flat">
              <a:solidFill>
                <a:srgbClr val="8FAADC"/>
              </a:solidFill>
              <a:prstDash val="solid"/>
              <a:headEnd type="none" w="sm" len="sm"/>
              <a:tailEnd type="none" w="sm" len="sm"/>
            </a:ln>
          </p:spPr>
        </p:sp>
        <p:pic>
          <p:nvPicPr>
            <p:cNvPr id="31" name="Picture 6">
              <a:extLst>
                <a:ext uri="{FF2B5EF4-FFF2-40B4-BE49-F238E27FC236}">
                  <a16:creationId xmlns:a16="http://schemas.microsoft.com/office/drawing/2014/main" id="{10334E55-DDFB-4366-80B6-AC1187ACCBF3}"/>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1097712" y="3306494"/>
              <a:ext cx="856487" cy="893867"/>
            </a:xfrm>
            <a:prstGeom prst="rect">
              <a:avLst/>
            </a:prstGeom>
          </p:spPr>
        </p:pic>
        <p:pic>
          <p:nvPicPr>
            <p:cNvPr id="32" name="Picture 7">
              <a:extLst>
                <a:ext uri="{FF2B5EF4-FFF2-40B4-BE49-F238E27FC236}">
                  <a16:creationId xmlns:a16="http://schemas.microsoft.com/office/drawing/2014/main" id="{0AA3D14D-8908-44EA-A752-E7229DAC747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r="50263"/>
            <a:stretch>
              <a:fillRect/>
            </a:stretch>
          </p:blipFill>
          <p:spPr>
            <a:xfrm>
              <a:off x="8483187" y="2247637"/>
              <a:ext cx="1500844" cy="3017608"/>
            </a:xfrm>
            <a:prstGeom prst="rect">
              <a:avLst/>
            </a:prstGeom>
          </p:spPr>
        </p:pic>
        <p:pic>
          <p:nvPicPr>
            <p:cNvPr id="33" name="Picture 8">
              <a:extLst>
                <a:ext uri="{FF2B5EF4-FFF2-40B4-BE49-F238E27FC236}">
                  <a16:creationId xmlns:a16="http://schemas.microsoft.com/office/drawing/2014/main" id="{5A95E60E-353D-47EC-A456-8A02072CE9A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8766081" y="2572918"/>
              <a:ext cx="2479762" cy="2367045"/>
            </a:xfrm>
            <a:prstGeom prst="rect">
              <a:avLst/>
            </a:prstGeom>
          </p:spPr>
        </p:pic>
        <p:sp>
          <p:nvSpPr>
            <p:cNvPr id="35" name="AutoShape 9">
              <a:extLst>
                <a:ext uri="{FF2B5EF4-FFF2-40B4-BE49-F238E27FC236}">
                  <a16:creationId xmlns:a16="http://schemas.microsoft.com/office/drawing/2014/main" id="{8B64C708-A356-4C05-A6A9-1BF7209BECD5}"/>
                </a:ext>
              </a:extLst>
            </p:cNvPr>
            <p:cNvSpPr/>
            <p:nvPr/>
          </p:nvSpPr>
          <p:spPr>
            <a:xfrm rot="5400000">
              <a:off x="8411083" y="631419"/>
              <a:ext cx="3208250" cy="42267"/>
            </a:xfrm>
            <a:prstGeom prst="line">
              <a:avLst/>
            </a:prstGeom>
            <a:grpFill/>
            <a:ln w="36186" cap="flat">
              <a:solidFill>
                <a:srgbClr val="8FAADC"/>
              </a:solidFill>
              <a:prstDash val="solid"/>
              <a:headEnd type="none" w="sm" len="sm"/>
              <a:tailEnd type="none" w="sm" len="sm"/>
            </a:ln>
          </p:spPr>
        </p:sp>
        <p:pic>
          <p:nvPicPr>
            <p:cNvPr id="36" name="Picture 10">
              <a:extLst>
                <a:ext uri="{FF2B5EF4-FFF2-40B4-BE49-F238E27FC236}">
                  <a16:creationId xmlns:a16="http://schemas.microsoft.com/office/drawing/2014/main" id="{418C4586-5F46-4448-B38F-A04326F12F0B}"/>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9669202" y="3399914"/>
              <a:ext cx="619613" cy="707027"/>
            </a:xfrm>
            <a:prstGeom prst="rect">
              <a:avLst/>
            </a:prstGeom>
          </p:spPr>
        </p:pic>
        <p:pic>
          <p:nvPicPr>
            <p:cNvPr id="37" name="Picture 11">
              <a:extLst>
                <a:ext uri="{FF2B5EF4-FFF2-40B4-BE49-F238E27FC236}">
                  <a16:creationId xmlns:a16="http://schemas.microsoft.com/office/drawing/2014/main" id="{8F86185F-CC48-40E4-8732-336FDC27470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r="50263"/>
            <a:stretch>
              <a:fillRect/>
            </a:stretch>
          </p:blipFill>
          <p:spPr>
            <a:xfrm>
              <a:off x="4241594" y="2247637"/>
              <a:ext cx="1500844" cy="3017608"/>
            </a:xfrm>
            <a:prstGeom prst="rect">
              <a:avLst/>
            </a:prstGeom>
          </p:spPr>
        </p:pic>
        <p:pic>
          <p:nvPicPr>
            <p:cNvPr id="38" name="Picture 12">
              <a:extLst>
                <a:ext uri="{FF2B5EF4-FFF2-40B4-BE49-F238E27FC236}">
                  <a16:creationId xmlns:a16="http://schemas.microsoft.com/office/drawing/2014/main" id="{FE906936-9F0A-4EDB-BB59-BFDE3BD50D4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4524487" y="2572918"/>
              <a:ext cx="2479762" cy="2367045"/>
            </a:xfrm>
            <a:prstGeom prst="rect">
              <a:avLst/>
            </a:prstGeom>
          </p:spPr>
        </p:pic>
        <p:sp>
          <p:nvSpPr>
            <p:cNvPr id="39" name="AutoShape 13">
              <a:extLst>
                <a:ext uri="{FF2B5EF4-FFF2-40B4-BE49-F238E27FC236}">
                  <a16:creationId xmlns:a16="http://schemas.microsoft.com/office/drawing/2014/main" id="{CE070F1B-7DF0-477C-B3AF-1FA18B15FF00}"/>
                </a:ext>
              </a:extLst>
            </p:cNvPr>
            <p:cNvSpPr/>
            <p:nvPr/>
          </p:nvSpPr>
          <p:spPr>
            <a:xfrm rot="5400000">
              <a:off x="4065167" y="6897314"/>
              <a:ext cx="3364585" cy="10047"/>
            </a:xfrm>
            <a:prstGeom prst="line">
              <a:avLst/>
            </a:prstGeom>
            <a:grpFill/>
            <a:ln w="36186" cap="flat">
              <a:solidFill>
                <a:srgbClr val="8FAADC"/>
              </a:solidFill>
              <a:prstDash val="solid"/>
              <a:headEnd type="none" w="sm" len="sm"/>
              <a:tailEnd type="none" w="sm" len="sm"/>
            </a:ln>
          </p:spPr>
        </p:sp>
        <p:pic>
          <p:nvPicPr>
            <p:cNvPr id="41" name="Picture 14">
              <a:extLst>
                <a:ext uri="{FF2B5EF4-FFF2-40B4-BE49-F238E27FC236}">
                  <a16:creationId xmlns:a16="http://schemas.microsoft.com/office/drawing/2014/main" id="{F2652941-6453-420A-92D8-0FED56B02472}"/>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a:off x="5493261" y="3317494"/>
              <a:ext cx="518443" cy="893867"/>
            </a:xfrm>
            <a:prstGeom prst="rect">
              <a:avLst/>
            </a:prstGeom>
          </p:spPr>
        </p:pic>
        <p:pic>
          <p:nvPicPr>
            <p:cNvPr id="42" name="Picture 15">
              <a:extLst>
                <a:ext uri="{FF2B5EF4-FFF2-40B4-BE49-F238E27FC236}">
                  <a16:creationId xmlns:a16="http://schemas.microsoft.com/office/drawing/2014/main" id="{F52648FF-CFC7-4705-BC41-C4F5722AF82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r="50263"/>
            <a:stretch>
              <a:fillRect/>
            </a:stretch>
          </p:blipFill>
          <p:spPr>
            <a:xfrm>
              <a:off x="12724781" y="2247637"/>
              <a:ext cx="1500844" cy="3017608"/>
            </a:xfrm>
            <a:prstGeom prst="rect">
              <a:avLst/>
            </a:prstGeom>
          </p:spPr>
        </p:pic>
        <p:pic>
          <p:nvPicPr>
            <p:cNvPr id="43" name="Picture 16">
              <a:extLst>
                <a:ext uri="{FF2B5EF4-FFF2-40B4-BE49-F238E27FC236}">
                  <a16:creationId xmlns:a16="http://schemas.microsoft.com/office/drawing/2014/main" id="{0A2AAD97-656F-4CB4-9C0C-9EBE1F34D5B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3007674" y="2572918"/>
              <a:ext cx="2479762" cy="2367045"/>
            </a:xfrm>
            <a:prstGeom prst="rect">
              <a:avLst/>
            </a:prstGeom>
          </p:spPr>
        </p:pic>
        <p:sp>
          <p:nvSpPr>
            <p:cNvPr id="44" name="AutoShape 17">
              <a:extLst>
                <a:ext uri="{FF2B5EF4-FFF2-40B4-BE49-F238E27FC236}">
                  <a16:creationId xmlns:a16="http://schemas.microsoft.com/office/drawing/2014/main" id="{AC46FFE4-C8A1-4E99-9975-24C185BCFF08}"/>
                </a:ext>
              </a:extLst>
            </p:cNvPr>
            <p:cNvSpPr/>
            <p:nvPr/>
          </p:nvSpPr>
          <p:spPr>
            <a:xfrm rot="5400000">
              <a:off x="12548352" y="6897316"/>
              <a:ext cx="3364587" cy="10049"/>
            </a:xfrm>
            <a:prstGeom prst="line">
              <a:avLst/>
            </a:prstGeom>
            <a:grpFill/>
            <a:ln w="36186" cap="flat">
              <a:solidFill>
                <a:srgbClr val="8FAADC"/>
              </a:solidFill>
              <a:prstDash val="solid"/>
              <a:headEnd type="none" w="sm" len="sm"/>
              <a:tailEnd type="none" w="sm" len="sm"/>
            </a:ln>
          </p:spPr>
        </p:sp>
        <p:pic>
          <p:nvPicPr>
            <p:cNvPr id="45" name="Picture 18">
              <a:extLst>
                <a:ext uri="{FF2B5EF4-FFF2-40B4-BE49-F238E27FC236}">
                  <a16:creationId xmlns:a16="http://schemas.microsoft.com/office/drawing/2014/main" id="{6820DBB1-01D6-4699-8E10-56F6C27EE843}"/>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p:blipFill>
          <p:spPr>
            <a:xfrm>
              <a:off x="13873644" y="3328495"/>
              <a:ext cx="747821" cy="789447"/>
            </a:xfrm>
            <a:prstGeom prst="rect">
              <a:avLst/>
            </a:prstGeom>
          </p:spPr>
        </p:pic>
        <p:pic>
          <p:nvPicPr>
            <p:cNvPr id="46" name="Picture 19">
              <a:extLst>
                <a:ext uri="{FF2B5EF4-FFF2-40B4-BE49-F238E27FC236}">
                  <a16:creationId xmlns:a16="http://schemas.microsoft.com/office/drawing/2014/main" id="{E8BD1F2F-732A-4348-80F5-50A7D18BBF8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r="50263"/>
            <a:stretch>
              <a:fillRect/>
            </a:stretch>
          </p:blipFill>
          <p:spPr>
            <a:xfrm>
              <a:off x="16966374" y="2247637"/>
              <a:ext cx="1500844" cy="3017608"/>
            </a:xfrm>
            <a:prstGeom prst="rect">
              <a:avLst/>
            </a:prstGeom>
          </p:spPr>
        </p:pic>
        <p:pic>
          <p:nvPicPr>
            <p:cNvPr id="47" name="Picture 20">
              <a:extLst>
                <a:ext uri="{FF2B5EF4-FFF2-40B4-BE49-F238E27FC236}">
                  <a16:creationId xmlns:a16="http://schemas.microsoft.com/office/drawing/2014/main" id="{1CB50CE8-2EF1-4CF6-898A-A47C22508D1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7249268" y="2572918"/>
              <a:ext cx="2479762" cy="2367045"/>
            </a:xfrm>
            <a:prstGeom prst="rect">
              <a:avLst/>
            </a:prstGeom>
          </p:spPr>
        </p:pic>
        <p:sp>
          <p:nvSpPr>
            <p:cNvPr id="48" name="AutoShape 21">
              <a:extLst>
                <a:ext uri="{FF2B5EF4-FFF2-40B4-BE49-F238E27FC236}">
                  <a16:creationId xmlns:a16="http://schemas.microsoft.com/office/drawing/2014/main" id="{56B25CAA-8C77-43EC-8B0D-D9CFBB6FD5DA}"/>
                </a:ext>
              </a:extLst>
            </p:cNvPr>
            <p:cNvSpPr/>
            <p:nvPr/>
          </p:nvSpPr>
          <p:spPr>
            <a:xfrm rot="5400000" flipV="1">
              <a:off x="16868115" y="647530"/>
              <a:ext cx="3208248" cy="10049"/>
            </a:xfrm>
            <a:prstGeom prst="line">
              <a:avLst/>
            </a:prstGeom>
            <a:grpFill/>
            <a:ln w="36186" cap="flat">
              <a:solidFill>
                <a:srgbClr val="8FAADC"/>
              </a:solidFill>
              <a:prstDash val="solid"/>
              <a:headEnd type="none" w="sm" len="sm"/>
              <a:tailEnd type="none" w="sm" len="sm"/>
            </a:ln>
          </p:spPr>
        </p:sp>
        <p:pic>
          <p:nvPicPr>
            <p:cNvPr id="49" name="Picture 22">
              <a:extLst>
                <a:ext uri="{FF2B5EF4-FFF2-40B4-BE49-F238E27FC236}">
                  <a16:creationId xmlns:a16="http://schemas.microsoft.com/office/drawing/2014/main" id="{AAFDE25B-A88D-4F7B-AA17-3C0F05A5C065}"/>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rcRect/>
            <a:stretch>
              <a:fillRect/>
            </a:stretch>
          </p:blipFill>
          <p:spPr>
            <a:xfrm>
              <a:off x="18154396" y="3460325"/>
              <a:ext cx="625644" cy="597205"/>
            </a:xfrm>
            <a:prstGeom prst="rect">
              <a:avLst/>
            </a:prstGeom>
          </p:spPr>
        </p:pic>
        <p:sp>
          <p:nvSpPr>
            <p:cNvPr id="50" name="AutoShape 23">
              <a:extLst>
                <a:ext uri="{FF2B5EF4-FFF2-40B4-BE49-F238E27FC236}">
                  <a16:creationId xmlns:a16="http://schemas.microsoft.com/office/drawing/2014/main" id="{6EEA0DF9-0396-43BC-A487-7361F88803B4}"/>
                </a:ext>
              </a:extLst>
            </p:cNvPr>
            <p:cNvSpPr/>
            <p:nvPr/>
          </p:nvSpPr>
          <p:spPr>
            <a:xfrm>
              <a:off x="3024384" y="3767354"/>
              <a:ext cx="941695" cy="0"/>
            </a:xfrm>
            <a:prstGeom prst="line">
              <a:avLst/>
            </a:prstGeom>
            <a:grpFill/>
            <a:ln w="24124" cap="flat">
              <a:solidFill>
                <a:srgbClr val="8FAADC"/>
              </a:solidFill>
              <a:prstDash val="solid"/>
              <a:headEnd type="none" w="sm" len="sm"/>
              <a:tailEnd type="none" w="sm" len="sm"/>
            </a:ln>
          </p:spPr>
        </p:sp>
        <p:sp>
          <p:nvSpPr>
            <p:cNvPr id="51" name="AutoShape 24">
              <a:extLst>
                <a:ext uri="{FF2B5EF4-FFF2-40B4-BE49-F238E27FC236}">
                  <a16:creationId xmlns:a16="http://schemas.microsoft.com/office/drawing/2014/main" id="{7D5A0CF4-6678-4F0F-91FF-E2CB05FBBE34}"/>
                </a:ext>
              </a:extLst>
            </p:cNvPr>
            <p:cNvSpPr/>
            <p:nvPr/>
          </p:nvSpPr>
          <p:spPr>
            <a:xfrm>
              <a:off x="11507263" y="3767354"/>
              <a:ext cx="941695" cy="0"/>
            </a:xfrm>
            <a:prstGeom prst="line">
              <a:avLst/>
            </a:prstGeom>
            <a:grpFill/>
            <a:ln w="24124" cap="flat">
              <a:solidFill>
                <a:srgbClr val="8FAADC"/>
              </a:solidFill>
              <a:prstDash val="solid"/>
              <a:headEnd type="none" w="sm" len="sm"/>
              <a:tailEnd type="none" w="sm" len="sm"/>
            </a:ln>
          </p:spPr>
        </p:sp>
        <p:sp>
          <p:nvSpPr>
            <p:cNvPr id="52" name="AutoShape 25">
              <a:extLst>
                <a:ext uri="{FF2B5EF4-FFF2-40B4-BE49-F238E27FC236}">
                  <a16:creationId xmlns:a16="http://schemas.microsoft.com/office/drawing/2014/main" id="{C8592124-C5DD-4E3B-8F5B-D10AAFA2D552}"/>
                </a:ext>
              </a:extLst>
            </p:cNvPr>
            <p:cNvSpPr/>
            <p:nvPr/>
          </p:nvSpPr>
          <p:spPr>
            <a:xfrm>
              <a:off x="7265823" y="3767354"/>
              <a:ext cx="941695" cy="0"/>
            </a:xfrm>
            <a:prstGeom prst="line">
              <a:avLst/>
            </a:prstGeom>
            <a:grpFill/>
            <a:ln w="24124" cap="flat">
              <a:solidFill>
                <a:srgbClr val="8FAADC"/>
              </a:solidFill>
              <a:prstDash val="solid"/>
              <a:headEnd type="none" w="sm" len="sm"/>
              <a:tailEnd type="none" w="sm" len="sm"/>
            </a:ln>
          </p:spPr>
        </p:sp>
        <p:sp>
          <p:nvSpPr>
            <p:cNvPr id="53" name="AutoShape 26">
              <a:extLst>
                <a:ext uri="{FF2B5EF4-FFF2-40B4-BE49-F238E27FC236}">
                  <a16:creationId xmlns:a16="http://schemas.microsoft.com/office/drawing/2014/main" id="{0907BD88-D47A-454E-A0EB-82745329819E}"/>
                </a:ext>
              </a:extLst>
            </p:cNvPr>
            <p:cNvSpPr/>
            <p:nvPr/>
          </p:nvSpPr>
          <p:spPr>
            <a:xfrm>
              <a:off x="15748702" y="3767354"/>
              <a:ext cx="941695" cy="0"/>
            </a:xfrm>
            <a:prstGeom prst="line">
              <a:avLst/>
            </a:prstGeom>
            <a:grpFill/>
            <a:ln w="24124" cap="flat">
              <a:solidFill>
                <a:srgbClr val="8FAADC"/>
              </a:solidFill>
              <a:prstDash val="solid"/>
              <a:headEnd type="none" w="sm" len="sm"/>
              <a:tailEnd type="none" w="sm" len="sm"/>
            </a:ln>
          </p:spPr>
        </p:sp>
      </p:grpSp>
      <p:sp>
        <p:nvSpPr>
          <p:cNvPr id="64" name="TextBox 27">
            <a:extLst>
              <a:ext uri="{FF2B5EF4-FFF2-40B4-BE49-F238E27FC236}">
                <a16:creationId xmlns:a16="http://schemas.microsoft.com/office/drawing/2014/main" id="{13BBB6BD-1A59-4092-82E2-A6A49351681E}"/>
              </a:ext>
            </a:extLst>
          </p:cNvPr>
          <p:cNvSpPr txBox="1"/>
          <p:nvPr/>
        </p:nvSpPr>
        <p:spPr>
          <a:xfrm>
            <a:off x="1101561" y="1341436"/>
            <a:ext cx="2320984" cy="374141"/>
          </a:xfrm>
          <a:prstGeom prst="rect">
            <a:avLst/>
          </a:prstGeom>
        </p:spPr>
        <p:txBody>
          <a:bodyPr lIns="0" tIns="0" rIns="0" bIns="0" rtlCol="0" anchor="t">
            <a:spAutoFit/>
          </a:bodyPr>
          <a:lstStyle/>
          <a:p>
            <a:pPr>
              <a:lnSpc>
                <a:spcPts val="3079"/>
              </a:lnSpc>
            </a:pPr>
            <a:r>
              <a:rPr lang="en-US" altLang="zh-CN" sz="2400" b="1" kern="100" dirty="0">
                <a:effectLst/>
                <a:latin typeface="宋体" panose="02010600030101010101" pitchFamily="2" charset="-122"/>
                <a:ea typeface="宋体" panose="02010600030101010101" pitchFamily="2" charset="-122"/>
                <a:cs typeface="宋体" panose="02010600030101010101" pitchFamily="2" charset="-122"/>
              </a:rPr>
              <a:t>2024.09-2024.11</a:t>
            </a:r>
            <a:endParaRPr lang="en-US" sz="2800" b="1" spc="87" dirty="0">
              <a:solidFill>
                <a:srgbClr val="000000"/>
              </a:solidFill>
              <a:ea typeface="宋体" panose="02010600030101010101" pitchFamily="2" charset="-122"/>
            </a:endParaRPr>
          </a:p>
        </p:txBody>
      </p:sp>
      <p:sp>
        <p:nvSpPr>
          <p:cNvPr id="65" name="TextBox 28">
            <a:extLst>
              <a:ext uri="{FF2B5EF4-FFF2-40B4-BE49-F238E27FC236}">
                <a16:creationId xmlns:a16="http://schemas.microsoft.com/office/drawing/2014/main" id="{45E78BB2-B153-46FE-A05F-007F4A65E92A}"/>
              </a:ext>
            </a:extLst>
          </p:cNvPr>
          <p:cNvSpPr txBox="1"/>
          <p:nvPr/>
        </p:nvSpPr>
        <p:spPr>
          <a:xfrm>
            <a:off x="1139581" y="1896013"/>
            <a:ext cx="2891669" cy="702756"/>
          </a:xfrm>
          <a:prstGeom prst="rect">
            <a:avLst/>
          </a:prstGeom>
        </p:spPr>
        <p:txBody>
          <a:bodyPr wrap="square" lIns="0" tIns="0" rIns="0" bIns="0" rtlCol="0" anchor="t">
            <a:spAutoFit/>
          </a:bodyPr>
          <a:lstStyle/>
          <a:p>
            <a:pPr>
              <a:lnSpc>
                <a:spcPts val="2879"/>
              </a:lnSpc>
            </a:pPr>
            <a:r>
              <a:rPr lang="zh-CN" altLang="en-US" sz="2400" spc="63" dirty="0">
                <a:solidFill>
                  <a:srgbClr val="000000"/>
                </a:solidFill>
                <a:latin typeface="宋体" panose="02010600030101010101" pitchFamily="2" charset="-122"/>
                <a:ea typeface="宋体" panose="02010600030101010101" pitchFamily="2" charset="-122"/>
              </a:rPr>
              <a:t>完成物体级</a:t>
            </a:r>
            <a:r>
              <a:rPr lang="zh-CN" altLang="en-US" sz="2400" spc="63" dirty="0">
                <a:solidFill>
                  <a:srgbClr val="FF0000"/>
                </a:solidFill>
                <a:latin typeface="宋体" panose="02010600030101010101" pitchFamily="2" charset="-122"/>
                <a:ea typeface="宋体" panose="02010600030101010101" pitchFamily="2" charset="-122"/>
              </a:rPr>
              <a:t>语义</a:t>
            </a:r>
            <a:r>
              <a:rPr lang="en-US" altLang="zh-CN" sz="2400" spc="63" dirty="0">
                <a:solidFill>
                  <a:srgbClr val="FF0000"/>
                </a:solidFill>
                <a:latin typeface="宋体" panose="02010600030101010101" pitchFamily="2" charset="-122"/>
                <a:ea typeface="宋体" panose="02010600030101010101" pitchFamily="2" charset="-122"/>
              </a:rPr>
              <a:t>SLAM</a:t>
            </a:r>
            <a:r>
              <a:rPr lang="zh-CN" altLang="en-US" sz="2400" spc="63" dirty="0">
                <a:solidFill>
                  <a:srgbClr val="000000"/>
                </a:solidFill>
                <a:latin typeface="宋体" panose="02010600030101010101" pitchFamily="2" charset="-122"/>
                <a:ea typeface="宋体" panose="02010600030101010101" pitchFamily="2" charset="-122"/>
              </a:rPr>
              <a:t>算法，完成专利</a:t>
            </a:r>
            <a:r>
              <a:rPr lang="en-US" altLang="zh-CN" sz="2400" spc="63" dirty="0">
                <a:solidFill>
                  <a:srgbClr val="000000"/>
                </a:solidFill>
                <a:latin typeface="宋体" panose="02010600030101010101" pitchFamily="2" charset="-122"/>
                <a:ea typeface="宋体" panose="02010600030101010101" pitchFamily="2" charset="-122"/>
              </a:rPr>
              <a:t>1</a:t>
            </a:r>
            <a:r>
              <a:rPr lang="zh-CN" altLang="en-US" sz="2400" spc="63" dirty="0">
                <a:solidFill>
                  <a:srgbClr val="000000"/>
                </a:solidFill>
                <a:latin typeface="宋体" panose="02010600030101010101" pitchFamily="2" charset="-122"/>
                <a:ea typeface="宋体" panose="02010600030101010101" pitchFamily="2" charset="-122"/>
              </a:rPr>
              <a:t>篇。 </a:t>
            </a:r>
            <a:endParaRPr lang="en-US" sz="2400" spc="63" dirty="0">
              <a:solidFill>
                <a:srgbClr val="000000"/>
              </a:solidFill>
              <a:latin typeface="宋体" panose="02010600030101010101" pitchFamily="2" charset="-122"/>
              <a:ea typeface="宋体" panose="02010600030101010101" pitchFamily="2" charset="-122"/>
            </a:endParaRPr>
          </a:p>
        </p:txBody>
      </p:sp>
      <p:sp>
        <p:nvSpPr>
          <p:cNvPr id="66" name="TextBox 27">
            <a:extLst>
              <a:ext uri="{FF2B5EF4-FFF2-40B4-BE49-F238E27FC236}">
                <a16:creationId xmlns:a16="http://schemas.microsoft.com/office/drawing/2014/main" id="{EB694246-8A50-4F20-ACEE-4184612349DE}"/>
              </a:ext>
            </a:extLst>
          </p:cNvPr>
          <p:cNvSpPr txBox="1"/>
          <p:nvPr/>
        </p:nvSpPr>
        <p:spPr>
          <a:xfrm>
            <a:off x="3392788" y="4734181"/>
            <a:ext cx="2320984" cy="374141"/>
          </a:xfrm>
          <a:prstGeom prst="rect">
            <a:avLst/>
          </a:prstGeom>
        </p:spPr>
        <p:txBody>
          <a:bodyPr lIns="0" tIns="0" rIns="0" bIns="0" rtlCol="0" anchor="t">
            <a:spAutoFit/>
          </a:bodyPr>
          <a:lstStyle/>
          <a:p>
            <a:pPr>
              <a:lnSpc>
                <a:spcPts val="3079"/>
              </a:lnSpc>
            </a:pPr>
            <a:r>
              <a:rPr lang="en-US" altLang="zh-CN" sz="2400" b="1" kern="100" dirty="0">
                <a:effectLst/>
                <a:latin typeface="宋体" panose="02010600030101010101" pitchFamily="2" charset="-122"/>
                <a:ea typeface="宋体" panose="02010600030101010101" pitchFamily="2" charset="-122"/>
                <a:cs typeface="宋体" panose="02010600030101010101" pitchFamily="2" charset="-122"/>
              </a:rPr>
              <a:t>2024.11-2025.01</a:t>
            </a:r>
            <a:endParaRPr lang="en-US" sz="2800" b="1" spc="87" dirty="0">
              <a:solidFill>
                <a:srgbClr val="000000"/>
              </a:solidFill>
              <a:ea typeface="宋体" panose="02010600030101010101" pitchFamily="2" charset="-122"/>
            </a:endParaRPr>
          </a:p>
        </p:txBody>
      </p:sp>
      <p:sp>
        <p:nvSpPr>
          <p:cNvPr id="67" name="TextBox 28">
            <a:extLst>
              <a:ext uri="{FF2B5EF4-FFF2-40B4-BE49-F238E27FC236}">
                <a16:creationId xmlns:a16="http://schemas.microsoft.com/office/drawing/2014/main" id="{DAEA185C-0B44-44C0-B5AD-85166C366A9E}"/>
              </a:ext>
            </a:extLst>
          </p:cNvPr>
          <p:cNvSpPr txBox="1"/>
          <p:nvPr/>
        </p:nvSpPr>
        <p:spPr>
          <a:xfrm>
            <a:off x="3371419" y="5224485"/>
            <a:ext cx="3011326" cy="1074653"/>
          </a:xfrm>
          <a:prstGeom prst="rect">
            <a:avLst/>
          </a:prstGeom>
        </p:spPr>
        <p:txBody>
          <a:bodyPr wrap="square" lIns="0" tIns="0" rIns="0" bIns="0" rtlCol="0" anchor="t">
            <a:spAutoFit/>
          </a:bodyPr>
          <a:lstStyle/>
          <a:p>
            <a:pPr>
              <a:lnSpc>
                <a:spcPts val="2879"/>
              </a:lnSpc>
            </a:pPr>
            <a:r>
              <a:rPr lang="zh-CN" altLang="en-US" sz="2400" spc="63" dirty="0">
                <a:solidFill>
                  <a:srgbClr val="000000"/>
                </a:solidFill>
                <a:latin typeface="宋体" panose="02010600030101010101" pitchFamily="2" charset="-122"/>
                <a:ea typeface="宋体" panose="02010600030101010101" pitchFamily="2" charset="-122"/>
              </a:rPr>
              <a:t>完成</a:t>
            </a:r>
            <a:r>
              <a:rPr lang="en-US" altLang="zh-CN" sz="2400" spc="63" dirty="0">
                <a:solidFill>
                  <a:srgbClr val="000000"/>
                </a:solidFill>
                <a:latin typeface="宋体" panose="02010600030101010101" pitchFamily="2" charset="-122"/>
                <a:ea typeface="宋体" panose="02010600030101010101" pitchFamily="2" charset="-122"/>
              </a:rPr>
              <a:t>SLAM</a:t>
            </a:r>
            <a:r>
              <a:rPr lang="zh-CN" altLang="en-US" sz="2400" spc="63" dirty="0">
                <a:solidFill>
                  <a:srgbClr val="FF0000"/>
                </a:solidFill>
                <a:latin typeface="宋体" panose="02010600030101010101" pitchFamily="2" charset="-122"/>
                <a:ea typeface="宋体" panose="02010600030101010101" pitchFamily="2" charset="-122"/>
              </a:rPr>
              <a:t>算法优化</a:t>
            </a:r>
            <a:r>
              <a:rPr lang="zh-CN" altLang="en-US" sz="2400" spc="63" dirty="0">
                <a:solidFill>
                  <a:srgbClr val="000000"/>
                </a:solidFill>
                <a:latin typeface="宋体" panose="02010600030101010101" pitchFamily="2" charset="-122"/>
                <a:ea typeface="宋体" panose="02010600030101010101" pitchFamily="2" charset="-122"/>
              </a:rPr>
              <a:t>改进以及</a:t>
            </a:r>
            <a:r>
              <a:rPr lang="zh-CN" altLang="en-US" sz="2400" spc="63" dirty="0">
                <a:solidFill>
                  <a:srgbClr val="FF0000"/>
                </a:solidFill>
                <a:latin typeface="宋体" panose="02010600030101010101" pitchFamily="2" charset="-122"/>
                <a:ea typeface="宋体" panose="02010600030101010101" pitchFamily="2" charset="-122"/>
              </a:rPr>
              <a:t>语义</a:t>
            </a:r>
            <a:r>
              <a:rPr lang="en-US" altLang="zh-CN" sz="2400" spc="63" dirty="0">
                <a:solidFill>
                  <a:srgbClr val="FF0000"/>
                </a:solidFill>
                <a:latin typeface="宋体" panose="02010600030101010101" pitchFamily="2" charset="-122"/>
                <a:ea typeface="宋体" panose="02010600030101010101" pitchFamily="2" charset="-122"/>
              </a:rPr>
              <a:t>SLAM</a:t>
            </a:r>
            <a:r>
              <a:rPr lang="zh-CN" altLang="en-US" sz="2400" spc="63" dirty="0">
                <a:solidFill>
                  <a:srgbClr val="FF0000"/>
                </a:solidFill>
                <a:latin typeface="宋体" panose="02010600030101010101" pitchFamily="2" charset="-122"/>
                <a:ea typeface="宋体" panose="02010600030101010101" pitchFamily="2" charset="-122"/>
              </a:rPr>
              <a:t>系统开发</a:t>
            </a:r>
            <a:r>
              <a:rPr lang="zh-CN" altLang="en-US" sz="2400" spc="63" dirty="0">
                <a:solidFill>
                  <a:srgbClr val="000000"/>
                </a:solidFill>
                <a:latin typeface="宋体" panose="02010600030101010101" pitchFamily="2" charset="-122"/>
                <a:ea typeface="宋体" panose="02010600030101010101" pitchFamily="2" charset="-122"/>
              </a:rPr>
              <a:t>。</a:t>
            </a:r>
            <a:endParaRPr lang="en-US" sz="2400" spc="63" dirty="0">
              <a:solidFill>
                <a:srgbClr val="000000"/>
              </a:solidFill>
              <a:latin typeface="宋体" panose="02010600030101010101" pitchFamily="2" charset="-122"/>
              <a:ea typeface="宋体" panose="02010600030101010101" pitchFamily="2" charset="-122"/>
            </a:endParaRPr>
          </a:p>
        </p:txBody>
      </p:sp>
      <p:sp>
        <p:nvSpPr>
          <p:cNvPr id="68" name="TextBox 27">
            <a:extLst>
              <a:ext uri="{FF2B5EF4-FFF2-40B4-BE49-F238E27FC236}">
                <a16:creationId xmlns:a16="http://schemas.microsoft.com/office/drawing/2014/main" id="{AAC7829D-D70C-4DF7-827D-F17040C94EE8}"/>
              </a:ext>
            </a:extLst>
          </p:cNvPr>
          <p:cNvSpPr txBox="1"/>
          <p:nvPr/>
        </p:nvSpPr>
        <p:spPr>
          <a:xfrm>
            <a:off x="5564556" y="1379123"/>
            <a:ext cx="2320984" cy="374141"/>
          </a:xfrm>
          <a:prstGeom prst="rect">
            <a:avLst/>
          </a:prstGeom>
        </p:spPr>
        <p:txBody>
          <a:bodyPr lIns="0" tIns="0" rIns="0" bIns="0" rtlCol="0" anchor="t">
            <a:spAutoFit/>
          </a:bodyPr>
          <a:lstStyle/>
          <a:p>
            <a:pPr>
              <a:lnSpc>
                <a:spcPts val="3079"/>
              </a:lnSpc>
            </a:pPr>
            <a:r>
              <a:rPr lang="en-US" altLang="zh-CN" sz="2400" b="1" kern="100" dirty="0">
                <a:effectLst/>
                <a:latin typeface="宋体" panose="02010600030101010101" pitchFamily="2" charset="-122"/>
                <a:ea typeface="宋体" panose="02010600030101010101" pitchFamily="2" charset="-122"/>
                <a:cs typeface="宋体" panose="02010600030101010101" pitchFamily="2" charset="-122"/>
              </a:rPr>
              <a:t>2025.01-2025.02</a:t>
            </a:r>
            <a:endParaRPr lang="en-US" sz="2800" b="1" spc="87" dirty="0">
              <a:solidFill>
                <a:srgbClr val="000000"/>
              </a:solidFill>
              <a:ea typeface="宋体" panose="02010600030101010101" pitchFamily="2" charset="-122"/>
            </a:endParaRPr>
          </a:p>
        </p:txBody>
      </p:sp>
      <p:sp>
        <p:nvSpPr>
          <p:cNvPr id="69" name="TextBox 28">
            <a:extLst>
              <a:ext uri="{FF2B5EF4-FFF2-40B4-BE49-F238E27FC236}">
                <a16:creationId xmlns:a16="http://schemas.microsoft.com/office/drawing/2014/main" id="{4A4511F9-DCBC-4AB2-BFD9-AF35B65B6A36}"/>
              </a:ext>
            </a:extLst>
          </p:cNvPr>
          <p:cNvSpPr txBox="1"/>
          <p:nvPr/>
        </p:nvSpPr>
        <p:spPr>
          <a:xfrm>
            <a:off x="5543187" y="1869427"/>
            <a:ext cx="3075497" cy="702756"/>
          </a:xfrm>
          <a:prstGeom prst="rect">
            <a:avLst/>
          </a:prstGeom>
        </p:spPr>
        <p:txBody>
          <a:bodyPr wrap="square" lIns="0" tIns="0" rIns="0" bIns="0" rtlCol="0" anchor="t">
            <a:spAutoFit/>
          </a:bodyPr>
          <a:lstStyle/>
          <a:p>
            <a:pPr>
              <a:lnSpc>
                <a:spcPts val="2879"/>
              </a:lnSpc>
            </a:pPr>
            <a:r>
              <a:rPr lang="zh-CN" altLang="en-US" sz="2400" spc="63" dirty="0">
                <a:solidFill>
                  <a:srgbClr val="000000"/>
                </a:solidFill>
                <a:latin typeface="宋体" panose="02010600030101010101" pitchFamily="2" charset="-122"/>
                <a:ea typeface="宋体" panose="02010600030101010101" pitchFamily="2" charset="-122"/>
              </a:rPr>
              <a:t>撰写并完成</a:t>
            </a:r>
            <a:r>
              <a:rPr lang="zh-CN" altLang="en-US" sz="2400" b="1" spc="63" dirty="0">
                <a:solidFill>
                  <a:srgbClr val="FF0000"/>
                </a:solidFill>
                <a:latin typeface="宋体" panose="02010600030101010101" pitchFamily="2" charset="-122"/>
                <a:ea typeface="宋体" panose="02010600030101010101" pitchFamily="2" charset="-122"/>
              </a:rPr>
              <a:t>硕士学位论文</a:t>
            </a:r>
            <a:r>
              <a:rPr lang="zh-CN" altLang="en-US" sz="2400" spc="63" dirty="0">
                <a:solidFill>
                  <a:srgbClr val="000000"/>
                </a:solidFill>
                <a:latin typeface="宋体" panose="02010600030101010101" pitchFamily="2" charset="-122"/>
                <a:ea typeface="宋体" panose="02010600030101010101" pitchFamily="2" charset="-122"/>
              </a:rPr>
              <a:t>初稿。</a:t>
            </a:r>
            <a:endParaRPr lang="en-US" sz="2400" spc="63" dirty="0">
              <a:solidFill>
                <a:srgbClr val="000000"/>
              </a:solidFill>
              <a:latin typeface="宋体" panose="02010600030101010101" pitchFamily="2" charset="-122"/>
              <a:ea typeface="宋体" panose="02010600030101010101" pitchFamily="2" charset="-122"/>
            </a:endParaRPr>
          </a:p>
        </p:txBody>
      </p:sp>
      <p:sp>
        <p:nvSpPr>
          <p:cNvPr id="70" name="TextBox 27">
            <a:extLst>
              <a:ext uri="{FF2B5EF4-FFF2-40B4-BE49-F238E27FC236}">
                <a16:creationId xmlns:a16="http://schemas.microsoft.com/office/drawing/2014/main" id="{F6AF984F-FC1C-426C-B935-89B49BAFF01C}"/>
              </a:ext>
            </a:extLst>
          </p:cNvPr>
          <p:cNvSpPr txBox="1"/>
          <p:nvPr/>
        </p:nvSpPr>
        <p:spPr>
          <a:xfrm>
            <a:off x="7600290" y="4729577"/>
            <a:ext cx="2320984" cy="374141"/>
          </a:xfrm>
          <a:prstGeom prst="rect">
            <a:avLst/>
          </a:prstGeom>
        </p:spPr>
        <p:txBody>
          <a:bodyPr lIns="0" tIns="0" rIns="0" bIns="0" rtlCol="0" anchor="t">
            <a:spAutoFit/>
          </a:bodyPr>
          <a:lstStyle/>
          <a:p>
            <a:pPr>
              <a:lnSpc>
                <a:spcPts val="3079"/>
              </a:lnSpc>
            </a:pPr>
            <a:r>
              <a:rPr lang="en-US" altLang="zh-CN" sz="2400" b="1" kern="100" dirty="0">
                <a:effectLst/>
                <a:latin typeface="宋体" panose="02010600030101010101" pitchFamily="2" charset="-122"/>
                <a:ea typeface="宋体" panose="02010600030101010101" pitchFamily="2" charset="-122"/>
                <a:cs typeface="宋体" panose="02010600030101010101" pitchFamily="2" charset="-122"/>
              </a:rPr>
              <a:t>2023.02-2023.04</a:t>
            </a:r>
            <a:endParaRPr lang="en-US" sz="2800" b="1" spc="87" dirty="0">
              <a:solidFill>
                <a:srgbClr val="000000"/>
              </a:solidFill>
              <a:ea typeface="宋体" panose="02010600030101010101" pitchFamily="2" charset="-122"/>
            </a:endParaRPr>
          </a:p>
        </p:txBody>
      </p:sp>
      <p:sp>
        <p:nvSpPr>
          <p:cNvPr id="71" name="TextBox 28">
            <a:extLst>
              <a:ext uri="{FF2B5EF4-FFF2-40B4-BE49-F238E27FC236}">
                <a16:creationId xmlns:a16="http://schemas.microsoft.com/office/drawing/2014/main" id="{50A77413-C481-4375-930A-22885B62DF8D}"/>
              </a:ext>
            </a:extLst>
          </p:cNvPr>
          <p:cNvSpPr txBox="1"/>
          <p:nvPr/>
        </p:nvSpPr>
        <p:spPr>
          <a:xfrm>
            <a:off x="7602919" y="5306158"/>
            <a:ext cx="2891669" cy="702756"/>
          </a:xfrm>
          <a:prstGeom prst="rect">
            <a:avLst/>
          </a:prstGeom>
        </p:spPr>
        <p:txBody>
          <a:bodyPr wrap="square" lIns="0" tIns="0" rIns="0" bIns="0" rtlCol="0" anchor="t">
            <a:spAutoFit/>
          </a:bodyPr>
          <a:lstStyle/>
          <a:p>
            <a:pPr>
              <a:lnSpc>
                <a:spcPts val="2879"/>
              </a:lnSpc>
            </a:pPr>
            <a:r>
              <a:rPr lang="zh-CN" altLang="en-US" sz="2400" spc="63" dirty="0">
                <a:solidFill>
                  <a:srgbClr val="000000"/>
                </a:solidFill>
                <a:latin typeface="宋体" panose="02010600030101010101" pitchFamily="2" charset="-122"/>
                <a:ea typeface="宋体" panose="02010600030101010101" pitchFamily="2" charset="-122"/>
              </a:rPr>
              <a:t>完成</a:t>
            </a:r>
            <a:r>
              <a:rPr lang="zh-CN" altLang="en-US" sz="2400" b="1" spc="63" dirty="0">
                <a:solidFill>
                  <a:srgbClr val="FF0000"/>
                </a:solidFill>
                <a:latin typeface="宋体" panose="02010600030101010101" pitchFamily="2" charset="-122"/>
                <a:ea typeface="宋体" panose="02010600030101010101" pitchFamily="2" charset="-122"/>
              </a:rPr>
              <a:t>硕士学位论文</a:t>
            </a:r>
            <a:r>
              <a:rPr lang="zh-CN" altLang="en-US" sz="2400" spc="63" dirty="0">
                <a:solidFill>
                  <a:srgbClr val="000000"/>
                </a:solidFill>
                <a:latin typeface="宋体" panose="02010600030101010101" pitchFamily="2" charset="-122"/>
                <a:ea typeface="宋体" panose="02010600030101010101" pitchFamily="2" charset="-122"/>
              </a:rPr>
              <a:t>修改提升。</a:t>
            </a:r>
            <a:endParaRPr lang="en-US" sz="2400" spc="63" dirty="0">
              <a:solidFill>
                <a:srgbClr val="000000"/>
              </a:solidFill>
              <a:latin typeface="宋体" panose="02010600030101010101" pitchFamily="2" charset="-122"/>
              <a:ea typeface="宋体" panose="02010600030101010101" pitchFamily="2" charset="-122"/>
            </a:endParaRPr>
          </a:p>
        </p:txBody>
      </p:sp>
      <p:sp>
        <p:nvSpPr>
          <p:cNvPr id="72" name="TextBox 27">
            <a:extLst>
              <a:ext uri="{FF2B5EF4-FFF2-40B4-BE49-F238E27FC236}">
                <a16:creationId xmlns:a16="http://schemas.microsoft.com/office/drawing/2014/main" id="{691ACA7E-C8C3-42D2-92A3-82662B85CE37}"/>
              </a:ext>
            </a:extLst>
          </p:cNvPr>
          <p:cNvSpPr txBox="1"/>
          <p:nvPr/>
        </p:nvSpPr>
        <p:spPr>
          <a:xfrm>
            <a:off x="9701052" y="1415046"/>
            <a:ext cx="2320984" cy="374141"/>
          </a:xfrm>
          <a:prstGeom prst="rect">
            <a:avLst/>
          </a:prstGeom>
        </p:spPr>
        <p:txBody>
          <a:bodyPr lIns="0" tIns="0" rIns="0" bIns="0" rtlCol="0" anchor="t">
            <a:spAutoFit/>
          </a:bodyPr>
          <a:lstStyle/>
          <a:p>
            <a:pPr>
              <a:lnSpc>
                <a:spcPts val="3079"/>
              </a:lnSpc>
            </a:pPr>
            <a:r>
              <a:rPr lang="en-US" altLang="zh-CN" sz="2400" b="1" kern="100" dirty="0">
                <a:effectLst/>
                <a:latin typeface="宋体" panose="02010600030101010101" pitchFamily="2" charset="-122"/>
                <a:ea typeface="宋体" panose="02010600030101010101" pitchFamily="2" charset="-122"/>
                <a:cs typeface="宋体" panose="02010600030101010101" pitchFamily="2" charset="-122"/>
              </a:rPr>
              <a:t>2024.04-2024.05</a:t>
            </a:r>
            <a:endParaRPr lang="en-US" sz="2800" b="1" spc="87" dirty="0">
              <a:solidFill>
                <a:srgbClr val="000000"/>
              </a:solidFill>
              <a:ea typeface="宋体" panose="02010600030101010101" pitchFamily="2" charset="-122"/>
            </a:endParaRPr>
          </a:p>
        </p:txBody>
      </p:sp>
      <p:sp>
        <p:nvSpPr>
          <p:cNvPr id="73" name="TextBox 28">
            <a:extLst>
              <a:ext uri="{FF2B5EF4-FFF2-40B4-BE49-F238E27FC236}">
                <a16:creationId xmlns:a16="http://schemas.microsoft.com/office/drawing/2014/main" id="{BCE23E31-BA78-4A41-9808-7D30E8DD73F5}"/>
              </a:ext>
            </a:extLst>
          </p:cNvPr>
          <p:cNvSpPr txBox="1"/>
          <p:nvPr/>
        </p:nvSpPr>
        <p:spPr>
          <a:xfrm>
            <a:off x="9679683" y="1905350"/>
            <a:ext cx="2238499" cy="702756"/>
          </a:xfrm>
          <a:prstGeom prst="rect">
            <a:avLst/>
          </a:prstGeom>
        </p:spPr>
        <p:txBody>
          <a:bodyPr wrap="square" lIns="0" tIns="0" rIns="0" bIns="0" rtlCol="0" anchor="t">
            <a:spAutoFit/>
          </a:bodyPr>
          <a:lstStyle/>
          <a:p>
            <a:pPr>
              <a:lnSpc>
                <a:spcPts val="2879"/>
              </a:lnSpc>
            </a:pPr>
            <a:r>
              <a:rPr lang="zh-CN" altLang="en-US" sz="2400" spc="63" dirty="0">
                <a:solidFill>
                  <a:srgbClr val="000000"/>
                </a:solidFill>
                <a:latin typeface="宋体" panose="02010600030101010101" pitchFamily="2" charset="-122"/>
                <a:ea typeface="宋体" panose="02010600030101010101" pitchFamily="2" charset="-122"/>
              </a:rPr>
              <a:t>完成</a:t>
            </a:r>
            <a:r>
              <a:rPr lang="zh-CN" altLang="en-US" sz="2400" b="1" spc="63" dirty="0">
                <a:solidFill>
                  <a:srgbClr val="FF0000"/>
                </a:solidFill>
                <a:latin typeface="宋体" panose="02010600030101010101" pitchFamily="2" charset="-122"/>
                <a:ea typeface="宋体" panose="02010600030101010101" pitchFamily="2" charset="-122"/>
              </a:rPr>
              <a:t>硕士学位论文</a:t>
            </a:r>
            <a:r>
              <a:rPr lang="zh-CN" altLang="en-US" sz="2400" spc="63" dirty="0">
                <a:solidFill>
                  <a:srgbClr val="000000"/>
                </a:solidFill>
                <a:latin typeface="宋体" panose="02010600030101010101" pitchFamily="2" charset="-122"/>
                <a:ea typeface="宋体" panose="02010600030101010101" pitchFamily="2" charset="-122"/>
              </a:rPr>
              <a:t>答辩。</a:t>
            </a:r>
            <a:endParaRPr lang="en-US" sz="2400" spc="63" dirty="0">
              <a:solidFill>
                <a:srgbClr val="000000"/>
              </a:solidFill>
              <a:latin typeface="宋体" panose="02010600030101010101" pitchFamily="2" charset="-122"/>
              <a:ea typeface="宋体" panose="02010600030101010101" pitchFamily="2" charset="-122"/>
            </a:endParaRPr>
          </a:p>
        </p:txBody>
      </p:sp>
      <p:pic>
        <p:nvPicPr>
          <p:cNvPr id="75" name="图片 74">
            <a:extLst>
              <a:ext uri="{FF2B5EF4-FFF2-40B4-BE49-F238E27FC236}">
                <a16:creationId xmlns:a16="http://schemas.microsoft.com/office/drawing/2014/main" id="{EE302379-5D18-4DF5-8A61-04C33C820052}"/>
              </a:ext>
            </a:extLst>
          </p:cNvPr>
          <p:cNvPicPr>
            <a:picLocks noChangeAspect="1"/>
          </p:cNvPicPr>
          <p:nvPr/>
        </p:nvPicPr>
        <p:blipFill>
          <a:blip r:embed="rId17"/>
          <a:stretch>
            <a:fillRect/>
          </a:stretch>
        </p:blipFill>
        <p:spPr>
          <a:xfrm>
            <a:off x="11031439" y="0"/>
            <a:ext cx="1128278" cy="1123361"/>
          </a:xfrm>
          <a:prstGeom prst="rect">
            <a:avLst/>
          </a:prstGeom>
        </p:spPr>
      </p:pic>
      <p:sp>
        <p:nvSpPr>
          <p:cNvPr id="54" name="TextBox 35">
            <a:extLst>
              <a:ext uri="{FF2B5EF4-FFF2-40B4-BE49-F238E27FC236}">
                <a16:creationId xmlns:a16="http://schemas.microsoft.com/office/drawing/2014/main" id="{063A91AF-3508-4872-A88A-2BC8DE6C10CB}"/>
              </a:ext>
            </a:extLst>
          </p:cNvPr>
          <p:cNvSpPr txBox="1">
            <a:spLocks noChangeArrowheads="1"/>
          </p:cNvSpPr>
          <p:nvPr/>
        </p:nvSpPr>
        <p:spPr bwMode="auto">
          <a:xfrm>
            <a:off x="1003152" y="30476"/>
            <a:ext cx="9112250"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90000"/>
              </a:lnSpc>
              <a:spcBef>
                <a:spcPct val="0"/>
              </a:spcBef>
              <a:defRPr sz="2800" b="1">
                <a:latin typeface="微软雅黑" panose="020B0503020204020204" charset="-122"/>
                <a:ea typeface="微软雅黑" panose="020B0503020204020204" charset="-122"/>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en-US" dirty="0">
                <a:ea typeface="宋体" panose="02010600030101010101" pitchFamily="2" charset="-122"/>
              </a:rPr>
              <a:t>    后续研究规划</a:t>
            </a:r>
          </a:p>
        </p:txBody>
      </p:sp>
      <p:sp>
        <p:nvSpPr>
          <p:cNvPr id="55" name="Freeform 8">
            <a:extLst>
              <a:ext uri="{FF2B5EF4-FFF2-40B4-BE49-F238E27FC236}">
                <a16:creationId xmlns:a16="http://schemas.microsoft.com/office/drawing/2014/main" id="{7E2B133F-65F3-46F1-9EB3-4AEC87B2B346}"/>
              </a:ext>
            </a:extLst>
          </p:cNvPr>
          <p:cNvSpPr/>
          <p:nvPr/>
        </p:nvSpPr>
        <p:spPr>
          <a:xfrm>
            <a:off x="1274721" y="138699"/>
            <a:ext cx="203511" cy="233116"/>
          </a:xfrm>
          <a:custGeom>
            <a:avLst/>
            <a:gdLst/>
            <a:ahLst/>
            <a:cxnLst>
              <a:cxn ang="0">
                <a:pos x="2147483647" y="2147483647"/>
              </a:cxn>
              <a:cxn ang="0">
                <a:pos x="2147483647" y="2147483647"/>
              </a:cxn>
              <a:cxn ang="0">
                <a:pos x="0" y="2147483647"/>
              </a:cxn>
              <a:cxn ang="0">
                <a:pos x="0" y="2147483647"/>
              </a:cxn>
              <a:cxn ang="0">
                <a:pos x="0" y="0"/>
              </a:cxn>
              <a:cxn ang="0">
                <a:pos x="2147483647" y="2147483647"/>
              </a:cxn>
              <a:cxn ang="0">
                <a:pos x="2147483647" y="2147483647"/>
              </a:cxn>
            </a:cxnLst>
            <a:rect l="0" t="0" r="0" b="0"/>
            <a:pathLst>
              <a:path w="274" h="317">
                <a:moveTo>
                  <a:pt x="274" y="158"/>
                </a:moveTo>
                <a:lnTo>
                  <a:pt x="137" y="238"/>
                </a:lnTo>
                <a:lnTo>
                  <a:pt x="0" y="317"/>
                </a:lnTo>
                <a:lnTo>
                  <a:pt x="0" y="158"/>
                </a:lnTo>
                <a:lnTo>
                  <a:pt x="0" y="0"/>
                </a:lnTo>
                <a:lnTo>
                  <a:pt x="137" y="79"/>
                </a:lnTo>
                <a:lnTo>
                  <a:pt x="274" y="158"/>
                </a:lnTo>
                <a:close/>
              </a:path>
            </a:pathLst>
          </a:custGeom>
          <a:solidFill>
            <a:srgbClr val="8FAADC"/>
          </a:solidFill>
          <a:ln w="9525">
            <a:noFill/>
          </a:ln>
        </p:spPr>
        <p:txBody>
          <a:bodyPr/>
          <a:lstStyle/>
          <a:p>
            <a:endParaRPr lang="zh-CN" altLang="en-US">
              <a:ea typeface="宋体" panose="02010600030101010101" pitchFamily="2" charset="-122"/>
            </a:endParaRPr>
          </a:p>
        </p:txBody>
      </p:sp>
      <p:grpSp>
        <p:nvGrpSpPr>
          <p:cNvPr id="56" name="组合 55">
            <a:extLst>
              <a:ext uri="{FF2B5EF4-FFF2-40B4-BE49-F238E27FC236}">
                <a16:creationId xmlns:a16="http://schemas.microsoft.com/office/drawing/2014/main" id="{F146ED12-FF64-44FF-8EB1-395FF7F53C05}"/>
              </a:ext>
            </a:extLst>
          </p:cNvPr>
          <p:cNvGrpSpPr/>
          <p:nvPr/>
        </p:nvGrpSpPr>
        <p:grpSpPr>
          <a:xfrm>
            <a:off x="592058" y="30477"/>
            <a:ext cx="560665" cy="560665"/>
            <a:chOff x="781677" y="835316"/>
            <a:chExt cx="1076325" cy="1076325"/>
          </a:xfrm>
        </p:grpSpPr>
        <p:sp>
          <p:nvSpPr>
            <p:cNvPr id="57" name="Oval 6">
              <a:extLst>
                <a:ext uri="{FF2B5EF4-FFF2-40B4-BE49-F238E27FC236}">
                  <a16:creationId xmlns:a16="http://schemas.microsoft.com/office/drawing/2014/main" id="{3AF31DB4-67C6-41E5-8E94-6EE40C10401A}"/>
                </a:ext>
              </a:extLst>
            </p:cNvPr>
            <p:cNvSpPr/>
            <p:nvPr/>
          </p:nvSpPr>
          <p:spPr>
            <a:xfrm>
              <a:off x="781677" y="835316"/>
              <a:ext cx="1076325" cy="1076325"/>
            </a:xfrm>
            <a:prstGeom prst="ellipse">
              <a:avLst/>
            </a:prstGeom>
            <a:solidFill>
              <a:srgbClr val="DFDFE1"/>
            </a:solidFill>
            <a:ln w="9525">
              <a:noFill/>
            </a:ln>
          </p:spPr>
          <p:txBody>
            <a:bodyPr anchor="t"/>
            <a:lstStyle/>
            <a:p>
              <a:endParaRPr lang="zh-CN" altLang="en-US" sz="2000" dirty="0">
                <a:latin typeface="Arial" panose="020B0604020202020204" pitchFamily="34" charset="0"/>
                <a:ea typeface="宋体" panose="02010600030101010101" pitchFamily="2" charset="-122"/>
              </a:endParaRPr>
            </a:p>
          </p:txBody>
        </p:sp>
        <p:sp>
          <p:nvSpPr>
            <p:cNvPr id="58" name="Oval 7">
              <a:extLst>
                <a:ext uri="{FF2B5EF4-FFF2-40B4-BE49-F238E27FC236}">
                  <a16:creationId xmlns:a16="http://schemas.microsoft.com/office/drawing/2014/main" id="{83C00189-9B3D-4402-B156-BDFD488095D2}"/>
                </a:ext>
              </a:extLst>
            </p:cNvPr>
            <p:cNvSpPr/>
            <p:nvPr/>
          </p:nvSpPr>
          <p:spPr>
            <a:xfrm>
              <a:off x="872165" y="925803"/>
              <a:ext cx="896938" cy="895350"/>
            </a:xfrm>
            <a:prstGeom prst="ellipse">
              <a:avLst/>
            </a:prstGeom>
            <a:solidFill>
              <a:srgbClr val="8FAADC"/>
            </a:solidFill>
            <a:ln w="9525">
              <a:noFill/>
            </a:ln>
          </p:spPr>
          <p:txBody>
            <a:bodyPr anchor="t"/>
            <a:lstStyle/>
            <a:p>
              <a:endParaRPr lang="zh-CN" altLang="en-US" sz="2000" dirty="0">
                <a:solidFill>
                  <a:schemeClr val="accent1">
                    <a:lumMod val="20000"/>
                    <a:lumOff val="80000"/>
                  </a:schemeClr>
                </a:solidFill>
                <a:latin typeface="Arial" panose="020B0604020202020204" pitchFamily="34" charset="0"/>
                <a:ea typeface="宋体" panose="02010600030101010101" pitchFamily="2" charset="-122"/>
              </a:endParaRPr>
            </a:p>
          </p:txBody>
        </p:sp>
        <p:sp>
          <p:nvSpPr>
            <p:cNvPr id="59" name="TextBox 19">
              <a:extLst>
                <a:ext uri="{FF2B5EF4-FFF2-40B4-BE49-F238E27FC236}">
                  <a16:creationId xmlns:a16="http://schemas.microsoft.com/office/drawing/2014/main" id="{66F038B0-74B1-483E-99BD-47BFB1334B4A}"/>
                </a:ext>
              </a:extLst>
            </p:cNvPr>
            <p:cNvSpPr txBox="1"/>
            <p:nvPr/>
          </p:nvSpPr>
          <p:spPr>
            <a:xfrm>
              <a:off x="858084" y="943892"/>
              <a:ext cx="901701" cy="768103"/>
            </a:xfrm>
            <a:prstGeom prst="rect">
              <a:avLst/>
            </a:prstGeom>
            <a:noFill/>
            <a:ln w="9525">
              <a:noFill/>
            </a:ln>
          </p:spPr>
          <p:txBody>
            <a:bodyPr anchor="t">
              <a:spAutoFit/>
            </a:bodyPr>
            <a:lstStyle/>
            <a:p>
              <a:pPr algn="ctr"/>
              <a:r>
                <a:rPr lang="en-US" altLang="zh-CN" sz="2000" b="1" dirty="0">
                  <a:solidFill>
                    <a:schemeClr val="bg1"/>
                  </a:solidFill>
                  <a:latin typeface="宋体" panose="02010600030101010101" pitchFamily="2" charset="-122"/>
                  <a:ea typeface="宋体" panose="02010600030101010101" pitchFamily="2" charset="-122"/>
                </a:rPr>
                <a:t>02</a:t>
              </a:r>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2350546" cy="9366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宋体" panose="02010600030101010101" pitchFamily="2" charset="-122"/>
            </a:endParaRPr>
          </a:p>
        </p:txBody>
      </p:sp>
      <p:pic>
        <p:nvPicPr>
          <p:cNvPr id="24" name="图片 23"/>
          <p:cNvPicPr>
            <a:picLocks noChangeAspect="1"/>
          </p:cNvPicPr>
          <p:nvPr/>
        </p:nvPicPr>
        <p:blipFill>
          <a:blip r:embed="rId3">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val="0"/>
              </a:ext>
            </a:extLst>
          </a:blip>
          <a:stretch>
            <a:fillRect/>
          </a:stretch>
        </p:blipFill>
        <p:spPr>
          <a:xfrm>
            <a:off x="0" y="0"/>
            <a:ext cx="12190096" cy="6858000"/>
          </a:xfrm>
          <a:prstGeom prst="rect">
            <a:avLst/>
          </a:prstGeom>
        </p:spPr>
      </p:pic>
      <p:grpSp>
        <p:nvGrpSpPr>
          <p:cNvPr id="4" name="组合 3"/>
          <p:cNvGrpSpPr/>
          <p:nvPr/>
        </p:nvGrpSpPr>
        <p:grpSpPr>
          <a:xfrm>
            <a:off x="31750" y="0"/>
            <a:ext cx="12192000" cy="6858000"/>
            <a:chOff x="-22430" y="0"/>
            <a:chExt cx="12192000" cy="6858000"/>
          </a:xfrm>
        </p:grpSpPr>
        <p:sp>
          <p:nvSpPr>
            <p:cNvPr id="25" name="矩形 24"/>
            <p:cNvSpPr/>
            <p:nvPr/>
          </p:nvSpPr>
          <p:spPr>
            <a:xfrm>
              <a:off x="-22430" y="0"/>
              <a:ext cx="12192000" cy="6858000"/>
            </a:xfrm>
            <a:prstGeom prst="rect">
              <a:avLst/>
            </a:prstGeom>
            <a:solidFill>
              <a:schemeClr val="bg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宋体" panose="02010600030101010101" pitchFamily="2" charset="-122"/>
              </a:endParaRPr>
            </a:p>
          </p:txBody>
        </p:sp>
        <p:cxnSp>
          <p:nvCxnSpPr>
            <p:cNvPr id="28" name="直接连接符 27"/>
            <p:cNvCxnSpPr>
              <a:cxnSpLocks/>
            </p:cNvCxnSpPr>
            <p:nvPr/>
          </p:nvCxnSpPr>
          <p:spPr>
            <a:xfrm>
              <a:off x="1740518" y="2381861"/>
              <a:ext cx="8105691" cy="0"/>
            </a:xfrm>
            <a:prstGeom prst="line">
              <a:avLst/>
            </a:prstGeom>
            <a:ln w="12700">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a:cxnSpLocks/>
            </p:cNvCxnSpPr>
            <p:nvPr/>
          </p:nvCxnSpPr>
          <p:spPr>
            <a:xfrm>
              <a:off x="1740518" y="3235446"/>
              <a:ext cx="8014959" cy="0"/>
            </a:xfrm>
            <a:prstGeom prst="line">
              <a:avLst/>
            </a:prstGeom>
            <a:ln w="12700">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30" name="文本框 29"/>
            <p:cNvSpPr txBox="1"/>
            <p:nvPr/>
          </p:nvSpPr>
          <p:spPr>
            <a:xfrm>
              <a:off x="2032655" y="2496132"/>
              <a:ext cx="7440276" cy="646331"/>
            </a:xfrm>
            <a:prstGeom prst="rect">
              <a:avLst/>
            </a:prstGeom>
            <a:noFill/>
          </p:spPr>
          <p:txBody>
            <a:bodyPr wrap="square" rtlCol="0">
              <a:spAutoFit/>
            </a:bodyPr>
            <a:lstStyle/>
            <a:p>
              <a:pPr algn="dist"/>
              <a:r>
                <a:rPr lang="zh-CN" altLang="en-US" sz="3600" b="1" dirty="0">
                  <a:solidFill>
                    <a:srgbClr val="FF0000"/>
                  </a:solidFill>
                  <a:effectLst>
                    <a:outerShdw blurRad="38100" dist="38100" dir="2700000" algn="tl">
                      <a:srgbClr val="000000">
                        <a:alpha val="43137"/>
                      </a:srgbClr>
                    </a:outerShdw>
                  </a:effectLst>
                  <a:latin typeface="宋体" panose="02010600030101010101" pitchFamily="2" charset="-122"/>
                  <a:ea typeface="宋体" panose="02010600030101010101" pitchFamily="2" charset="-122"/>
                </a:rPr>
                <a:t>请各位老师批评指正！！！</a:t>
              </a:r>
            </a:p>
          </p:txBody>
        </p:sp>
      </p:grpSp>
      <p:sp>
        <p:nvSpPr>
          <p:cNvPr id="31" name="文本框 30"/>
          <p:cNvSpPr txBox="1"/>
          <p:nvPr/>
        </p:nvSpPr>
        <p:spPr>
          <a:xfrm>
            <a:off x="914540" y="5361670"/>
            <a:ext cx="9362886" cy="507127"/>
          </a:xfrm>
          <a:prstGeom prst="rect">
            <a:avLst/>
          </a:prstGeom>
          <a:noFill/>
        </p:spPr>
        <p:txBody>
          <a:bodyPr wrap="square" rtlCol="0">
            <a:spAutoFit/>
          </a:bodyPr>
          <a:lstStyle/>
          <a:p>
            <a:pPr algn="ctr">
              <a:lnSpc>
                <a:spcPct val="150000"/>
              </a:lnSpc>
            </a:pPr>
            <a:r>
              <a:rPr lang="en-US" altLang="zh-CN" sz="2000" b="1" dirty="0">
                <a:ea typeface="宋体" panose="02010600030101010101" pitchFamily="2" charset="-122"/>
              </a:rPr>
              <a:t>2024</a:t>
            </a:r>
            <a:r>
              <a:rPr lang="zh-CN" altLang="zh-CN" sz="2000" b="1" dirty="0">
                <a:ea typeface="宋体" panose="02010600030101010101" pitchFamily="2" charset="-122"/>
              </a:rPr>
              <a:t>年</a:t>
            </a:r>
            <a:r>
              <a:rPr lang="en-US" altLang="zh-CN" sz="2000" b="1" dirty="0">
                <a:ea typeface="宋体" panose="02010600030101010101" pitchFamily="2" charset="-122"/>
              </a:rPr>
              <a:t>9</a:t>
            </a:r>
            <a:r>
              <a:rPr lang="zh-CN" altLang="zh-CN" sz="2000" b="1" dirty="0">
                <a:ea typeface="宋体" panose="02010600030101010101" pitchFamily="2" charset="-122"/>
              </a:rPr>
              <a:t>月</a:t>
            </a:r>
            <a:r>
              <a:rPr lang="en-US" altLang="zh-CN" sz="2000" b="1" dirty="0">
                <a:ea typeface="宋体" panose="02010600030101010101" pitchFamily="2" charset="-122"/>
              </a:rPr>
              <a:t>20</a:t>
            </a:r>
            <a:r>
              <a:rPr lang="zh-CN" altLang="en-US" sz="2000" b="1" dirty="0">
                <a:ea typeface="宋体" panose="02010600030101010101" pitchFamily="2" charset="-122"/>
              </a:rPr>
              <a:t>日</a:t>
            </a:r>
          </a:p>
        </p:txBody>
      </p:sp>
      <p:sp>
        <p:nvSpPr>
          <p:cNvPr id="3" name="矩形 2"/>
          <p:cNvSpPr/>
          <p:nvPr/>
        </p:nvSpPr>
        <p:spPr>
          <a:xfrm>
            <a:off x="4420552" y="5346065"/>
            <a:ext cx="3546475" cy="368300"/>
          </a:xfrm>
          <a:prstGeom prst="rect">
            <a:avLst/>
          </a:prstGeom>
        </p:spPr>
        <p:txBody>
          <a:bodyPr wrap="square">
            <a:spAutoFit/>
          </a:bodyPr>
          <a:lstStyle/>
          <a:p>
            <a:pPr algn="ctr"/>
            <a:endParaRPr lang="zh-CN" altLang="zh-CN" b="1" dirty="0">
              <a:ea typeface="宋体" panose="02010600030101010101" pitchFamily="2" charset="-122"/>
            </a:endParaRPr>
          </a:p>
        </p:txBody>
      </p:sp>
      <p:pic>
        <p:nvPicPr>
          <p:cNvPr id="15" name="图片 14">
            <a:extLst>
              <a:ext uri="{FF2B5EF4-FFF2-40B4-BE49-F238E27FC236}">
                <a16:creationId xmlns:a16="http://schemas.microsoft.com/office/drawing/2014/main" id="{5B691E0E-EAC0-493A-A0F6-1F0B8FAC9670}"/>
              </a:ext>
            </a:extLst>
          </p:cNvPr>
          <p:cNvPicPr>
            <a:picLocks noChangeAspect="1"/>
          </p:cNvPicPr>
          <p:nvPr/>
        </p:nvPicPr>
        <p:blipFill>
          <a:blip r:embed="rId5"/>
          <a:stretch>
            <a:fillRect/>
          </a:stretch>
        </p:blipFill>
        <p:spPr>
          <a:xfrm>
            <a:off x="10848975" y="60325"/>
            <a:ext cx="1311275" cy="1305560"/>
          </a:xfrm>
          <a:prstGeom prst="rect">
            <a:avLst/>
          </a:prstGeom>
        </p:spPr>
      </p:pic>
      <p:pic>
        <p:nvPicPr>
          <p:cNvPr id="6" name="图片 5">
            <a:extLst>
              <a:ext uri="{FF2B5EF4-FFF2-40B4-BE49-F238E27FC236}">
                <a16:creationId xmlns:a16="http://schemas.microsoft.com/office/drawing/2014/main" id="{E9059459-219F-4A4C-9E62-D5D2A3C9E027}"/>
              </a:ext>
            </a:extLst>
          </p:cNvPr>
          <p:cNvPicPr>
            <a:picLocks noChangeAspect="1"/>
          </p:cNvPicPr>
          <p:nvPr/>
        </p:nvPicPr>
        <p:blipFill>
          <a:blip r:embed="rId6"/>
          <a:stretch>
            <a:fillRect/>
          </a:stretch>
        </p:blipFill>
        <p:spPr>
          <a:xfrm>
            <a:off x="9163050" y="6374705"/>
            <a:ext cx="2945262" cy="390614"/>
          </a:xfrm>
          <a:prstGeom prst="rect">
            <a:avLst/>
          </a:prstGeom>
        </p:spPr>
      </p:pic>
      <p:pic>
        <p:nvPicPr>
          <p:cNvPr id="12290" name="Picture 2">
            <a:extLst>
              <a:ext uri="{FF2B5EF4-FFF2-40B4-BE49-F238E27FC236}">
                <a16:creationId xmlns:a16="http://schemas.microsoft.com/office/drawing/2014/main" id="{B6F95924-D0AB-4E1B-8969-199625C8EA6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2100" y="393844"/>
            <a:ext cx="2667000" cy="628650"/>
          </a:xfrm>
          <a:prstGeom prst="rect">
            <a:avLst/>
          </a:prstGeom>
          <a:noFill/>
          <a:extLst>
            <a:ext uri="{909E8E84-426E-40DD-AFC4-6F175D3DCCD1}">
              <a14:hiddenFill xmlns:a14="http://schemas.microsoft.com/office/drawing/2010/main">
                <a:solidFill>
                  <a:srgbClr val="FFFFFF"/>
                </a:solidFill>
              </a14:hiddenFill>
            </a:ext>
          </a:extLst>
        </p:spPr>
      </p:pic>
      <p:sp>
        <p:nvSpPr>
          <p:cNvPr id="14" name="矩形 13">
            <a:extLst>
              <a:ext uri="{FF2B5EF4-FFF2-40B4-BE49-F238E27FC236}">
                <a16:creationId xmlns:a16="http://schemas.microsoft.com/office/drawing/2014/main" id="{C126F061-736F-4F43-90CD-3F523108E6DE}"/>
              </a:ext>
            </a:extLst>
          </p:cNvPr>
          <p:cNvSpPr/>
          <p:nvPr/>
        </p:nvSpPr>
        <p:spPr>
          <a:xfrm>
            <a:off x="4166552" y="4850545"/>
            <a:ext cx="3546475" cy="368300"/>
          </a:xfrm>
          <a:prstGeom prst="rect">
            <a:avLst/>
          </a:prstGeom>
        </p:spPr>
        <p:txBody>
          <a:bodyPr wrap="square">
            <a:spAutoFit/>
          </a:bodyPr>
          <a:lstStyle/>
          <a:p>
            <a:pPr algn="ctr"/>
            <a:endParaRPr lang="zh-CN" altLang="zh-CN" b="1" dirty="0">
              <a:ea typeface="宋体" panose="02010600030101010101" pitchFamily="2" charset="-122"/>
            </a:endParaRPr>
          </a:p>
        </p:txBody>
      </p:sp>
      <p:grpSp>
        <p:nvGrpSpPr>
          <p:cNvPr id="16" name="组合 15">
            <a:extLst>
              <a:ext uri="{FF2B5EF4-FFF2-40B4-BE49-F238E27FC236}">
                <a16:creationId xmlns:a16="http://schemas.microsoft.com/office/drawing/2014/main" id="{97BDDCAB-743B-4806-8EDF-BF64F9D99B8B}"/>
              </a:ext>
            </a:extLst>
          </p:cNvPr>
          <p:cNvGrpSpPr/>
          <p:nvPr/>
        </p:nvGrpSpPr>
        <p:grpSpPr>
          <a:xfrm>
            <a:off x="2412990" y="4437790"/>
            <a:ext cx="2258811" cy="408623"/>
            <a:chOff x="2096559" y="5175815"/>
            <a:chExt cx="2258811" cy="408623"/>
          </a:xfrm>
        </p:grpSpPr>
        <p:sp>
          <p:nvSpPr>
            <p:cNvPr id="17" name="TextBox 13">
              <a:extLst>
                <a:ext uri="{FF2B5EF4-FFF2-40B4-BE49-F238E27FC236}">
                  <a16:creationId xmlns:a16="http://schemas.microsoft.com/office/drawing/2014/main" id="{5B526723-FBB8-4C37-B299-1689792EA772}"/>
                </a:ext>
              </a:extLst>
            </p:cNvPr>
            <p:cNvSpPr txBox="1"/>
            <p:nvPr/>
          </p:nvSpPr>
          <p:spPr>
            <a:xfrm>
              <a:off x="2096559" y="5175815"/>
              <a:ext cx="1045540" cy="408623"/>
            </a:xfrm>
            <a:prstGeom prst="roundRect">
              <a:avLst/>
            </a:prstGeom>
            <a:solidFill>
              <a:srgbClr val="0069B2"/>
            </a:solidFill>
          </p:spPr>
          <p:txBody>
            <a:bodyPr wrap="square" rtlCol="0">
              <a:spAutoFit/>
            </a:bodyPr>
            <a:lstStyle/>
            <a:p>
              <a:pPr algn="dist"/>
              <a:r>
                <a:rPr lang="zh-CN" altLang="en-US" dirty="0">
                  <a:solidFill>
                    <a:schemeClr val="bg1"/>
                  </a:solidFill>
                  <a:latin typeface="宋体" panose="02010600030101010101" pitchFamily="2" charset="-122"/>
                  <a:ea typeface="宋体" panose="02010600030101010101" pitchFamily="2" charset="-122"/>
                </a:rPr>
                <a:t>答辩人</a:t>
              </a:r>
            </a:p>
          </p:txBody>
        </p:sp>
        <p:sp>
          <p:nvSpPr>
            <p:cNvPr id="18" name="TextBox 13">
              <a:extLst>
                <a:ext uri="{FF2B5EF4-FFF2-40B4-BE49-F238E27FC236}">
                  <a16:creationId xmlns:a16="http://schemas.microsoft.com/office/drawing/2014/main" id="{6A9715A5-B0DE-4818-8745-AF6C965BA483}"/>
                </a:ext>
              </a:extLst>
            </p:cNvPr>
            <p:cNvSpPr txBox="1"/>
            <p:nvPr/>
          </p:nvSpPr>
          <p:spPr>
            <a:xfrm>
              <a:off x="3309830" y="5175815"/>
              <a:ext cx="1045540" cy="408623"/>
            </a:xfrm>
            <a:prstGeom prst="roundRect">
              <a:avLst/>
            </a:prstGeom>
            <a:noFill/>
          </p:spPr>
          <p:txBody>
            <a:bodyPr wrap="square" rtlCol="0">
              <a:spAutoFit/>
            </a:bodyPr>
            <a:lstStyle/>
            <a:p>
              <a:pPr algn="dist"/>
              <a:r>
                <a:rPr lang="zh-CN" altLang="en-US" b="1" dirty="0">
                  <a:latin typeface="宋体" panose="02010600030101010101" pitchFamily="2" charset="-122"/>
                  <a:ea typeface="宋体" panose="02010600030101010101" pitchFamily="2" charset="-122"/>
                </a:rPr>
                <a:t>陈佐玓</a:t>
              </a:r>
            </a:p>
          </p:txBody>
        </p:sp>
      </p:grpSp>
      <p:grpSp>
        <p:nvGrpSpPr>
          <p:cNvPr id="19" name="组合 18">
            <a:extLst>
              <a:ext uri="{FF2B5EF4-FFF2-40B4-BE49-F238E27FC236}">
                <a16:creationId xmlns:a16="http://schemas.microsoft.com/office/drawing/2014/main" id="{6E7F6842-62F2-4852-8CE1-DF3CA5BB9A8E}"/>
              </a:ext>
            </a:extLst>
          </p:cNvPr>
          <p:cNvGrpSpPr/>
          <p:nvPr/>
        </p:nvGrpSpPr>
        <p:grpSpPr>
          <a:xfrm>
            <a:off x="6224013" y="4437790"/>
            <a:ext cx="3175049" cy="408623"/>
            <a:chOff x="2096559" y="5175815"/>
            <a:chExt cx="3175049" cy="408623"/>
          </a:xfrm>
        </p:grpSpPr>
        <p:sp>
          <p:nvSpPr>
            <p:cNvPr id="20" name="TextBox 13">
              <a:extLst>
                <a:ext uri="{FF2B5EF4-FFF2-40B4-BE49-F238E27FC236}">
                  <a16:creationId xmlns:a16="http://schemas.microsoft.com/office/drawing/2014/main" id="{9C17765D-C670-45AF-BA6B-6DA29A63EDC1}"/>
                </a:ext>
              </a:extLst>
            </p:cNvPr>
            <p:cNvSpPr txBox="1"/>
            <p:nvPr/>
          </p:nvSpPr>
          <p:spPr>
            <a:xfrm>
              <a:off x="2096559" y="5175815"/>
              <a:ext cx="1213064" cy="408623"/>
            </a:xfrm>
            <a:prstGeom prst="roundRect">
              <a:avLst/>
            </a:prstGeom>
            <a:solidFill>
              <a:srgbClr val="0069B2"/>
            </a:solidFill>
          </p:spPr>
          <p:txBody>
            <a:bodyPr wrap="square" rtlCol="0">
              <a:spAutoFit/>
            </a:bodyPr>
            <a:lstStyle/>
            <a:p>
              <a:pPr algn="dist"/>
              <a:r>
                <a:rPr lang="zh-CN" altLang="en-US" dirty="0">
                  <a:solidFill>
                    <a:schemeClr val="bg1"/>
                  </a:solidFill>
                  <a:latin typeface="宋体" panose="02010600030101010101" pitchFamily="2" charset="-122"/>
                  <a:ea typeface="宋体" panose="02010600030101010101" pitchFamily="2" charset="-122"/>
                </a:rPr>
                <a:t>学号</a:t>
              </a:r>
            </a:p>
          </p:txBody>
        </p:sp>
        <p:sp>
          <p:nvSpPr>
            <p:cNvPr id="21" name="TextBox 13">
              <a:extLst>
                <a:ext uri="{FF2B5EF4-FFF2-40B4-BE49-F238E27FC236}">
                  <a16:creationId xmlns:a16="http://schemas.microsoft.com/office/drawing/2014/main" id="{C2077621-695E-44F3-8D9F-EE3C96961307}"/>
                </a:ext>
              </a:extLst>
            </p:cNvPr>
            <p:cNvSpPr txBox="1"/>
            <p:nvPr/>
          </p:nvSpPr>
          <p:spPr>
            <a:xfrm>
              <a:off x="3309829" y="5175815"/>
              <a:ext cx="1961779" cy="408623"/>
            </a:xfrm>
            <a:prstGeom prst="roundRect">
              <a:avLst/>
            </a:prstGeom>
            <a:noFill/>
          </p:spPr>
          <p:txBody>
            <a:bodyPr wrap="square" rtlCol="0">
              <a:spAutoFit/>
            </a:bodyPr>
            <a:lstStyle/>
            <a:p>
              <a:pPr algn="dist"/>
              <a:r>
                <a:rPr lang="en-US" altLang="zh-CN" b="1" dirty="0">
                  <a:latin typeface="宋体" panose="02010600030101010101" pitchFamily="2" charset="-122"/>
                  <a:ea typeface="宋体" panose="02010600030101010101" pitchFamily="2" charset="-122"/>
                </a:rPr>
                <a:t>202222090508</a:t>
              </a:r>
              <a:endParaRPr lang="zh-CN" altLang="en-US" b="1" dirty="0">
                <a:latin typeface="宋体" panose="02010600030101010101" pitchFamily="2" charset="-122"/>
                <a:ea typeface="宋体" panose="02010600030101010101" pitchFamily="2" charset="-122"/>
              </a:endParaRPr>
            </a:p>
          </p:txBody>
        </p:sp>
      </p:grpSp>
      <p:grpSp>
        <p:nvGrpSpPr>
          <p:cNvPr id="22" name="组合 21">
            <a:extLst>
              <a:ext uri="{FF2B5EF4-FFF2-40B4-BE49-F238E27FC236}">
                <a16:creationId xmlns:a16="http://schemas.microsoft.com/office/drawing/2014/main" id="{F704035E-1770-4FDA-89C9-82AB19CACA30}"/>
              </a:ext>
            </a:extLst>
          </p:cNvPr>
          <p:cNvGrpSpPr/>
          <p:nvPr/>
        </p:nvGrpSpPr>
        <p:grpSpPr>
          <a:xfrm>
            <a:off x="6224012" y="3701361"/>
            <a:ext cx="2426336" cy="408623"/>
            <a:chOff x="2096558" y="5175815"/>
            <a:chExt cx="2426336" cy="408623"/>
          </a:xfrm>
        </p:grpSpPr>
        <p:sp>
          <p:nvSpPr>
            <p:cNvPr id="23" name="TextBox 13">
              <a:extLst>
                <a:ext uri="{FF2B5EF4-FFF2-40B4-BE49-F238E27FC236}">
                  <a16:creationId xmlns:a16="http://schemas.microsoft.com/office/drawing/2014/main" id="{5ACC3316-9699-4848-B97A-EF291913F996}"/>
                </a:ext>
              </a:extLst>
            </p:cNvPr>
            <p:cNvSpPr txBox="1"/>
            <p:nvPr/>
          </p:nvSpPr>
          <p:spPr>
            <a:xfrm>
              <a:off x="2096558" y="5175815"/>
              <a:ext cx="1213065" cy="408623"/>
            </a:xfrm>
            <a:prstGeom prst="roundRect">
              <a:avLst/>
            </a:prstGeom>
            <a:solidFill>
              <a:srgbClr val="0069B2"/>
            </a:solidFill>
          </p:spPr>
          <p:txBody>
            <a:bodyPr wrap="square" rtlCol="0">
              <a:spAutoFit/>
            </a:bodyPr>
            <a:lstStyle/>
            <a:p>
              <a:pPr algn="dist"/>
              <a:r>
                <a:rPr lang="zh-CN" altLang="en-US" dirty="0">
                  <a:solidFill>
                    <a:schemeClr val="bg1"/>
                  </a:solidFill>
                  <a:latin typeface="宋体" panose="02010600030101010101" pitchFamily="2" charset="-122"/>
                  <a:ea typeface="宋体" panose="02010600030101010101" pitchFamily="2" charset="-122"/>
                </a:rPr>
                <a:t>指导老师</a:t>
              </a:r>
            </a:p>
          </p:txBody>
        </p:sp>
        <p:sp>
          <p:nvSpPr>
            <p:cNvPr id="26" name="TextBox 13">
              <a:extLst>
                <a:ext uri="{FF2B5EF4-FFF2-40B4-BE49-F238E27FC236}">
                  <a16:creationId xmlns:a16="http://schemas.microsoft.com/office/drawing/2014/main" id="{6353FCD6-FA81-4020-8F44-907366746E0F}"/>
                </a:ext>
              </a:extLst>
            </p:cNvPr>
            <p:cNvSpPr txBox="1"/>
            <p:nvPr/>
          </p:nvSpPr>
          <p:spPr>
            <a:xfrm>
              <a:off x="3309830" y="5175815"/>
              <a:ext cx="1213064" cy="408623"/>
            </a:xfrm>
            <a:prstGeom prst="roundRect">
              <a:avLst/>
            </a:prstGeom>
            <a:noFill/>
          </p:spPr>
          <p:txBody>
            <a:bodyPr wrap="square" rtlCol="0">
              <a:spAutoFit/>
            </a:bodyPr>
            <a:lstStyle/>
            <a:p>
              <a:pPr algn="dist"/>
              <a:r>
                <a:rPr lang="zh-CN" altLang="en-US" b="1" dirty="0">
                  <a:latin typeface="宋体" panose="02010600030101010101" pitchFamily="2" charset="-122"/>
                  <a:ea typeface="宋体" panose="02010600030101010101" pitchFamily="2" charset="-122"/>
                </a:rPr>
                <a:t>王治国</a:t>
              </a:r>
            </a:p>
          </p:txBody>
        </p:sp>
      </p:grpSp>
      <p:grpSp>
        <p:nvGrpSpPr>
          <p:cNvPr id="27" name="组合 26">
            <a:extLst>
              <a:ext uri="{FF2B5EF4-FFF2-40B4-BE49-F238E27FC236}">
                <a16:creationId xmlns:a16="http://schemas.microsoft.com/office/drawing/2014/main" id="{0E80A991-4AC4-41B8-B577-6325931A2DC3}"/>
              </a:ext>
            </a:extLst>
          </p:cNvPr>
          <p:cNvGrpSpPr/>
          <p:nvPr/>
        </p:nvGrpSpPr>
        <p:grpSpPr>
          <a:xfrm>
            <a:off x="2412990" y="3713155"/>
            <a:ext cx="2528126" cy="408623"/>
            <a:chOff x="2096559" y="5175815"/>
            <a:chExt cx="2528126" cy="408623"/>
          </a:xfrm>
        </p:grpSpPr>
        <p:sp>
          <p:nvSpPr>
            <p:cNvPr id="32" name="TextBox 13">
              <a:extLst>
                <a:ext uri="{FF2B5EF4-FFF2-40B4-BE49-F238E27FC236}">
                  <a16:creationId xmlns:a16="http://schemas.microsoft.com/office/drawing/2014/main" id="{A2E652F8-1349-471F-B362-9D5EC141CF92}"/>
                </a:ext>
              </a:extLst>
            </p:cNvPr>
            <p:cNvSpPr txBox="1"/>
            <p:nvPr/>
          </p:nvSpPr>
          <p:spPr>
            <a:xfrm>
              <a:off x="2096559" y="5175815"/>
              <a:ext cx="1045540" cy="408623"/>
            </a:xfrm>
            <a:prstGeom prst="roundRect">
              <a:avLst/>
            </a:prstGeom>
            <a:solidFill>
              <a:srgbClr val="0069B2"/>
            </a:solidFill>
          </p:spPr>
          <p:txBody>
            <a:bodyPr wrap="square" rtlCol="0">
              <a:spAutoFit/>
            </a:bodyPr>
            <a:lstStyle/>
            <a:p>
              <a:pPr algn="dist"/>
              <a:r>
                <a:rPr lang="zh-CN" altLang="en-US" dirty="0">
                  <a:solidFill>
                    <a:schemeClr val="bg1"/>
                  </a:solidFill>
                  <a:latin typeface="宋体" panose="02010600030101010101" pitchFamily="2" charset="-122"/>
                  <a:ea typeface="宋体" panose="02010600030101010101" pitchFamily="2" charset="-122"/>
                </a:rPr>
                <a:t>专业</a:t>
              </a:r>
            </a:p>
          </p:txBody>
        </p:sp>
        <p:sp>
          <p:nvSpPr>
            <p:cNvPr id="33" name="TextBox 13">
              <a:extLst>
                <a:ext uri="{FF2B5EF4-FFF2-40B4-BE49-F238E27FC236}">
                  <a16:creationId xmlns:a16="http://schemas.microsoft.com/office/drawing/2014/main" id="{AE0B4F5B-2B50-4E57-87AA-D2B76DBCC403}"/>
                </a:ext>
              </a:extLst>
            </p:cNvPr>
            <p:cNvSpPr txBox="1"/>
            <p:nvPr/>
          </p:nvSpPr>
          <p:spPr>
            <a:xfrm>
              <a:off x="3309830" y="5175815"/>
              <a:ext cx="1314855" cy="408623"/>
            </a:xfrm>
            <a:prstGeom prst="roundRect">
              <a:avLst/>
            </a:prstGeom>
            <a:noFill/>
          </p:spPr>
          <p:txBody>
            <a:bodyPr wrap="square" rtlCol="0">
              <a:spAutoFit/>
            </a:bodyPr>
            <a:lstStyle/>
            <a:p>
              <a:pPr algn="dist"/>
              <a:r>
                <a:rPr lang="zh-CN" altLang="en-US" b="1" dirty="0">
                  <a:latin typeface="宋体" panose="02010600030101010101" pitchFamily="2" charset="-122"/>
                  <a:ea typeface="宋体" panose="02010600030101010101" pitchFamily="2" charset="-122"/>
                </a:rPr>
                <a:t>软件工程</a:t>
              </a:r>
            </a:p>
          </p:txBody>
        </p:sp>
      </p:grpSp>
    </p:spTree>
    <p:extLst>
      <p:ext uri="{BB962C8B-B14F-4D97-AF65-F5344CB8AC3E}">
        <p14:creationId xmlns:p14="http://schemas.microsoft.com/office/powerpoint/2010/main" val="139363310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PP_MARK_KEY" val="d3ef43af-28fb-48a3-874f-1df636ca1b19"/>
  <p:tag name="COMMONDATA" val="eyJoZGlkIjoiNTQ3MWUyN2ViYmFlMzczODYzZGIyZTM4N2NhMTM4N2EifQ=="/>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w="254000" cap="sq" cmpd="thinThick" algn="ctr">
          <a:solidFill>
            <a:srgbClr val="C2C1FF"/>
          </a:solidFill>
          <a:prstDash val="solid"/>
          <a:miter lim="800000"/>
          <a:headEnd type="none" w="lg" len="lg"/>
          <a:tailEnd type="triangle" w="sm" len="sm"/>
        </a:ln>
      </a:spPr>
      <a:bodyPr rtlCol="0" anchor="ctr"/>
      <a:lstStyle>
        <a:defPPr marL="0" marR="0" indent="0" algn="ctr" defTabSz="914400" rtl="0" eaLnBrk="1" fontAlgn="auto" latinLnBrk="0" hangingPunct="1">
          <a:lnSpc>
            <a:spcPct val="100000"/>
          </a:lnSpc>
          <a:spcBef>
            <a:spcPts val="0"/>
          </a:spcBef>
          <a:spcAft>
            <a:spcPts val="0"/>
          </a:spcAft>
          <a:buClrTx/>
          <a:buSzTx/>
          <a:buFontTx/>
          <a:buNone/>
          <a:defRPr kumimoji="0" sz="1800" b="0" i="0" u="none" strike="noStrike" kern="1200" cap="none" spc="0" normalizeH="0" baseline="0" noProof="0" dirty="0">
            <a:ln>
              <a:noFill/>
            </a:ln>
            <a:solidFill>
              <a:prstClr val="black"/>
            </a:solidFill>
            <a:effectLst/>
            <a:uLnTx/>
            <a:uFillTx/>
            <a:latin typeface="等线" panose="02010600030101010101" charset="-122"/>
            <a:ea typeface="等线" panose="02010600030101010101" charset="-122"/>
            <a:cs typeface="+mn-cs"/>
          </a:defRPr>
        </a:defPPr>
      </a:lstStyle>
      <a:style>
        <a:lnRef idx="0">
          <a:scrgbClr r="0" g="0" b="0"/>
        </a:lnRef>
        <a:fillRef idx="0">
          <a:scrgbClr r="0" g="0" b="0"/>
        </a:fillRef>
        <a:effectRef idx="0">
          <a:scrgbClr r="0" g="0" b="0"/>
        </a:effectRef>
        <a:fontRef idx="minor">
          <a:schemeClr val="tx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5595</TotalTime>
  <Words>930</Words>
  <Application>Microsoft Office PowerPoint</Application>
  <PresentationFormat>宽屏</PresentationFormat>
  <Paragraphs>125</Paragraphs>
  <Slides>15</Slides>
  <Notes>15</Notes>
  <HiddenSlides>0</HiddenSlides>
  <MMClips>0</MMClips>
  <ScaleCrop>false</ScaleCrop>
  <HeadingPairs>
    <vt:vector size="8" baseType="variant">
      <vt:variant>
        <vt:lpstr>已用的字体</vt:lpstr>
      </vt:variant>
      <vt:variant>
        <vt:i4>6</vt:i4>
      </vt:variant>
      <vt:variant>
        <vt:lpstr>主题</vt:lpstr>
      </vt:variant>
      <vt:variant>
        <vt:i4>1</vt:i4>
      </vt:variant>
      <vt:variant>
        <vt:lpstr>嵌入 OLE 服务器</vt:lpstr>
      </vt:variant>
      <vt:variant>
        <vt:i4>1</vt:i4>
      </vt:variant>
      <vt:variant>
        <vt:lpstr>幻灯片标题</vt:lpstr>
      </vt:variant>
      <vt:variant>
        <vt:i4>15</vt:i4>
      </vt:variant>
    </vt:vector>
  </HeadingPairs>
  <TitlesOfParts>
    <vt:vector size="23" baseType="lpstr">
      <vt:lpstr>等线</vt:lpstr>
      <vt:lpstr>冬青黑体简体中文 W6</vt:lpstr>
      <vt:lpstr>宋体</vt:lpstr>
      <vt:lpstr>微软雅黑</vt:lpstr>
      <vt:lpstr>Arial</vt:lpstr>
      <vt:lpstr>Wingdings</vt:lpstr>
      <vt:lpstr>Office 主题​​</vt:lpstr>
      <vt:lpstr>Visio</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冥之中 冥</cp:lastModifiedBy>
  <cp:revision>1897</cp:revision>
  <dcterms:created xsi:type="dcterms:W3CDTF">2020-11-19T15:03:00Z</dcterms:created>
  <dcterms:modified xsi:type="dcterms:W3CDTF">2025-04-14T07:08:22Z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2052-11.1.0.12763</vt:lpwstr>
  </property>
  <property fmtid="{D5CDD505-2E9C-101B-9397-08002B2CF9AE}" pid="3" name="ICV">
    <vt:lpwstr>61F0C91CC3434DFAB63ACF1A55CD8B1F</vt:lpwstr>
  </property>
</Properties>
</file>