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sdx" ContentType="application/vnd.ms-visio.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21"/>
  </p:notesMasterIdLst>
  <p:sldIdLst>
    <p:sldId id="257" r:id="rId3"/>
    <p:sldId id="258" r:id="rId4"/>
    <p:sldId id="698" r:id="rId5"/>
    <p:sldId id="738" r:id="rId6"/>
    <p:sldId id="706" r:id="rId7"/>
    <p:sldId id="696" r:id="rId8"/>
    <p:sldId id="754" r:id="rId9"/>
    <p:sldId id="710" r:id="rId10"/>
    <p:sldId id="699" r:id="rId11"/>
    <p:sldId id="709" r:id="rId12"/>
    <p:sldId id="728" r:id="rId13"/>
    <p:sldId id="729" r:id="rId14"/>
    <p:sldId id="730" r:id="rId15"/>
    <p:sldId id="700" r:id="rId16"/>
    <p:sldId id="717" r:id="rId17"/>
    <p:sldId id="735" r:id="rId18"/>
    <p:sldId id="726" r:id="rId19"/>
    <p:sldId id="701" r:id="rId20"/>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5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0598" autoAdjust="0"/>
  </p:normalViewPr>
  <p:slideViewPr>
    <p:cSldViewPr snapToGrid="0" showGuides="1">
      <p:cViewPr varScale="1">
        <p:scale>
          <a:sx n="78" d="100"/>
          <a:sy n="78" d="100"/>
        </p:scale>
        <p:origin x="1304" y="4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A95E01-A3AA-414B-AC91-6247B051C58A}" type="datetimeFigureOut">
              <a:rPr lang="zh-CN" altLang="en-US" smtClean="0"/>
              <a:t>2023/12/20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026A4-9EE3-4D0D-8D3A-764529D129E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我会从四个部分进行开题汇报，分别是选题的背景与意义、发展情况及研究现状、研究思路及内容还有实施方案与计划。</a:t>
            </a:r>
          </a:p>
        </p:txBody>
      </p:sp>
      <p:sp>
        <p:nvSpPr>
          <p:cNvPr id="4" name="灯片编号占位符 3"/>
          <p:cNvSpPr>
            <a:spLocks noGrp="1"/>
          </p:cNvSpPr>
          <p:nvPr>
            <p:ph type="sldNum" sz="quarter" idx="10"/>
          </p:nvPr>
        </p:nvSpPr>
        <p:spPr/>
        <p:txBody>
          <a:bodyPr/>
          <a:lstStyle/>
          <a:p>
            <a:fld id="{FD8026A4-9EE3-4D0D-8D3A-764529D129E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026A4-9EE3-4D0D-8D3A-764529D129E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首先是选题背景，</a:t>
            </a:r>
            <a:r>
              <a:rPr lang="en-US" altLang="zh-CN" dirty="0"/>
              <a:t>SLAM</a:t>
            </a:r>
            <a:r>
              <a:rPr lang="zh-CN" altLang="en-US" dirty="0"/>
              <a:t>一直是机器人领域的一个研究热点，是实现</a:t>
            </a:r>
            <a:r>
              <a:rPr kumimoji="0" lang="zh-CN" altLang="en-US" sz="12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未知环境中实时进行自身位置估计和地图构建的一项关键技术。其中的视觉</a:t>
            </a:r>
            <a:r>
              <a:rPr kumimoji="0" lang="en-US" altLang="zh-CN" sz="12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SLAM</a:t>
            </a:r>
            <a:r>
              <a:rPr kumimoji="0" lang="zh-CN" altLang="en-US" sz="12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是利用相机等视觉传感器对环境信息进行获取，但是其主要依赖于场景的几何信息，这就会限制机器人对环境的深度理解。使用深度学习的方法处理图像，为</a:t>
            </a:r>
            <a:r>
              <a:rPr kumimoji="0" lang="en-US" altLang="zh-CN" sz="12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SLAM</a:t>
            </a:r>
            <a:r>
              <a:rPr kumimoji="0" lang="zh-CN" altLang="en-US" sz="12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系统提供更多的语义信息，能提升系统的鲁棒性以及提高机器人对环境的自主理解能力，有利于人机交互等功能的实现。</a:t>
            </a:r>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语义</a:t>
            </a:r>
            <a:r>
              <a:rPr lang="en-US" altLang="zh-CN" dirty="0"/>
              <a:t>SLAM</a:t>
            </a:r>
            <a:r>
              <a:rPr lang="zh-CN" altLang="en-US" dirty="0"/>
              <a:t>的意义就在于能使用更多信息提高系统的鲁棒性，有着很大的实际应用潜力，同时还能推动相关领域技术的发展。</a:t>
            </a:r>
          </a:p>
        </p:txBody>
      </p:sp>
      <p:sp>
        <p:nvSpPr>
          <p:cNvPr id="4" name="灯片编号占位符 3"/>
          <p:cNvSpPr>
            <a:spLocks noGrp="1"/>
          </p:cNvSpPr>
          <p:nvPr>
            <p:ph type="sldNum" sz="quarter" idx="10"/>
          </p:nvPr>
        </p:nvSpPr>
        <p:spPr/>
        <p:txBody>
          <a:bodyPr/>
          <a:lstStyle/>
          <a:p>
            <a:fld id="{FD8026A4-9EE3-4D0D-8D3A-764529D129E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026A4-9EE3-4D0D-8D3A-764529D129E6}"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第二部分是发展情况和研究现状。</a:t>
            </a:r>
            <a:r>
              <a:rPr lang="en-US" altLang="zh-CN" dirty="0">
                <a:sym typeface="+mn-ea"/>
              </a:rPr>
              <a:t>SLAM</a:t>
            </a:r>
            <a:r>
              <a:rPr lang="zh-CN" altLang="en-US" dirty="0">
                <a:sym typeface="+mn-ea"/>
              </a:rPr>
              <a:t>的发展被分为了三个阶段，第一个阶段是从</a:t>
            </a:r>
            <a:r>
              <a:rPr lang="en-US" altLang="zh-CN" dirty="0">
                <a:sym typeface="+mn-ea"/>
              </a:rPr>
              <a:t>1986</a:t>
            </a:r>
            <a:r>
              <a:rPr lang="zh-CN" altLang="en-US" dirty="0">
                <a:sym typeface="+mn-ea"/>
              </a:rPr>
              <a:t>年</a:t>
            </a:r>
            <a:r>
              <a:rPr lang="en-US" altLang="zh-CN" dirty="0">
                <a:sym typeface="+mn-ea"/>
              </a:rPr>
              <a:t>SLAM</a:t>
            </a:r>
            <a:r>
              <a:rPr lang="zh-CN" altLang="en-US" dirty="0">
                <a:sym typeface="+mn-ea"/>
              </a:rPr>
              <a:t>的概念被提出到</a:t>
            </a:r>
            <a:r>
              <a:rPr lang="en-US" altLang="zh-CN" dirty="0">
                <a:sym typeface="+mn-ea"/>
              </a:rPr>
              <a:t>2004</a:t>
            </a:r>
            <a:r>
              <a:rPr lang="zh-CN" altLang="en-US" dirty="0">
                <a:sym typeface="+mn-ea"/>
              </a:rPr>
              <a:t>年，这个时期</a:t>
            </a:r>
            <a:r>
              <a:rPr lang="zh-CN" altLang="en-US" b="0" i="0" dirty="0">
                <a:effectLst/>
                <a:latin typeface="-apple-system"/>
              </a:rPr>
              <a:t>引入了 </a:t>
            </a:r>
            <a:r>
              <a:rPr lang="fr-BE" altLang="zh-CN" b="0" i="0" dirty="0">
                <a:effectLst/>
                <a:latin typeface="-apple-system"/>
              </a:rPr>
              <a:t>SLAM </a:t>
            </a:r>
            <a:r>
              <a:rPr lang="zh-CN" altLang="en-US" b="0" i="0" dirty="0">
                <a:effectLst/>
                <a:latin typeface="-apple-system"/>
              </a:rPr>
              <a:t>的主要概率公式，包括基于扩展卡尔曼滤波器、</a:t>
            </a:r>
            <a:r>
              <a:rPr lang="fr-BE" altLang="zh-CN" b="0" i="0" dirty="0">
                <a:effectLst/>
                <a:latin typeface="-apple-system"/>
              </a:rPr>
              <a:t>RaoBlackwellized </a:t>
            </a:r>
            <a:r>
              <a:rPr lang="zh-CN" altLang="en-US" b="0" i="0" dirty="0">
                <a:effectLst/>
                <a:latin typeface="-apple-system"/>
              </a:rPr>
              <a:t>粒子滤波器和最大似然估计的方法。</a:t>
            </a:r>
            <a:endParaRPr lang="zh-CN" altLang="en-US" dirty="0">
              <a:sym typeface="+mn-ea"/>
            </a:endParaRPr>
          </a:p>
          <a:p>
            <a:r>
              <a:rPr lang="zh-CN" altLang="en-US" dirty="0">
                <a:sym typeface="+mn-ea"/>
              </a:rPr>
              <a:t>第二阶段是</a:t>
            </a:r>
            <a:r>
              <a:rPr lang="en-US" altLang="zh-CN" dirty="0">
                <a:sym typeface="+mn-ea"/>
              </a:rPr>
              <a:t>2004</a:t>
            </a:r>
            <a:r>
              <a:rPr lang="zh-CN" altLang="en-US" dirty="0">
                <a:sym typeface="+mn-ea"/>
              </a:rPr>
              <a:t>年到</a:t>
            </a:r>
            <a:r>
              <a:rPr lang="en-US" altLang="zh-CN" dirty="0">
                <a:sym typeface="+mn-ea"/>
              </a:rPr>
              <a:t>2015</a:t>
            </a:r>
            <a:r>
              <a:rPr lang="zh-CN" altLang="en-US" dirty="0">
                <a:sym typeface="+mn-ea"/>
              </a:rPr>
              <a:t>年，这个阶段</a:t>
            </a:r>
            <a:r>
              <a:rPr lang="zh-CN" altLang="en-US" b="0" i="0" dirty="0">
                <a:effectLst/>
                <a:latin typeface="-apple-system"/>
              </a:rPr>
              <a:t>研究了 </a:t>
            </a:r>
            <a:r>
              <a:rPr lang="en-US" altLang="zh-CN" b="0" i="0" dirty="0">
                <a:effectLst/>
                <a:latin typeface="-apple-system"/>
              </a:rPr>
              <a:t>SLAM </a:t>
            </a:r>
            <a:r>
              <a:rPr lang="zh-CN" altLang="en-US" b="0" i="0" dirty="0">
                <a:effectLst/>
                <a:latin typeface="-apple-system"/>
              </a:rPr>
              <a:t>的基本特性，包括可观测性、收敛性和一致性。并且还了解了稀疏性对于高效 </a:t>
            </a:r>
            <a:r>
              <a:rPr lang="en-US" altLang="zh-CN" b="0" i="0" dirty="0">
                <a:effectLst/>
                <a:latin typeface="-apple-system"/>
              </a:rPr>
              <a:t>SLAM </a:t>
            </a:r>
            <a:r>
              <a:rPr lang="zh-CN" altLang="en-US" b="0" i="0" dirty="0">
                <a:effectLst/>
                <a:latin typeface="-apple-system"/>
              </a:rPr>
              <a:t>求解器的关键作用，并开发了主要的开源 </a:t>
            </a:r>
            <a:r>
              <a:rPr lang="en-US" altLang="zh-CN" b="0" i="0" dirty="0">
                <a:effectLst/>
                <a:latin typeface="-apple-system"/>
              </a:rPr>
              <a:t>SLAM </a:t>
            </a:r>
            <a:r>
              <a:rPr lang="zh-CN" altLang="en-US" b="0" i="0" dirty="0">
                <a:effectLst/>
                <a:latin typeface="-apple-system"/>
              </a:rPr>
              <a:t>库。</a:t>
            </a:r>
            <a:endParaRPr lang="zh-CN" altLang="en-US" dirty="0">
              <a:sym typeface="+mn-ea"/>
            </a:endParaRPr>
          </a:p>
          <a:p>
            <a:r>
              <a:rPr lang="zh-CN" altLang="en-US" dirty="0">
                <a:sym typeface="+mn-ea"/>
              </a:rPr>
              <a:t>第三阶段是</a:t>
            </a:r>
            <a:r>
              <a:rPr lang="en-US" altLang="zh-CN" dirty="0">
                <a:sym typeface="+mn-ea"/>
              </a:rPr>
              <a:t>2015</a:t>
            </a:r>
            <a:r>
              <a:rPr lang="zh-CN" altLang="en-US" dirty="0">
                <a:sym typeface="+mn-ea"/>
              </a:rPr>
              <a:t>年到现在，主要是对</a:t>
            </a:r>
            <a:r>
              <a:rPr lang="en-US" altLang="zh-CN" dirty="0">
                <a:sym typeface="+mn-ea"/>
              </a:rPr>
              <a:t>SLAM</a:t>
            </a:r>
            <a:r>
              <a:rPr lang="zh-CN" altLang="en-US" dirty="0">
                <a:sym typeface="+mn-ea"/>
              </a:rPr>
              <a:t>系统的鲁棒性能、环境的感知理解能力等问题进行研究。</a:t>
            </a:r>
          </a:p>
        </p:txBody>
      </p:sp>
      <p:sp>
        <p:nvSpPr>
          <p:cNvPr id="4" name="灯片编号占位符 3"/>
          <p:cNvSpPr>
            <a:spLocks noGrp="1"/>
          </p:cNvSpPr>
          <p:nvPr>
            <p:ph type="sldNum" sz="quarter" idx="10"/>
          </p:nvPr>
        </p:nvSpPr>
        <p:spPr/>
        <p:txBody>
          <a:bodyPr/>
          <a:lstStyle/>
          <a:p>
            <a:fld id="{FD8026A4-9EE3-4D0D-8D3A-764529D129E6}"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关于语义</a:t>
            </a:r>
            <a:r>
              <a:rPr lang="en-US" altLang="zh-CN" dirty="0"/>
              <a:t>SLAM</a:t>
            </a:r>
            <a:r>
              <a:rPr lang="zh-CN" altLang="en-US" dirty="0"/>
              <a:t>的研究现状。语义</a:t>
            </a:r>
            <a:r>
              <a:rPr lang="en-US" altLang="zh-CN" dirty="0"/>
              <a:t>SLAM</a:t>
            </a:r>
            <a:r>
              <a:rPr lang="zh-CN" altLang="en-US" dirty="0"/>
              <a:t>主要分两个部分使用，前端和建图部分。前端基于目标检测算法的获取物体的</a:t>
            </a:r>
            <a:r>
              <a:rPr lang="en-US" altLang="zh-CN" dirty="0"/>
              <a:t>2D</a:t>
            </a:r>
            <a:r>
              <a:rPr lang="zh-CN" altLang="en-US" dirty="0"/>
              <a:t>检测框，包含物体的大概位置和语义信息。</a:t>
            </a:r>
          </a:p>
          <a:p>
            <a:r>
              <a:rPr lang="zh-CN" altLang="en-US" dirty="0"/>
              <a:t>基于实例分割算法</a:t>
            </a:r>
            <a:r>
              <a:rPr lang="en-US" altLang="zh-CN" dirty="0"/>
              <a:t> </a:t>
            </a:r>
            <a:r>
              <a:rPr lang="zh-CN" altLang="en-US" dirty="0"/>
              <a:t>的</a:t>
            </a:r>
            <a:r>
              <a:rPr lang="en-US" altLang="zh-CN" dirty="0"/>
              <a:t>SLAM</a:t>
            </a:r>
            <a:r>
              <a:rPr lang="zh-CN" altLang="en-US" dirty="0"/>
              <a:t>会获取物体的像素块位置，可以更精确的获取物体的位置，但是相对时间消耗会更多。</a:t>
            </a:r>
          </a:p>
          <a:p>
            <a:r>
              <a:rPr lang="zh-CN" altLang="en-US" dirty="0"/>
              <a:t>后端的语义地图部分，是在物体级的构建上关联上正确的语义信息。</a:t>
            </a:r>
          </a:p>
        </p:txBody>
      </p:sp>
      <p:sp>
        <p:nvSpPr>
          <p:cNvPr id="4" name="灯片编号占位符 3"/>
          <p:cNvSpPr>
            <a:spLocks noGrp="1"/>
          </p:cNvSpPr>
          <p:nvPr>
            <p:ph type="sldNum" sz="quarter" idx="10"/>
          </p:nvPr>
        </p:nvSpPr>
        <p:spPr/>
        <p:txBody>
          <a:bodyPr/>
          <a:lstStyle/>
          <a:p>
            <a:fld id="{FD8026A4-9EE3-4D0D-8D3A-764529D129E6}"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第三部分是研究思路及内容，论文以</a:t>
            </a:r>
            <a:r>
              <a:rPr lang="zh-CN" altLang="en-US" b="0" dirty="0">
                <a:latin typeface="微软雅黑" panose="020B0503020204020204" pitchFamily="34" charset="-122"/>
                <a:ea typeface="微软雅黑" panose="020B0503020204020204" pitchFamily="34" charset="-122"/>
              </a:rPr>
              <a:t>基于</a:t>
            </a:r>
            <a:r>
              <a:rPr lang="en-US" altLang="zh-CN" b="0" dirty="0">
                <a:latin typeface="微软雅黑" panose="020B0503020204020204" pitchFamily="34" charset="-122"/>
                <a:ea typeface="微软雅黑" panose="020B0503020204020204" pitchFamily="34" charset="-122"/>
              </a:rPr>
              <a:t>RGB-D</a:t>
            </a:r>
            <a:r>
              <a:rPr lang="zh-CN" altLang="en-US" b="0" dirty="0">
                <a:latin typeface="微软雅黑" panose="020B0503020204020204" pitchFamily="34" charset="-122"/>
                <a:ea typeface="微软雅黑" panose="020B0503020204020204" pitchFamily="34" charset="-122"/>
              </a:rPr>
              <a:t>的室内静态场景下的物体级语义</a:t>
            </a:r>
            <a:r>
              <a:rPr lang="en-US" altLang="zh-CN" b="0" dirty="0">
                <a:latin typeface="微软雅黑" panose="020B0503020204020204" pitchFamily="34" charset="-122"/>
                <a:ea typeface="微软雅黑" panose="020B0503020204020204" pitchFamily="34" charset="-122"/>
              </a:rPr>
              <a:t>SLAM</a:t>
            </a:r>
            <a:r>
              <a:rPr lang="zh-CN" altLang="en-US" dirty="0">
                <a:latin typeface="微软雅黑" panose="020B0503020204020204" pitchFamily="34" charset="-122"/>
                <a:ea typeface="微软雅黑" panose="020B0503020204020204" pitchFamily="34" charset="-122"/>
              </a:rPr>
              <a:t>为研究目标</a:t>
            </a:r>
            <a:r>
              <a:rPr lang="zh-CN" altLang="en-US" dirty="0"/>
              <a:t>，包含三个部分，一个是</a:t>
            </a:r>
            <a:r>
              <a:rPr lang="zh-CN" altLang="en-US" dirty="0">
                <a:latin typeface="微软雅黑" panose="020B0503020204020204" pitchFamily="34" charset="-122"/>
                <a:ea typeface="微软雅黑" panose="020B0503020204020204" pitchFamily="34" charset="-122"/>
              </a:rPr>
              <a:t>拟设计基于</a:t>
            </a:r>
            <a:r>
              <a:rPr lang="zh-CN" altLang="en-US" b="0" dirty="0">
                <a:latin typeface="微软雅黑" panose="020B0503020204020204" pitchFamily="34" charset="-122"/>
                <a:ea typeface="微软雅黑" panose="020B0503020204020204" pitchFamily="34" charset="-122"/>
              </a:rPr>
              <a:t>深度和灰度值的物体前景分割</a:t>
            </a:r>
            <a:r>
              <a:rPr lang="zh-CN" altLang="en-US" dirty="0">
                <a:latin typeface="微软雅黑" panose="020B0503020204020204" pitchFamily="34" charset="-122"/>
                <a:ea typeface="微软雅黑" panose="020B0503020204020204" pitchFamily="34" charset="-122"/>
              </a:rPr>
              <a:t>方法</a:t>
            </a:r>
            <a:r>
              <a:rPr lang="zh-CN" altLang="en-US" dirty="0"/>
              <a:t>，来准确分割物体的前景边缘，获取准确的前景信息。</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二是通过设计</a:t>
            </a:r>
            <a:r>
              <a:rPr lang="zh-CN" altLang="en-US" dirty="0">
                <a:latin typeface="微软雅黑" panose="020B0503020204020204" pitchFamily="34" charset="-122"/>
                <a:ea typeface="微软雅黑" panose="020B0503020204020204" pitchFamily="34" charset="-122"/>
              </a:rPr>
              <a:t>基于静态特征点的数据关联方法，将不同观测的同一物体正确关联，保证不重复构建同一物体。</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三是研究</a:t>
            </a:r>
            <a:r>
              <a:rPr lang="zh-CN" altLang="en-US" dirty="0">
                <a:latin typeface="微软雅黑" panose="020B0503020204020204" pitchFamily="34" charset="-122"/>
                <a:ea typeface="微软雅黑" panose="020B0503020204020204" pitchFamily="34" charset="-122"/>
              </a:rPr>
              <a:t>基于目标识别的物体高质量重建，将前面获取的相关物体信息，在地图上高质量的表示。</a:t>
            </a:r>
          </a:p>
        </p:txBody>
      </p:sp>
      <p:sp>
        <p:nvSpPr>
          <p:cNvPr id="4" name="灯片编号占位符 3"/>
          <p:cNvSpPr>
            <a:spLocks noGrp="1"/>
          </p:cNvSpPr>
          <p:nvPr>
            <p:ph type="sldNum" sz="quarter" idx="10"/>
          </p:nvPr>
        </p:nvSpPr>
        <p:spPr/>
        <p:txBody>
          <a:bodyPr/>
          <a:lstStyle/>
          <a:p>
            <a:fld id="{FD8026A4-9EE3-4D0D-8D3A-764529D129E6}" type="slidenum">
              <a:rPr lang="zh-CN" altLang="en-US" smtClean="0"/>
              <a:t>10</a:t>
            </a:fld>
            <a:endParaRPr lang="zh-CN" altLang="en-US"/>
          </a:p>
        </p:txBody>
      </p:sp>
    </p:spTree>
    <p:extLst>
      <p:ext uri="{BB962C8B-B14F-4D97-AF65-F5344CB8AC3E}">
        <p14:creationId xmlns:p14="http://schemas.microsoft.com/office/powerpoint/2010/main" val="1771167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对应的研究内容，一是研究</a:t>
            </a:r>
            <a:r>
              <a:rPr lang="zh-CN" altLang="en-US" sz="1200" dirty="0">
                <a:solidFill>
                  <a:schemeClr val="accent1">
                    <a:lumMod val="75000"/>
                  </a:schemeClr>
                </a:solidFill>
                <a:latin typeface="微软雅黑" panose="020B0503020204020204" pitchFamily="34" charset="-122"/>
                <a:ea typeface="微软雅黑" panose="020B0503020204020204" pitchFamily="34" charset="-122"/>
              </a:rPr>
              <a:t>基于深度和灰度值的物体前景边缘分割方法，用物体图像中的深度值、灰度值来对物体边缘进行判断，剔除物体的背景信息，从而得到更精确的物体信息。</a:t>
            </a:r>
            <a:endParaRPr lang="en-US" altLang="zh-CN"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二是研究</a:t>
            </a:r>
            <a:r>
              <a:rPr lang="zh-CN" altLang="en-US" sz="1200" dirty="0">
                <a:solidFill>
                  <a:schemeClr val="accent1">
                    <a:lumMod val="75000"/>
                  </a:schemeClr>
                </a:solidFill>
                <a:latin typeface="微软雅黑" panose="020B0503020204020204" pitchFamily="34" charset="-122"/>
                <a:ea typeface="微软雅黑" panose="020B0503020204020204" pitchFamily="34" charset="-122"/>
              </a:rPr>
              <a:t>基于静态特征点的数据关联方法，需要考虑物体上特征点的几何和语义关系，对相同物体的不同观测进行一个数据关联，保证使用的物体信息准确。</a:t>
            </a:r>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第三个，高质量重建语义物体，就是通过处理前面获得的物体关联信息以及物体的前景信息，在语义地图上精准重建出物体的形状、位置等。</a:t>
            </a:r>
          </a:p>
        </p:txBody>
      </p:sp>
      <p:sp>
        <p:nvSpPr>
          <p:cNvPr id="4" name="灯片编号占位符 3"/>
          <p:cNvSpPr>
            <a:spLocks noGrp="1"/>
          </p:cNvSpPr>
          <p:nvPr>
            <p:ph type="sldNum" sz="quarter" idx="10"/>
          </p:nvPr>
        </p:nvSpPr>
        <p:spPr/>
        <p:txBody>
          <a:bodyPr/>
          <a:lstStyle/>
          <a:p>
            <a:fld id="{FD8026A4-9EE3-4D0D-8D3A-764529D129E6}"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第四部分是实施方案与计划，实施方案分为四步。</a:t>
            </a:r>
          </a:p>
        </p:txBody>
      </p:sp>
      <p:sp>
        <p:nvSpPr>
          <p:cNvPr id="4" name="灯片编号占位符 3"/>
          <p:cNvSpPr>
            <a:spLocks noGrp="1"/>
          </p:cNvSpPr>
          <p:nvPr>
            <p:ph type="sldNum" sz="quarter" idx="10"/>
          </p:nvPr>
        </p:nvSpPr>
        <p:spPr/>
        <p:txBody>
          <a:bodyPr/>
          <a:lstStyle/>
          <a:p>
            <a:fld id="{FD8026A4-9EE3-4D0D-8D3A-764529D129E6}"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这是整体的研究框架图，主要分为了三个部分，首先是目标检测的部分，用于获取物体的大概位置信息、语义信息。</a:t>
            </a:r>
            <a:endParaRPr lang="en-US" altLang="zh-CN" dirty="0"/>
          </a:p>
          <a:p>
            <a:r>
              <a:rPr lang="zh-CN" altLang="en-US" dirty="0"/>
              <a:t>第二部分是</a:t>
            </a:r>
            <a:r>
              <a:rPr lang="en-US" altLang="zh-CN" dirty="0"/>
              <a:t>SLAM</a:t>
            </a:r>
            <a:r>
              <a:rPr lang="zh-CN" altLang="en-US" dirty="0"/>
              <a:t>系统部分，用于分割物体前景信息，关联静态物体等操作。</a:t>
            </a:r>
            <a:endParaRPr lang="en-US" altLang="zh-CN" dirty="0"/>
          </a:p>
          <a:p>
            <a:r>
              <a:rPr lang="zh-CN" altLang="en-US" dirty="0"/>
              <a:t>第三部分是语义地图构建，重建出物体。</a:t>
            </a:r>
            <a:endParaRPr lang="en-US" altLang="zh-CN"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最后进度安排，先是对三个需要使用的方法进行研究，</a:t>
            </a:r>
            <a:r>
              <a:rPr lang="zh-CN" altLang="en-US" dirty="0">
                <a:latin typeface="微软雅黑" panose="020B0503020204020204" pitchFamily="34" charset="-122"/>
                <a:ea typeface="微软雅黑" panose="020B0503020204020204" pitchFamily="34" charset="-122"/>
              </a:rPr>
              <a:t>静态物体的前景分割算法、静态物体关联方法、物体的准确重建方法然后是对算法进行改进优化，最后测试性能，预计在</a:t>
            </a:r>
            <a:r>
              <a:rPr lang="en-US" altLang="zh-CN" dirty="0">
                <a:latin typeface="微软雅黑" panose="020B0503020204020204" pitchFamily="34" charset="-122"/>
                <a:ea typeface="微软雅黑" panose="020B0503020204020204" pitchFamily="34" charset="-122"/>
                <a:sym typeface="+mn-ea"/>
              </a:rPr>
              <a:t>2025</a:t>
            </a:r>
            <a:r>
              <a:rPr lang="zh-CN" altLang="en-US" dirty="0">
                <a:latin typeface="微软雅黑" panose="020B0503020204020204" pitchFamily="34" charset="-122"/>
                <a:ea typeface="微软雅黑" panose="020B0503020204020204" pitchFamily="34" charset="-122"/>
                <a:sym typeface="+mn-ea"/>
              </a:rPr>
              <a:t>年</a:t>
            </a:r>
            <a:r>
              <a:rPr lang="en-US" altLang="zh-CN" dirty="0">
                <a:latin typeface="微软雅黑" panose="020B0503020204020204" pitchFamily="34" charset="-122"/>
                <a:ea typeface="微软雅黑" panose="020B0503020204020204" pitchFamily="34" charset="-122"/>
                <a:sym typeface="+mn-ea"/>
              </a:rPr>
              <a:t>3</a:t>
            </a:r>
            <a:r>
              <a:rPr lang="zh-CN" altLang="en-US" dirty="0">
                <a:latin typeface="微软雅黑" panose="020B0503020204020204" pitchFamily="34" charset="-122"/>
                <a:ea typeface="微软雅黑" panose="020B0503020204020204" pitchFamily="34" charset="-122"/>
                <a:sym typeface="+mn-ea"/>
              </a:rPr>
              <a:t>月完成硕士学位论文的撰写。</a:t>
            </a:r>
            <a:endParaRPr lang="en-US" altLang="zh-CN"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026A4-9EE3-4D0D-8D3A-764529D129E6}" type="slidenum">
              <a:rPr lang="zh-CN" altLang="en-US" smtClean="0"/>
              <a:t>18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15C864C-0686-47D0-919E-E764E04239AE}" type="datetime1">
              <a:rPr lang="zh-CN" altLang="en-US" smtClean="0"/>
              <a:t>2023/12/20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2592319-9E19-48C7-A8CF-46601098973B}" type="datetime1">
              <a:rPr lang="zh-CN" altLang="en-US" smtClean="0"/>
              <a:t>2023/12/20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916C9F1-23B8-4BDE-828C-CB1A2B978DB6}" type="datetime1">
              <a:rPr lang="zh-CN" altLang="en-US" smtClean="0"/>
              <a:t>2023/12/20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9FFDFDE-A2AA-4DAB-9C50-C42631B7E6CA}" type="datetime1">
              <a:rPr lang="zh-CN" altLang="en-US" smtClean="0"/>
              <a:t>2023/12/20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1CF9DD1-0514-4967-AF43-B8557146BC10}" type="datetime1">
              <a:rPr lang="zh-CN" altLang="en-US" smtClean="0"/>
              <a:t>2023/12/20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8274C2C-669A-472F-ADF2-107FD45B3D46}" type="datetime1">
              <a:rPr lang="zh-CN" altLang="en-US" smtClean="0"/>
              <a:t>2023/12/20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0FB747D-7955-46FB-93EB-77662BF94315}" type="datetime1">
              <a:rPr lang="zh-CN" altLang="en-US" smtClean="0"/>
              <a:t>2023/12/20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4425E64-9EAB-4639-A92F-FA49F695D014}" type="datetime1">
              <a:rPr lang="zh-CN" altLang="en-US" smtClean="0"/>
              <a:t>2023/12/20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0F67C15-6FF4-48D0-BBFC-E0C4F227A9D9}" type="datetime1">
              <a:rPr lang="zh-CN" altLang="en-US" smtClean="0"/>
              <a:t>2023/12/20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DD373DE-54F0-45CA-8162-360D63A7DB73}" type="datetime1">
              <a:rPr lang="zh-CN" altLang="en-US" smtClean="0"/>
              <a:t>2023/12/20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6B2272-6136-49A5-BB5A-301DF6F963E3}" type="datetime1">
              <a:rPr lang="zh-CN" altLang="en-US" smtClean="0"/>
              <a:t>2023/12/20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15C864C-0686-47D0-919E-E764E04239AE}" type="datetime1">
              <a:rPr lang="zh-CN" altLang="en-US" smtClean="0"/>
              <a:t>2023/12/20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2592319-9E19-48C7-A8CF-46601098973B}" type="datetime1">
              <a:rPr lang="zh-CN" altLang="en-US" smtClean="0"/>
              <a:t>2023/12/20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916C9F1-23B8-4BDE-828C-CB1A2B978DB6}" type="datetime1">
              <a:rPr lang="zh-CN" altLang="en-US" smtClean="0"/>
              <a:t>2023/12/20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9FFDFDE-A2AA-4DAB-9C50-C42631B7E6CA}" type="datetime1">
              <a:rPr lang="zh-CN" altLang="en-US" smtClean="0"/>
              <a:t>2023/12/20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1CF9DD1-0514-4967-AF43-B8557146BC10}" type="datetime1">
              <a:rPr lang="zh-CN" altLang="en-US" smtClean="0"/>
              <a:t>2023/12/20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8274C2C-669A-472F-ADF2-107FD45B3D46}" type="datetime1">
              <a:rPr lang="zh-CN" altLang="en-US" smtClean="0"/>
              <a:t>2023/12/20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0FB747D-7955-46FB-93EB-77662BF94315}" type="datetime1">
              <a:rPr lang="zh-CN" altLang="en-US" smtClean="0"/>
              <a:t>2023/12/20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4425E64-9EAB-4639-A92F-FA49F695D014}" type="datetime1">
              <a:rPr lang="zh-CN" altLang="en-US" smtClean="0"/>
              <a:t>2023/12/20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0F67C15-6FF4-48D0-BBFC-E0C4F227A9D9}" type="datetime1">
              <a:rPr lang="zh-CN" altLang="en-US" smtClean="0"/>
              <a:t>2023/12/20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DD373DE-54F0-45CA-8162-360D63A7DB73}" type="datetime1">
              <a:rPr lang="zh-CN" altLang="en-US" smtClean="0"/>
              <a:t>2023/12/20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6B2272-6136-49A5-BB5A-301DF6F963E3}" type="datetime1">
              <a:rPr lang="zh-CN" altLang="en-US" smtClean="0"/>
              <a:t>2023/12/20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331227-691F-4B7F-8493-F4368ED9216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A515B6-EA9C-43ED-9CB8-5D8EEB828C20}" type="datetime1">
              <a:rPr lang="zh-CN" altLang="en-US" smtClean="0"/>
              <a:t>2023/12/20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331227-691F-4B7F-8493-F4368ED9216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p14:dur="1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A515B6-EA9C-43ED-9CB8-5D8EEB828C20}" type="datetime1">
              <a:rPr lang="zh-CN" altLang="en-US" smtClean="0"/>
              <a:t>2023/12/20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331227-691F-4B7F-8493-F4368ED9216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mc:AlternateContent xmlns:mc="http://schemas.openxmlformats.org/markup-compatibility/2006" xmlns:p14="http://schemas.microsoft.com/office/powerpoint/2010/main">
    <mc:Choice Requires="p14">
      <p:transition p14:dur="1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image" Target="../media/image4.emf"/><Relationship Id="rId4" Type="http://schemas.openxmlformats.org/officeDocument/2006/relationships/package" Target="../embeddings/Microsoft_Visio_Drawing.vsdx"/></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6.xml"/><Relationship Id="rId7" Type="http://schemas.openxmlformats.org/officeDocument/2006/relationships/slideLayout" Target="../slideLayouts/slideLayout7.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2.xml"/><Relationship Id="rId7" Type="http://schemas.openxmlformats.org/officeDocument/2006/relationships/notesSlide" Target="../notesSlides/notesSlide1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slideLayout" Target="../slideLayouts/slideLayout7.xml"/><Relationship Id="rId5" Type="http://schemas.openxmlformats.org/officeDocument/2006/relationships/tags" Target="../tags/tag14.xml"/><Relationship Id="rId4" Type="http://schemas.openxmlformats.org/officeDocument/2006/relationships/tags" Target="../tags/tag13.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7.xml"/><Relationship Id="rId7" Type="http://schemas.openxmlformats.org/officeDocument/2006/relationships/notesSlide" Target="../notesSlides/notesSlide12.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slideLayout" Target="../slideLayouts/slideLayout7.xml"/><Relationship Id="rId5" Type="http://schemas.openxmlformats.org/officeDocument/2006/relationships/tags" Target="../tags/tag19.xml"/><Relationship Id="rId4" Type="http://schemas.openxmlformats.org/officeDocument/2006/relationships/tags" Target="../tags/tag18.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2.xml"/><Relationship Id="rId7" Type="http://schemas.openxmlformats.org/officeDocument/2006/relationships/notesSlide" Target="../notesSlides/notesSlide13.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Layout" Target="../slideLayouts/slideLayout7.xml"/><Relationship Id="rId5" Type="http://schemas.openxmlformats.org/officeDocument/2006/relationships/tags" Target="../tags/tag24.xml"/><Relationship Id="rId4" Type="http://schemas.openxmlformats.org/officeDocument/2006/relationships/tags" Target="../tags/tag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27.xml"/><Relationship Id="rId7" Type="http://schemas.openxmlformats.org/officeDocument/2006/relationships/slideLayout" Target="../slideLayouts/slideLayout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image" Target="../media/image5.emf"/><Relationship Id="rId5" Type="http://schemas.openxmlformats.org/officeDocument/2006/relationships/tags" Target="../tags/tag29.xml"/><Relationship Id="rId10" Type="http://schemas.openxmlformats.org/officeDocument/2006/relationships/oleObject" Target="../embeddings/oleObject2.bin"/><Relationship Id="rId4" Type="http://schemas.openxmlformats.org/officeDocument/2006/relationships/tags" Target="../tags/tag28.xml"/><Relationship Id="rId9"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tags" Target="../tags/tag43.xml"/><Relationship Id="rId18" Type="http://schemas.openxmlformats.org/officeDocument/2006/relationships/tags" Target="../tags/tag48.xml"/><Relationship Id="rId26" Type="http://schemas.openxmlformats.org/officeDocument/2006/relationships/image" Target="../media/image2.png"/><Relationship Id="rId3" Type="http://schemas.openxmlformats.org/officeDocument/2006/relationships/tags" Target="../tags/tag33.xml"/><Relationship Id="rId21" Type="http://schemas.openxmlformats.org/officeDocument/2006/relationships/tags" Target="../tags/tag51.xml"/><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tags" Target="../tags/tag47.xml"/><Relationship Id="rId25" Type="http://schemas.openxmlformats.org/officeDocument/2006/relationships/notesSlide" Target="../notesSlides/notesSlide17.xml"/><Relationship Id="rId2" Type="http://schemas.openxmlformats.org/officeDocument/2006/relationships/tags" Target="../tags/tag32.xml"/><Relationship Id="rId16" Type="http://schemas.openxmlformats.org/officeDocument/2006/relationships/tags" Target="../tags/tag46.xml"/><Relationship Id="rId20" Type="http://schemas.openxmlformats.org/officeDocument/2006/relationships/tags" Target="../tags/tag50.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24" Type="http://schemas.openxmlformats.org/officeDocument/2006/relationships/slideLayout" Target="../slideLayouts/slideLayout7.xml"/><Relationship Id="rId5" Type="http://schemas.openxmlformats.org/officeDocument/2006/relationships/tags" Target="../tags/tag35.xml"/><Relationship Id="rId15" Type="http://schemas.openxmlformats.org/officeDocument/2006/relationships/tags" Target="../tags/tag45.xml"/><Relationship Id="rId23" Type="http://schemas.openxmlformats.org/officeDocument/2006/relationships/tags" Target="../tags/tag53.xml"/><Relationship Id="rId10" Type="http://schemas.openxmlformats.org/officeDocument/2006/relationships/tags" Target="../tags/tag40.xml"/><Relationship Id="rId19" Type="http://schemas.openxmlformats.org/officeDocument/2006/relationships/tags" Target="../tags/tag49.xm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tags" Target="../tags/tag44.xml"/><Relationship Id="rId22" Type="http://schemas.openxmlformats.org/officeDocument/2006/relationships/tags" Target="../tags/tag5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2959755" y="2432988"/>
            <a:ext cx="610552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264521" y="2562092"/>
            <a:ext cx="8209788" cy="144655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4400" dirty="0">
                <a:solidFill>
                  <a:srgbClr val="004578"/>
                </a:solidFill>
                <a:latin typeface="微软雅黑" panose="020B0503020204020204" pitchFamily="34" charset="-122"/>
                <a:ea typeface="微软雅黑" panose="020B0503020204020204" pitchFamily="34" charset="-122"/>
              </a:rPr>
              <a:t>基于</a:t>
            </a:r>
            <a:r>
              <a:rPr lang="en-US" altLang="zh-CN" sz="4400" dirty="0">
                <a:solidFill>
                  <a:srgbClr val="004578"/>
                </a:solidFill>
                <a:latin typeface="微软雅黑" panose="020B0503020204020204" pitchFamily="34" charset="-122"/>
                <a:ea typeface="微软雅黑" panose="020B0503020204020204" pitchFamily="34" charset="-122"/>
              </a:rPr>
              <a:t>RGB-D</a:t>
            </a:r>
            <a:r>
              <a:rPr lang="zh-CN" altLang="en-US" sz="4400" dirty="0">
                <a:solidFill>
                  <a:srgbClr val="004578"/>
                </a:solidFill>
                <a:latin typeface="微软雅黑" panose="020B0503020204020204" pitchFamily="34" charset="-122"/>
                <a:ea typeface="微软雅黑" panose="020B0503020204020204" pitchFamily="34" charset="-122"/>
              </a:rPr>
              <a:t>相机的物体级语义    </a:t>
            </a:r>
          </a:p>
          <a:p>
            <a:pPr marL="0" marR="0" lvl="0" indent="0" defTabSz="914400" rtl="0" eaLnBrk="1" fontAlgn="auto" latinLnBrk="0" hangingPunct="1">
              <a:lnSpc>
                <a:spcPct val="100000"/>
              </a:lnSpc>
              <a:spcBef>
                <a:spcPts val="0"/>
              </a:spcBef>
              <a:spcAft>
                <a:spcPts val="0"/>
              </a:spcAft>
              <a:buClrTx/>
              <a:buSzTx/>
              <a:buFontTx/>
              <a:buNone/>
              <a:defRPr/>
            </a:pPr>
            <a:r>
              <a:rPr lang="zh-CN" altLang="en-US" sz="4400" dirty="0">
                <a:solidFill>
                  <a:srgbClr val="004578"/>
                </a:solidFill>
                <a:latin typeface="微软雅黑" panose="020B0503020204020204" pitchFamily="34" charset="-122"/>
                <a:ea typeface="微软雅黑" panose="020B0503020204020204" pitchFamily="34" charset="-122"/>
              </a:rPr>
              <a:t>            </a:t>
            </a:r>
            <a:r>
              <a:rPr lang="en-US" altLang="zh-CN" sz="4400" dirty="0">
                <a:solidFill>
                  <a:srgbClr val="004578"/>
                </a:solidFill>
                <a:latin typeface="微软雅黑" panose="020B0503020204020204" pitchFamily="34" charset="-122"/>
                <a:ea typeface="微软雅黑" panose="020B0503020204020204" pitchFamily="34" charset="-122"/>
              </a:rPr>
              <a:t>SLAM</a:t>
            </a:r>
            <a:r>
              <a:rPr lang="zh-CN" altLang="en-US" sz="4400" dirty="0">
                <a:solidFill>
                  <a:srgbClr val="004578"/>
                </a:solidFill>
                <a:latin typeface="微软雅黑" panose="020B0503020204020204" pitchFamily="34" charset="-122"/>
                <a:ea typeface="微软雅黑" panose="020B0503020204020204" pitchFamily="34" charset="-122"/>
              </a:rPr>
              <a:t>算法研究 </a:t>
            </a:r>
          </a:p>
        </p:txBody>
      </p:sp>
      <p:cxnSp>
        <p:nvCxnSpPr>
          <p:cNvPr id="16" name="直接连接符 15"/>
          <p:cNvCxnSpPr/>
          <p:nvPr/>
        </p:nvCxnSpPr>
        <p:spPr>
          <a:xfrm>
            <a:off x="2959756" y="4120328"/>
            <a:ext cx="610552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76250" y="5986596"/>
            <a:ext cx="533944" cy="0"/>
          </a:xfrm>
          <a:prstGeom prst="line">
            <a:avLst/>
          </a:prstGeom>
          <a:ln w="28575">
            <a:solidFill>
              <a:srgbClr val="004098"/>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81000" y="6062796"/>
            <a:ext cx="2362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2023-12-21</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22" name="直接连接符 21"/>
          <p:cNvCxnSpPr/>
          <p:nvPr/>
        </p:nvCxnSpPr>
        <p:spPr>
          <a:xfrm>
            <a:off x="11203390" y="5981825"/>
            <a:ext cx="533944" cy="0"/>
          </a:xfrm>
          <a:prstGeom prst="line">
            <a:avLst/>
          </a:prstGeom>
          <a:ln w="28575">
            <a:solidFill>
              <a:srgbClr val="004098"/>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21531" y="583619"/>
            <a:ext cx="1524001" cy="1516531"/>
          </a:xfrm>
          <a:prstGeom prst="rect">
            <a:avLst/>
          </a:prstGeom>
        </p:spPr>
      </p:pic>
      <p:sp>
        <p:nvSpPr>
          <p:cNvPr id="3" name="文本框 2"/>
          <p:cNvSpPr txBox="1"/>
          <p:nvPr/>
        </p:nvSpPr>
        <p:spPr>
          <a:xfrm>
            <a:off x="3978201" y="4666387"/>
            <a:ext cx="3874779"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答辩人：陈佐玓          导师：王治国</a:t>
            </a:r>
          </a:p>
        </p:txBody>
      </p:sp>
      <p:sp>
        <p:nvSpPr>
          <p:cNvPr id="4" name="文本框 3"/>
          <p:cNvSpPr txBox="1"/>
          <p:nvPr>
            <p:custDataLst>
              <p:tags r:id="rId1"/>
            </p:custDataLst>
          </p:nvPr>
        </p:nvSpPr>
        <p:spPr>
          <a:xfrm>
            <a:off x="9375140" y="6062796"/>
            <a:ext cx="2362200" cy="36830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灯片编号占位符 4"/>
          <p:cNvSpPr>
            <a:spLocks noGrp="1"/>
          </p:cNvSpPr>
          <p:nvPr>
            <p:ph type="sldNum" sz="quarter" idx="12"/>
          </p:nvPr>
        </p:nvSpPr>
        <p:spPr/>
        <p:txBody>
          <a:bodyPr/>
          <a:lstStyle/>
          <a:p>
            <a:fld id="{CD331227-691F-4B7F-8493-F4368ED92163}" type="slidenum">
              <a:rPr lang="zh-CN" altLang="en-US" smtClean="0"/>
              <a:t>1</a:t>
            </a:fld>
            <a:endParaRPr lang="zh-CN" altLang="en-US" dirty="0"/>
          </a:p>
        </p:txBody>
      </p:sp>
      <p:sp>
        <p:nvSpPr>
          <p:cNvPr id="6" name="文本框 5"/>
          <p:cNvSpPr txBox="1"/>
          <p:nvPr/>
        </p:nvSpPr>
        <p:spPr>
          <a:xfrm>
            <a:off x="4569683" y="4232015"/>
            <a:ext cx="3052631"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学院：信息与软件工程学院</a:t>
            </a:r>
          </a:p>
        </p:txBody>
      </p:sp>
    </p:spTree>
  </p:cSld>
  <p:clrMapOvr>
    <a:masterClrMapping/>
  </p:clrMapOvr>
  <mc:AlternateContent xmlns:mc="http://schemas.openxmlformats.org/markup-compatibility/2006" xmlns:p14="http://schemas.microsoft.com/office/powerpoint/2010/main">
    <mc:Choice Requires="p14">
      <p:transition p14:dur="10" advTm="2778"/>
    </mc:Choice>
    <mc:Fallback xmlns="">
      <p:transition advTm="277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3919525" cy="6858000"/>
          </a:xfrm>
          <a:prstGeom prst="rect">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12" name="组合 11"/>
          <p:cNvGrpSpPr/>
          <p:nvPr/>
        </p:nvGrpSpPr>
        <p:grpSpPr>
          <a:xfrm>
            <a:off x="774703" y="2338925"/>
            <a:ext cx="2305382" cy="1565957"/>
            <a:chOff x="758661" y="1328277"/>
            <a:chExt cx="2305382" cy="1565957"/>
          </a:xfrm>
        </p:grpSpPr>
        <p:sp>
          <p:nvSpPr>
            <p:cNvPr id="6" name="文本框 5"/>
            <p:cNvSpPr txBox="1"/>
            <p:nvPr/>
          </p:nvSpPr>
          <p:spPr>
            <a:xfrm>
              <a:off x="758661" y="1328277"/>
              <a:ext cx="1631611" cy="92333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目录</a:t>
              </a:r>
            </a:p>
          </p:txBody>
        </p:sp>
        <p:sp>
          <p:nvSpPr>
            <p:cNvPr id="9" name="文本框 8"/>
            <p:cNvSpPr txBox="1"/>
            <p:nvPr/>
          </p:nvSpPr>
          <p:spPr>
            <a:xfrm>
              <a:off x="822829" y="2242678"/>
              <a:ext cx="2241214" cy="5232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CONTENTS</a:t>
              </a:r>
              <a:endPar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0" name="直接连接符 9"/>
            <p:cNvCxnSpPr/>
            <p:nvPr/>
          </p:nvCxnSpPr>
          <p:spPr>
            <a:xfrm>
              <a:off x="925429" y="2894234"/>
              <a:ext cx="32585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4748470" y="1292459"/>
            <a:ext cx="463473" cy="4487758"/>
            <a:chOff x="5855368" y="980316"/>
            <a:chExt cx="463473" cy="4487758"/>
          </a:xfrm>
          <a:solidFill>
            <a:srgbClr val="004578"/>
          </a:solidFill>
          <a:effectLst>
            <a:outerShdw blurRad="50800" dist="38100" dir="2700000" algn="tl" rotWithShape="0">
              <a:prstClr val="black">
                <a:alpha val="40000"/>
              </a:prstClr>
            </a:outerShdw>
          </a:effectLst>
        </p:grpSpPr>
        <p:sp>
          <p:nvSpPr>
            <p:cNvPr id="13" name="椭圆 12"/>
            <p:cNvSpPr/>
            <p:nvPr/>
          </p:nvSpPr>
          <p:spPr>
            <a:xfrm>
              <a:off x="5855368" y="980316"/>
              <a:ext cx="463473" cy="4634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椭圆 13"/>
            <p:cNvSpPr/>
            <p:nvPr/>
          </p:nvSpPr>
          <p:spPr>
            <a:xfrm>
              <a:off x="5855368" y="2229508"/>
              <a:ext cx="463473" cy="4634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椭圆 14"/>
            <p:cNvSpPr/>
            <p:nvPr/>
          </p:nvSpPr>
          <p:spPr>
            <a:xfrm>
              <a:off x="5855368" y="3601161"/>
              <a:ext cx="463473" cy="4634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椭圆 15"/>
            <p:cNvSpPr/>
            <p:nvPr/>
          </p:nvSpPr>
          <p:spPr>
            <a:xfrm>
              <a:off x="5855368" y="5004601"/>
              <a:ext cx="463473" cy="4634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0" name="组合 29"/>
          <p:cNvGrpSpPr/>
          <p:nvPr/>
        </p:nvGrpSpPr>
        <p:grpSpPr>
          <a:xfrm>
            <a:off x="5369602" y="1289260"/>
            <a:ext cx="3407767" cy="4489149"/>
            <a:chOff x="6476500" y="1050278"/>
            <a:chExt cx="3407767" cy="4489149"/>
          </a:xfrm>
        </p:grpSpPr>
        <p:sp>
          <p:nvSpPr>
            <p:cNvPr id="20" name="文本框 19"/>
            <p:cNvSpPr txBox="1"/>
            <p:nvPr/>
          </p:nvSpPr>
          <p:spPr>
            <a:xfrm>
              <a:off x="6476500" y="3687374"/>
              <a:ext cx="34077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a:t>
              </a:r>
              <a:r>
                <a:rPr lang="zh-CN" altLang="en-US" sz="2400" dirty="0">
                  <a:solidFill>
                    <a:prstClr val="black"/>
                  </a:solidFill>
                  <a:latin typeface="微软雅黑" panose="020B0503020204020204" pitchFamily="34" charset="-122"/>
                  <a:ea typeface="微软雅黑" panose="020B0503020204020204" pitchFamily="34" charset="-122"/>
                </a:rPr>
                <a:t>思路及内容</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8" name="文本框 17"/>
            <p:cNvSpPr txBox="1"/>
            <p:nvPr/>
          </p:nvSpPr>
          <p:spPr>
            <a:xfrm>
              <a:off x="6476500" y="1050278"/>
              <a:ext cx="289310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选题的背景与意义</a:t>
              </a:r>
            </a:p>
          </p:txBody>
        </p:sp>
        <p:sp>
          <p:nvSpPr>
            <p:cNvPr id="21" name="文本框 20"/>
            <p:cNvSpPr txBox="1"/>
            <p:nvPr/>
          </p:nvSpPr>
          <p:spPr>
            <a:xfrm>
              <a:off x="6476500" y="5077762"/>
              <a:ext cx="25551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dirty="0">
                  <a:solidFill>
                    <a:prstClr val="black"/>
                  </a:solidFill>
                  <a:latin typeface="微软雅黑" panose="020B0503020204020204" pitchFamily="34" charset="-122"/>
                  <a:ea typeface="微软雅黑" panose="020B0503020204020204" pitchFamily="34" charset="-122"/>
                </a:rPr>
                <a:t>实施方案与计划</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9" name="文本框 18"/>
            <p:cNvSpPr txBox="1"/>
            <p:nvPr/>
          </p:nvSpPr>
          <p:spPr>
            <a:xfrm>
              <a:off x="6476500" y="2307013"/>
              <a:ext cx="306900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发展情况及研究现状</a:t>
              </a:r>
            </a:p>
          </p:txBody>
        </p:sp>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2" name="灯片编号占位符 1"/>
          <p:cNvSpPr>
            <a:spLocks noGrp="1"/>
          </p:cNvSpPr>
          <p:nvPr>
            <p:ph type="sldNum" sz="quarter" idx="12"/>
          </p:nvPr>
        </p:nvSpPr>
        <p:spPr/>
        <p:txBody>
          <a:bodyPr/>
          <a:lstStyle/>
          <a:p>
            <a:fld id="{CD331227-691F-4B7F-8493-F4368ED92163}" type="slidenum">
              <a:rPr lang="zh-CN" altLang="en-US" smtClean="0"/>
              <a:t>2</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578"/>
        </a:solidFill>
        <a:effectLst/>
      </p:bgPr>
    </p:bg>
    <p:spTree>
      <p:nvGrpSpPr>
        <p:cNvPr id="1" name=""/>
        <p:cNvGrpSpPr/>
        <p:nvPr/>
      </p:nvGrpSpPr>
      <p:grpSpPr>
        <a:xfrm>
          <a:off x="0" y="0"/>
          <a:ext cx="0" cy="0"/>
          <a:chOff x="0" y="0"/>
          <a:chExt cx="0" cy="0"/>
        </a:xfrm>
      </p:grpSpPr>
      <p:sp>
        <p:nvSpPr>
          <p:cNvPr id="4" name="矩形 3"/>
          <p:cNvSpPr/>
          <p:nvPr/>
        </p:nvSpPr>
        <p:spPr>
          <a:xfrm>
            <a:off x="600075" y="676275"/>
            <a:ext cx="10991850" cy="5505450"/>
          </a:xfrm>
          <a:prstGeom prst="rect">
            <a:avLst/>
          </a:prstGeom>
          <a:solidFill>
            <a:srgbClr val="F2F2F2"/>
          </a:solidFill>
          <a:ln>
            <a:noFill/>
          </a:ln>
          <a:effectLst>
            <a:outerShdw blurRad="3302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cxnSp>
        <p:nvCxnSpPr>
          <p:cNvPr id="5" name="直接连接符 4"/>
          <p:cNvCxnSpPr/>
          <p:nvPr/>
        </p:nvCxnSpPr>
        <p:spPr>
          <a:xfrm>
            <a:off x="3386878" y="2849254"/>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3293074" y="2957866"/>
            <a:ext cx="5605853"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选题的背景与意义</a:t>
            </a:r>
          </a:p>
        </p:txBody>
      </p:sp>
      <p:cxnSp>
        <p:nvCxnSpPr>
          <p:cNvPr id="7" name="直接连接符 6"/>
          <p:cNvCxnSpPr/>
          <p:nvPr/>
        </p:nvCxnSpPr>
        <p:spPr>
          <a:xfrm>
            <a:off x="3386877" y="3874742"/>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5367338" y="1214438"/>
            <a:ext cx="1457325" cy="145732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灯片编号占位符 1"/>
          <p:cNvSpPr>
            <a:spLocks noGrp="1"/>
          </p:cNvSpPr>
          <p:nvPr>
            <p:ph type="sldNum" sz="quarter" idx="12"/>
          </p:nvPr>
        </p:nvSpPr>
        <p:spPr/>
        <p:txBody>
          <a:bodyPr/>
          <a:lstStyle/>
          <a:p>
            <a:fld id="{CD331227-691F-4B7F-8493-F4368ED92163}" type="slidenum">
              <a:rPr lang="zh-CN" altLang="en-US" smtClean="0"/>
              <a:t>3</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16336" y="393837"/>
            <a:ext cx="495932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第一部分：选题的背景与意义</a:t>
            </a:r>
          </a:p>
        </p:txBody>
      </p:sp>
      <p:cxnSp>
        <p:nvCxnSpPr>
          <p:cNvPr id="5" name="直接连接符 4"/>
          <p:cNvCxnSpPr/>
          <p:nvPr/>
        </p:nvCxnSpPr>
        <p:spPr>
          <a:xfrm>
            <a:off x="5514975" y="988039"/>
            <a:ext cx="1162050"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85585" y="1411937"/>
            <a:ext cx="6010415" cy="4575081"/>
          </a:xfrm>
          <a:prstGeom prst="rect">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b="1" dirty="0">
                <a:solidFill>
                  <a:srgbClr val="FFC000"/>
                </a:solidFill>
                <a:latin typeface="等线" panose="02010600030101010101" charset="-122"/>
                <a:ea typeface="等线" panose="02010600030101010101" charset="-122"/>
              </a:rPr>
              <a:t>SLAM</a:t>
            </a:r>
            <a:r>
              <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是实现机器人在未知环境中实时进行自身位置估计和地图构建的关键技术。其主要目标在于使机器人能够，动态感知周围环境、精确定位自身位置，并在这一过程中构建地图。其中视觉</a:t>
            </a:r>
            <a:r>
              <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SLAM(Visual SLAM)</a:t>
            </a:r>
            <a:r>
              <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 利用相机等视觉传感器进行环境信息的获取，但是</a:t>
            </a:r>
            <a:r>
              <a:rPr lang="zh-CN" altLang="en-US" b="1" dirty="0">
                <a:solidFill>
                  <a:srgbClr val="FFC000"/>
                </a:solidFill>
                <a:latin typeface="等线" panose="02010600030101010101" charset="-122"/>
                <a:ea typeface="等线" panose="02010600030101010101" charset="-122"/>
              </a:rPr>
              <a:t>主要依赖于几何信息</a:t>
            </a:r>
            <a:r>
              <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，在某些场景下可能限制了对环境的深度理解。引入深度学习处理图像能为</a:t>
            </a:r>
            <a:r>
              <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VSLAM</a:t>
            </a:r>
            <a:r>
              <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系统获取更多的环境语义信息，</a:t>
            </a:r>
            <a:r>
              <a:rPr lang="zh-CN" altLang="en-US" b="1" dirty="0">
                <a:solidFill>
                  <a:srgbClr val="FFC000"/>
                </a:solidFill>
                <a:latin typeface="等线" panose="02010600030101010101" charset="-122"/>
                <a:ea typeface="等线" panose="02010600030101010101" charset="-122"/>
              </a:rPr>
              <a:t>提高机器人对环境的感知能力</a:t>
            </a:r>
            <a:r>
              <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。一方面可以先验性的判断部分动态目标进行处理，另一方面提高了</a:t>
            </a:r>
            <a:r>
              <a:rPr kumimoji="0" lang="en-US" altLang="zh-CN"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SLAM</a:t>
            </a:r>
            <a:r>
              <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算法在回环检测，位姿优化等部分的精确度，而且对场景的语义分析还有利于</a:t>
            </a:r>
            <a:r>
              <a:rPr lang="zh-CN" altLang="en-US" b="1" dirty="0">
                <a:solidFill>
                  <a:srgbClr val="FFC000"/>
                </a:solidFill>
                <a:latin typeface="等线" panose="02010600030101010101" charset="-122"/>
                <a:ea typeface="等线" panose="02010600030101010101" charset="-122"/>
              </a:rPr>
              <a:t>机器人的自主理解</a:t>
            </a:r>
            <a:r>
              <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和</a:t>
            </a:r>
            <a:r>
              <a:rPr lang="zh-CN" altLang="en-US" b="1" dirty="0">
                <a:solidFill>
                  <a:srgbClr val="FFC000"/>
                </a:solidFill>
                <a:latin typeface="等线" panose="02010600030101010101" charset="-122"/>
                <a:ea typeface="等线" panose="02010600030101010101" charset="-122"/>
              </a:rPr>
              <a:t>人机交互等功能</a:t>
            </a:r>
            <a:r>
              <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a:t>
            </a:r>
          </a:p>
        </p:txBody>
      </p:sp>
      <p:sp>
        <p:nvSpPr>
          <p:cNvPr id="15" name="文本框 14"/>
          <p:cNvSpPr txBox="1"/>
          <p:nvPr/>
        </p:nvSpPr>
        <p:spPr>
          <a:xfrm>
            <a:off x="85585" y="1511814"/>
            <a:ext cx="3771900"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选题背景</a:t>
            </a:r>
          </a:p>
        </p:txBody>
      </p:sp>
      <p:cxnSp>
        <p:nvCxnSpPr>
          <p:cNvPr id="18" name="直接连接符 17"/>
          <p:cNvCxnSpPr/>
          <p:nvPr/>
        </p:nvCxnSpPr>
        <p:spPr>
          <a:xfrm>
            <a:off x="234413" y="2089994"/>
            <a:ext cx="838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4" name="灯片编号占位符 3"/>
          <p:cNvSpPr>
            <a:spLocks noGrp="1"/>
          </p:cNvSpPr>
          <p:nvPr>
            <p:ph type="sldNum" sz="quarter" idx="12"/>
          </p:nvPr>
        </p:nvSpPr>
        <p:spPr/>
        <p:txBody>
          <a:bodyPr/>
          <a:lstStyle/>
          <a:p>
            <a:fld id="{CD331227-691F-4B7F-8493-F4368ED92163}" type="slidenum">
              <a:rPr lang="zh-CN" altLang="en-US" smtClean="0"/>
              <a:t>4</a:t>
            </a:fld>
            <a:endParaRPr lang="zh-CN" altLang="en-US"/>
          </a:p>
        </p:txBody>
      </p:sp>
      <p:sp>
        <p:nvSpPr>
          <p:cNvPr id="27" name="圆角矩形 34"/>
          <p:cNvSpPr/>
          <p:nvPr/>
        </p:nvSpPr>
        <p:spPr>
          <a:xfrm>
            <a:off x="6233935" y="1411937"/>
            <a:ext cx="5872480" cy="4556750"/>
          </a:xfrm>
          <a:prstGeom prst="roundRect">
            <a:avLst/>
          </a:prstGeom>
          <a:noFill/>
          <a:ln w="66675" cmpd="sng">
            <a:solidFill>
              <a:schemeClr val="accent1">
                <a:shade val="50000"/>
              </a:schemeClr>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477848783"/>
              </p:ext>
            </p:extLst>
          </p:nvPr>
        </p:nvGraphicFramePr>
        <p:xfrm>
          <a:off x="6324721" y="2612571"/>
          <a:ext cx="5690908" cy="2302329"/>
        </p:xfrm>
        <a:graphic>
          <a:graphicData uri="http://schemas.openxmlformats.org/presentationml/2006/ole">
            <mc:AlternateContent xmlns:mc="http://schemas.openxmlformats.org/markup-compatibility/2006">
              <mc:Choice xmlns:v="urn:schemas-microsoft-com:vml" Requires="v">
                <p:oleObj name="Visio" r:id="rId4" imgW="5934075" imgH="1551305" progId="Visio.Drawing.15">
                  <p:embed/>
                </p:oleObj>
              </mc:Choice>
              <mc:Fallback>
                <p:oleObj name="Visio" r:id="rId4" imgW="5934075" imgH="1551305" progId="Visio.Drawing.15">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721" y="2612571"/>
                        <a:ext cx="5690908" cy="2302329"/>
                      </a:xfrm>
                      <a:prstGeom prst="rect">
                        <a:avLst/>
                      </a:prstGeom>
                      <a:noFill/>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同侧圆角矩形 28"/>
          <p:cNvSpPr/>
          <p:nvPr/>
        </p:nvSpPr>
        <p:spPr>
          <a:xfrm rot="5400000">
            <a:off x="6479333" y="-966426"/>
            <a:ext cx="1023743" cy="5370968"/>
          </a:xfrm>
          <a:prstGeom prst="round2SameRect">
            <a:avLst>
              <a:gd name="adj1" fmla="val 50000"/>
              <a:gd name="adj2" fmla="val 0"/>
            </a:avLst>
          </a:prstGeom>
          <a:noFill/>
          <a:ln w="12700">
            <a:solidFill>
              <a:srgbClr val="313D5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sp>
        <p:nvSpPr>
          <p:cNvPr id="38" name="同侧圆角矩形 28"/>
          <p:cNvSpPr/>
          <p:nvPr/>
        </p:nvSpPr>
        <p:spPr>
          <a:xfrm rot="5400000">
            <a:off x="7203297" y="577874"/>
            <a:ext cx="1023743" cy="5370968"/>
          </a:xfrm>
          <a:prstGeom prst="round2SameRect">
            <a:avLst>
              <a:gd name="adj1" fmla="val 50000"/>
              <a:gd name="adj2" fmla="val 0"/>
            </a:avLst>
          </a:prstGeom>
          <a:noFill/>
          <a:ln w="12700">
            <a:solidFill>
              <a:srgbClr val="313D5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sp>
        <p:nvSpPr>
          <p:cNvPr id="37" name="同侧圆角矩形 28"/>
          <p:cNvSpPr/>
          <p:nvPr/>
        </p:nvSpPr>
        <p:spPr>
          <a:xfrm rot="5400000">
            <a:off x="6459371" y="2154723"/>
            <a:ext cx="1023743" cy="5370968"/>
          </a:xfrm>
          <a:prstGeom prst="round2SameRect">
            <a:avLst>
              <a:gd name="adj1" fmla="val 50000"/>
              <a:gd name="adj2" fmla="val 0"/>
            </a:avLst>
          </a:prstGeom>
          <a:noFill/>
          <a:ln w="12700">
            <a:solidFill>
              <a:srgbClr val="313D5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sp>
        <p:nvSpPr>
          <p:cNvPr id="2" name="文本框 1"/>
          <p:cNvSpPr txBox="1"/>
          <p:nvPr/>
        </p:nvSpPr>
        <p:spPr>
          <a:xfrm>
            <a:off x="3616336" y="393837"/>
            <a:ext cx="495932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第一部分：选题的背景与意义</a:t>
            </a:r>
          </a:p>
        </p:txBody>
      </p:sp>
      <p:cxnSp>
        <p:nvCxnSpPr>
          <p:cNvPr id="4" name="直接连接符 3"/>
          <p:cNvCxnSpPr/>
          <p:nvPr/>
        </p:nvCxnSpPr>
        <p:spPr>
          <a:xfrm>
            <a:off x="5514975" y="979331"/>
            <a:ext cx="1162050"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5" name="灯片编号占位符 4"/>
          <p:cNvSpPr>
            <a:spLocks noGrp="1"/>
          </p:cNvSpPr>
          <p:nvPr>
            <p:ph type="sldNum" sz="quarter" idx="12"/>
          </p:nvPr>
        </p:nvSpPr>
        <p:spPr/>
        <p:txBody>
          <a:bodyPr/>
          <a:lstStyle/>
          <a:p>
            <a:fld id="{CD331227-691F-4B7F-8493-F4368ED92163}" type="slidenum">
              <a:rPr lang="zh-CN" altLang="en-US" smtClean="0"/>
              <a:t>5</a:t>
            </a:fld>
            <a:endParaRPr lang="zh-CN" altLang="en-US"/>
          </a:p>
        </p:txBody>
      </p:sp>
      <p:grpSp>
        <p:nvGrpSpPr>
          <p:cNvPr id="6" name="组合 5"/>
          <p:cNvGrpSpPr/>
          <p:nvPr/>
        </p:nvGrpSpPr>
        <p:grpSpPr>
          <a:xfrm>
            <a:off x="304092" y="1998432"/>
            <a:ext cx="3392170" cy="2843380"/>
            <a:chOff x="523961" y="2512168"/>
            <a:chExt cx="4155082" cy="3482867"/>
          </a:xfrm>
        </p:grpSpPr>
        <p:sp>
          <p:nvSpPr>
            <p:cNvPr id="7" name="椭圆 6"/>
            <p:cNvSpPr/>
            <p:nvPr/>
          </p:nvSpPr>
          <p:spPr>
            <a:xfrm>
              <a:off x="1912979" y="2829835"/>
              <a:ext cx="2439946" cy="2439942"/>
            </a:xfrm>
            <a:prstGeom prst="ellipse">
              <a:avLst/>
            </a:prstGeom>
            <a:noFill/>
            <a:ln w="19050">
              <a:solidFill>
                <a:srgbClr val="313D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4800" b="1" dirty="0">
                  <a:solidFill>
                    <a:srgbClr val="244C89"/>
                  </a:solidFill>
                  <a:latin typeface="思源黑体" panose="020B0500000000000000" pitchFamily="34" charset="-122"/>
                  <a:ea typeface="思源黑体" panose="020B0500000000000000" pitchFamily="34" charset="-122"/>
                </a:rPr>
                <a:t>意义</a:t>
              </a:r>
            </a:p>
          </p:txBody>
        </p:sp>
        <p:sp>
          <p:nvSpPr>
            <p:cNvPr id="21" name="椭圆 4"/>
            <p:cNvSpPr/>
            <p:nvPr/>
          </p:nvSpPr>
          <p:spPr>
            <a:xfrm>
              <a:off x="1596918" y="2512168"/>
              <a:ext cx="3082125" cy="3082122"/>
            </a:xfrm>
            <a:prstGeom prst="donut">
              <a:avLst>
                <a:gd name="adj" fmla="val 7853"/>
              </a:avLst>
            </a:prstGeom>
            <a:solidFill>
              <a:srgbClr val="244C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sp>
          <p:nvSpPr>
            <p:cNvPr id="22" name="任意多边形 25"/>
            <p:cNvSpPr/>
            <p:nvPr/>
          </p:nvSpPr>
          <p:spPr>
            <a:xfrm rot="2700000">
              <a:off x="1196175" y="4777057"/>
              <a:ext cx="545764" cy="1890191"/>
            </a:xfrm>
            <a:custGeom>
              <a:avLst/>
              <a:gdLst>
                <a:gd name="connsiteX0" fmla="*/ 0 w 545764"/>
                <a:gd name="connsiteY0" fmla="*/ 474744 h 1890191"/>
                <a:gd name="connsiteX1" fmla="*/ 545764 w 545764"/>
                <a:gd name="connsiteY1" fmla="*/ 474744 h 1890191"/>
                <a:gd name="connsiteX2" fmla="*/ 545764 w 545764"/>
                <a:gd name="connsiteY2" fmla="*/ 1617309 h 1890191"/>
                <a:gd name="connsiteX3" fmla="*/ 272882 w 545764"/>
                <a:gd name="connsiteY3" fmla="*/ 1890191 h 1890191"/>
                <a:gd name="connsiteX4" fmla="*/ 0 w 545764"/>
                <a:gd name="connsiteY4" fmla="*/ 1617309 h 1890191"/>
                <a:gd name="connsiteX5" fmla="*/ 79925 w 545764"/>
                <a:gd name="connsiteY5" fmla="*/ 79925 h 1890191"/>
                <a:gd name="connsiteX6" fmla="*/ 272882 w 545764"/>
                <a:gd name="connsiteY6" fmla="*/ 0 h 1890191"/>
                <a:gd name="connsiteX7" fmla="*/ 545764 w 545764"/>
                <a:gd name="connsiteY7" fmla="*/ 272882 h 1890191"/>
                <a:gd name="connsiteX8" fmla="*/ 545764 w 545764"/>
                <a:gd name="connsiteY8" fmla="*/ 409430 h 1890191"/>
                <a:gd name="connsiteX9" fmla="*/ 0 w 545764"/>
                <a:gd name="connsiteY9" fmla="*/ 409430 h 1890191"/>
                <a:gd name="connsiteX10" fmla="*/ 0 w 545764"/>
                <a:gd name="connsiteY10" fmla="*/ 272882 h 1890191"/>
                <a:gd name="connsiteX11" fmla="*/ 79925 w 545764"/>
                <a:gd name="connsiteY11" fmla="*/ 79925 h 1890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5764" h="1890191">
                  <a:moveTo>
                    <a:pt x="0" y="474744"/>
                  </a:moveTo>
                  <a:lnTo>
                    <a:pt x="545764" y="474744"/>
                  </a:lnTo>
                  <a:lnTo>
                    <a:pt x="545764" y="1617309"/>
                  </a:lnTo>
                  <a:cubicBezTo>
                    <a:pt x="545764" y="1768018"/>
                    <a:pt x="423591" y="1890191"/>
                    <a:pt x="272882" y="1890191"/>
                  </a:cubicBezTo>
                  <a:cubicBezTo>
                    <a:pt x="122173" y="1890191"/>
                    <a:pt x="0" y="1768018"/>
                    <a:pt x="0" y="1617309"/>
                  </a:cubicBezTo>
                  <a:close/>
                  <a:moveTo>
                    <a:pt x="79925" y="79925"/>
                  </a:moveTo>
                  <a:cubicBezTo>
                    <a:pt x="129307" y="30543"/>
                    <a:pt x="197528" y="0"/>
                    <a:pt x="272882" y="0"/>
                  </a:cubicBezTo>
                  <a:cubicBezTo>
                    <a:pt x="423591" y="0"/>
                    <a:pt x="545764" y="122173"/>
                    <a:pt x="545764" y="272882"/>
                  </a:cubicBezTo>
                  <a:lnTo>
                    <a:pt x="545764" y="409430"/>
                  </a:lnTo>
                  <a:lnTo>
                    <a:pt x="0" y="409430"/>
                  </a:lnTo>
                  <a:lnTo>
                    <a:pt x="0" y="272882"/>
                  </a:lnTo>
                  <a:cubicBezTo>
                    <a:pt x="0" y="197528"/>
                    <a:pt x="30543" y="129307"/>
                    <a:pt x="79925" y="79925"/>
                  </a:cubicBezTo>
                  <a:close/>
                </a:path>
              </a:pathLst>
            </a:custGeom>
            <a:solidFill>
              <a:srgbClr val="244C8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p>
          </p:txBody>
        </p:sp>
        <p:sp>
          <p:nvSpPr>
            <p:cNvPr id="23" name="圆角矩形 4"/>
            <p:cNvSpPr/>
            <p:nvPr/>
          </p:nvSpPr>
          <p:spPr>
            <a:xfrm rot="2700000">
              <a:off x="1717862" y="4927522"/>
              <a:ext cx="726640" cy="358129"/>
            </a:xfrm>
            <a:prstGeom prst="roundRect">
              <a:avLst/>
            </a:prstGeom>
            <a:solidFill>
              <a:srgbClr val="244C8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grpSp>
      <p:sp>
        <p:nvSpPr>
          <p:cNvPr id="25" name="文本框 24"/>
          <p:cNvSpPr txBox="1"/>
          <p:nvPr/>
        </p:nvSpPr>
        <p:spPr>
          <a:xfrm>
            <a:off x="4860663" y="1389618"/>
            <a:ext cx="4724563" cy="646331"/>
          </a:xfrm>
          <a:prstGeom prst="rect">
            <a:avLst/>
          </a:prstGeom>
          <a:noFill/>
        </p:spPr>
        <p:txBody>
          <a:bodyPr wrap="square" rtlCol="0">
            <a:spAutoFit/>
          </a:bodyPr>
          <a:lstStyle/>
          <a:p>
            <a:r>
              <a:rPr lang="en-US" altLang="zh-CN" dirty="0">
                <a:solidFill>
                  <a:prstClr val="black"/>
                </a:solidFill>
                <a:latin typeface="微软雅黑" panose="020B0503020204020204" pitchFamily="34" charset="-122"/>
                <a:ea typeface="微软雅黑" panose="020B0503020204020204" pitchFamily="34" charset="-122"/>
              </a:rPr>
              <a:t>SLAM</a:t>
            </a:r>
            <a:r>
              <a:rPr lang="zh-CN" altLang="en-US" dirty="0">
                <a:solidFill>
                  <a:prstClr val="black"/>
                </a:solidFill>
                <a:latin typeface="微软雅黑" panose="020B0503020204020204" pitchFamily="34" charset="-122"/>
                <a:ea typeface="微软雅黑" panose="020B0503020204020204" pitchFamily="34" charset="-122"/>
              </a:rPr>
              <a:t>系统有更多的信息对自身的位置进行估计，提高精度</a:t>
            </a:r>
            <a:endParaRPr lang="en-US" altLang="zh-CN" dirty="0">
              <a:solidFill>
                <a:prstClr val="black"/>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4860663" y="4517041"/>
            <a:ext cx="4479280" cy="646331"/>
          </a:xfrm>
          <a:prstGeom prst="rect">
            <a:avLst/>
          </a:prstGeom>
          <a:noFill/>
        </p:spPr>
        <p:txBody>
          <a:bodyPr wrap="square" rtlCol="0">
            <a:spAutoFit/>
          </a:bodyPr>
          <a:lstStyle/>
          <a:p>
            <a:r>
              <a:rPr lang="zh-CN" altLang="en-US" dirty="0">
                <a:solidFill>
                  <a:prstClr val="black"/>
                </a:solidFill>
                <a:latin typeface="微软雅黑" panose="020B0503020204020204" pitchFamily="34" charset="-122"/>
                <a:ea typeface="微软雅黑" panose="020B0503020204020204" pitchFamily="34" charset="-122"/>
              </a:rPr>
              <a:t>推动了目标检测、机器人领域的相关技术的发展</a:t>
            </a:r>
          </a:p>
        </p:txBody>
      </p:sp>
      <p:sp>
        <p:nvSpPr>
          <p:cNvPr id="29" name="文本框 28"/>
          <p:cNvSpPr txBox="1"/>
          <p:nvPr/>
        </p:nvSpPr>
        <p:spPr>
          <a:xfrm>
            <a:off x="5663827" y="2840956"/>
            <a:ext cx="4579136" cy="923330"/>
          </a:xfrm>
          <a:prstGeom prst="rect">
            <a:avLst/>
          </a:prstGeom>
          <a:noFill/>
        </p:spPr>
        <p:txBody>
          <a:bodyPr wrap="square" rtlCol="0">
            <a:spAutoFit/>
          </a:bodyPr>
          <a:lstStyle/>
          <a:p>
            <a:r>
              <a:rPr lang="zh-CN" altLang="en-US" dirty="0">
                <a:solidFill>
                  <a:prstClr val="black"/>
                </a:solidFill>
                <a:latin typeface="微软雅黑" panose="020B0503020204020204" pitchFamily="34" charset="-122"/>
                <a:ea typeface="微软雅黑" panose="020B0503020204020204" pitchFamily="34" charset="-122"/>
              </a:rPr>
              <a:t>具有巨大的实际应用潜力，可应用于智能家居、服务机器人、智能驾驶、虚拟现实等领域</a:t>
            </a:r>
          </a:p>
        </p:txBody>
      </p:sp>
      <p:sp>
        <p:nvSpPr>
          <p:cNvPr id="30" name="椭圆 4"/>
          <p:cNvSpPr/>
          <p:nvPr/>
        </p:nvSpPr>
        <p:spPr>
          <a:xfrm>
            <a:off x="3836256" y="1242605"/>
            <a:ext cx="952906" cy="952906"/>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rgbClr val="313D51">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sp>
        <p:nvSpPr>
          <p:cNvPr id="31" name="椭圆 4"/>
          <p:cNvSpPr/>
          <p:nvPr/>
        </p:nvSpPr>
        <p:spPr>
          <a:xfrm>
            <a:off x="4553232" y="2784035"/>
            <a:ext cx="952906" cy="952906"/>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rgbClr val="313D51">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sp>
        <p:nvSpPr>
          <p:cNvPr id="32" name="椭圆 4"/>
          <p:cNvSpPr/>
          <p:nvPr/>
        </p:nvSpPr>
        <p:spPr>
          <a:xfrm>
            <a:off x="3836256" y="4363754"/>
            <a:ext cx="952906" cy="952906"/>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rgbClr val="313D51">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p>
        </p:txBody>
      </p:sp>
      <p:sp>
        <p:nvSpPr>
          <p:cNvPr id="34" name="椭圆 33"/>
          <p:cNvSpPr/>
          <p:nvPr/>
        </p:nvSpPr>
        <p:spPr>
          <a:xfrm>
            <a:off x="4631386" y="2870736"/>
            <a:ext cx="797262" cy="797260"/>
          </a:xfrm>
          <a:prstGeom prst="ellipse">
            <a:avLst/>
          </a:prstGeom>
          <a:solidFill>
            <a:srgbClr val="244C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zh-CN" sz="3600" dirty="0">
                <a:solidFill>
                  <a:schemeClr val="bg1"/>
                </a:solidFill>
                <a:latin typeface="微软雅黑" panose="020B0503020204020204" pitchFamily="34" charset="-122"/>
                <a:ea typeface="微软雅黑" panose="020B0503020204020204" pitchFamily="34" charset="-122"/>
              </a:rPr>
              <a:t>2</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5" name="椭圆 34"/>
          <p:cNvSpPr/>
          <p:nvPr/>
        </p:nvSpPr>
        <p:spPr>
          <a:xfrm>
            <a:off x="3914902" y="1320428"/>
            <a:ext cx="797262" cy="797260"/>
          </a:xfrm>
          <a:prstGeom prst="ellipse">
            <a:avLst/>
          </a:prstGeom>
          <a:solidFill>
            <a:srgbClr val="244C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zh-CN" sz="3600" dirty="0">
                <a:solidFill>
                  <a:schemeClr val="bg1"/>
                </a:solidFill>
                <a:latin typeface="微软雅黑" panose="020B0503020204020204" pitchFamily="34" charset="-122"/>
                <a:ea typeface="微软雅黑" panose="020B0503020204020204" pitchFamily="34" charset="-122"/>
              </a:rPr>
              <a:t>1</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6" name="椭圆 35"/>
          <p:cNvSpPr/>
          <p:nvPr/>
        </p:nvSpPr>
        <p:spPr>
          <a:xfrm>
            <a:off x="3912665" y="4442789"/>
            <a:ext cx="797262" cy="797260"/>
          </a:xfrm>
          <a:prstGeom prst="ellipse">
            <a:avLst/>
          </a:prstGeom>
          <a:solidFill>
            <a:srgbClr val="244C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zh-CN" sz="3600" dirty="0">
                <a:solidFill>
                  <a:schemeClr val="bg1"/>
                </a:solidFill>
                <a:latin typeface="微软雅黑" panose="020B0503020204020204" pitchFamily="34" charset="-122"/>
                <a:ea typeface="微软雅黑" panose="020B0503020204020204" pitchFamily="34" charset="-122"/>
              </a:rPr>
              <a:t>3</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4578"/>
        </a:solidFill>
        <a:effectLst/>
      </p:bgPr>
    </p:bg>
    <p:spTree>
      <p:nvGrpSpPr>
        <p:cNvPr id="1" name=""/>
        <p:cNvGrpSpPr/>
        <p:nvPr/>
      </p:nvGrpSpPr>
      <p:grpSpPr>
        <a:xfrm>
          <a:off x="0" y="0"/>
          <a:ext cx="0" cy="0"/>
          <a:chOff x="0" y="0"/>
          <a:chExt cx="0" cy="0"/>
        </a:xfrm>
      </p:grpSpPr>
      <p:sp>
        <p:nvSpPr>
          <p:cNvPr id="4" name="矩形 3"/>
          <p:cNvSpPr/>
          <p:nvPr/>
        </p:nvSpPr>
        <p:spPr>
          <a:xfrm>
            <a:off x="600075" y="676275"/>
            <a:ext cx="10991850" cy="5505450"/>
          </a:xfrm>
          <a:prstGeom prst="rect">
            <a:avLst/>
          </a:prstGeom>
          <a:solidFill>
            <a:srgbClr val="F2F2F2"/>
          </a:solidFill>
          <a:ln>
            <a:noFill/>
          </a:ln>
          <a:effectLst>
            <a:outerShdw blurRad="3302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cxnSp>
        <p:nvCxnSpPr>
          <p:cNvPr id="5" name="直接连接符 4"/>
          <p:cNvCxnSpPr/>
          <p:nvPr/>
        </p:nvCxnSpPr>
        <p:spPr>
          <a:xfrm>
            <a:off x="3386878" y="2849254"/>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3442915" y="2975265"/>
            <a:ext cx="5306169"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4400" dirty="0">
                <a:solidFill>
                  <a:srgbClr val="004578"/>
                </a:solidFill>
                <a:latin typeface="微软雅黑" panose="020B0503020204020204" pitchFamily="34" charset="-122"/>
                <a:ea typeface="微软雅黑" panose="020B0503020204020204" pitchFamily="34" charset="-122"/>
              </a:rPr>
              <a:t>发展情况及研究现状</a:t>
            </a:r>
            <a:endPar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cxnSp>
        <p:nvCxnSpPr>
          <p:cNvPr id="7" name="直接连接符 6"/>
          <p:cNvCxnSpPr/>
          <p:nvPr/>
        </p:nvCxnSpPr>
        <p:spPr>
          <a:xfrm>
            <a:off x="3386878" y="3918285"/>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5367338" y="1214438"/>
            <a:ext cx="1457325" cy="145732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灯片编号占位符 1"/>
          <p:cNvSpPr>
            <a:spLocks noGrp="1"/>
          </p:cNvSpPr>
          <p:nvPr>
            <p:ph type="sldNum" sz="quarter" idx="12"/>
          </p:nvPr>
        </p:nvSpPr>
        <p:spPr/>
        <p:txBody>
          <a:bodyPr/>
          <a:lstStyle/>
          <a:p>
            <a:fld id="{CD331227-691F-4B7F-8493-F4368ED92163}" type="slidenum">
              <a:rPr lang="zh-CN" altLang="en-US" smtClean="0"/>
              <a:t>6</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25" name="灯片编号占位符 24"/>
          <p:cNvSpPr>
            <a:spLocks noGrp="1"/>
          </p:cNvSpPr>
          <p:nvPr>
            <p:ph type="sldNum" sz="quarter" idx="12"/>
          </p:nvPr>
        </p:nvSpPr>
        <p:spPr/>
        <p:txBody>
          <a:bodyPr/>
          <a:lstStyle/>
          <a:p>
            <a:fld id="{CD331227-691F-4B7F-8493-F4368ED92163}" type="slidenum">
              <a:rPr lang="zh-CN" altLang="en-US" smtClean="0"/>
              <a:t>7</a:t>
            </a:fld>
            <a:endParaRPr lang="zh-CN" altLang="en-US" dirty="0"/>
          </a:p>
        </p:txBody>
      </p:sp>
      <p:sp>
        <p:nvSpPr>
          <p:cNvPr id="26" name="文本框 25"/>
          <p:cNvSpPr txBox="1"/>
          <p:nvPr/>
        </p:nvSpPr>
        <p:spPr>
          <a:xfrm>
            <a:off x="3616336" y="393837"/>
            <a:ext cx="495932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第二部分：</a:t>
            </a:r>
            <a:r>
              <a:rPr lang="zh-CN" altLang="en-US" sz="2400" dirty="0">
                <a:solidFill>
                  <a:srgbClr val="004578"/>
                </a:solidFill>
                <a:latin typeface="微软雅黑" panose="020B0503020204020204" pitchFamily="34" charset="-122"/>
                <a:ea typeface="微软雅黑" panose="020B0503020204020204" pitchFamily="34" charset="-122"/>
              </a:rPr>
              <a:t>发展情况及研究现状</a:t>
            </a:r>
            <a:endPar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cxnSp>
        <p:nvCxnSpPr>
          <p:cNvPr id="27" name="直接连接符 26"/>
          <p:cNvCxnSpPr/>
          <p:nvPr/>
        </p:nvCxnSpPr>
        <p:spPr>
          <a:xfrm>
            <a:off x="5514975" y="1014165"/>
            <a:ext cx="1162050"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graphicFrame>
        <p:nvGraphicFramePr>
          <p:cNvPr id="2" name="对象 1">
            <a:extLst>
              <a:ext uri="{FF2B5EF4-FFF2-40B4-BE49-F238E27FC236}">
                <a16:creationId xmlns:a16="http://schemas.microsoft.com/office/drawing/2014/main" id="{D468CAAC-44BC-9641-AF6A-434A91EC5FD1}"/>
              </a:ext>
            </a:extLst>
          </p:cNvPr>
          <p:cNvGraphicFramePr>
            <a:graphicFrameLocks noChangeAspect="1"/>
          </p:cNvGraphicFramePr>
          <p:nvPr>
            <p:extLst>
              <p:ext uri="{D42A27DB-BD31-4B8C-83A1-F6EECF244321}">
                <p14:modId xmlns:p14="http://schemas.microsoft.com/office/powerpoint/2010/main" val="713392654"/>
              </p:ext>
            </p:extLst>
          </p:nvPr>
        </p:nvGraphicFramePr>
        <p:xfrm>
          <a:off x="1032329" y="981509"/>
          <a:ext cx="9858828" cy="6069585"/>
        </p:xfrm>
        <a:graphic>
          <a:graphicData uri="http://schemas.openxmlformats.org/presentationml/2006/ole">
            <mc:AlternateContent xmlns:mc="http://schemas.openxmlformats.org/markup-compatibility/2006">
              <mc:Choice xmlns:v="urn:schemas-microsoft-com:vml" Requires="v">
                <p:oleObj name="Visio" r:id="rId4" imgW="8134125" imgH="5898943" progId="Visio.Drawing.15">
                  <p:embed/>
                </p:oleObj>
              </mc:Choice>
              <mc:Fallback>
                <p:oleObj name="Visio" r:id="rId4" imgW="8134125" imgH="5898943" progId="Visio.Drawing.15">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2329" y="981509"/>
                        <a:ext cx="9858828" cy="6069585"/>
                      </a:xfrm>
                      <a:prstGeom prst="rect">
                        <a:avLst/>
                      </a:prstGeom>
                      <a:noFill/>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71600" y="3657600"/>
            <a:ext cx="9406255" cy="174625"/>
          </a:xfrm>
          <a:prstGeom prst="rect">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a:off x="4362674" y="2982829"/>
            <a:ext cx="72000" cy="154004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矩形 6"/>
          <p:cNvSpPr/>
          <p:nvPr/>
        </p:nvSpPr>
        <p:spPr>
          <a:xfrm>
            <a:off x="7438748" y="2982829"/>
            <a:ext cx="72000" cy="154004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 name="组合 2"/>
          <p:cNvGrpSpPr/>
          <p:nvPr/>
        </p:nvGrpSpPr>
        <p:grpSpPr>
          <a:xfrm>
            <a:off x="2432355" y="1680275"/>
            <a:ext cx="1039864" cy="1039864"/>
            <a:chOff x="1060755" y="1680275"/>
            <a:chExt cx="1039864" cy="1039864"/>
          </a:xfrm>
        </p:grpSpPr>
        <p:sp>
          <p:nvSpPr>
            <p:cNvPr id="9" name="椭圆 8"/>
            <p:cNvSpPr/>
            <p:nvPr/>
          </p:nvSpPr>
          <p:spPr>
            <a:xfrm>
              <a:off x="1060755" y="1680275"/>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3" name="history_157928"/>
            <p:cNvSpPr>
              <a:spLocks noChangeAspect="1"/>
            </p:cNvSpPr>
            <p:nvPr/>
          </p:nvSpPr>
          <p:spPr bwMode="auto">
            <a:xfrm>
              <a:off x="1269118" y="1876743"/>
              <a:ext cx="609685" cy="608828"/>
            </a:xfrm>
            <a:custGeom>
              <a:avLst/>
              <a:gdLst>
                <a:gd name="connsiteX0" fmla="*/ 301222 w 602205"/>
                <a:gd name="connsiteY0" fmla="*/ 129064 h 601359"/>
                <a:gd name="connsiteX1" fmla="*/ 333492 w 602205"/>
                <a:gd name="connsiteY1" fmla="*/ 161278 h 601359"/>
                <a:gd name="connsiteX2" fmla="*/ 333492 w 602205"/>
                <a:gd name="connsiteY2" fmla="*/ 300925 h 601359"/>
                <a:gd name="connsiteX3" fmla="*/ 301222 w 602205"/>
                <a:gd name="connsiteY3" fmla="*/ 333139 h 601359"/>
                <a:gd name="connsiteX4" fmla="*/ 161334 w 602205"/>
                <a:gd name="connsiteY4" fmla="*/ 333139 h 601359"/>
                <a:gd name="connsiteX5" fmla="*/ 129064 w 602205"/>
                <a:gd name="connsiteY5" fmla="*/ 300925 h 601359"/>
                <a:gd name="connsiteX6" fmla="*/ 161334 w 602205"/>
                <a:gd name="connsiteY6" fmla="*/ 268711 h 601359"/>
                <a:gd name="connsiteX7" fmla="*/ 268953 w 602205"/>
                <a:gd name="connsiteY7" fmla="*/ 268711 h 601359"/>
                <a:gd name="connsiteX8" fmla="*/ 268953 w 602205"/>
                <a:gd name="connsiteY8" fmla="*/ 161278 h 601359"/>
                <a:gd name="connsiteX9" fmla="*/ 301222 w 602205"/>
                <a:gd name="connsiteY9" fmla="*/ 129064 h 601359"/>
                <a:gd name="connsiteX10" fmla="*/ 301183 w 602205"/>
                <a:gd name="connsiteY10" fmla="*/ 64437 h 601359"/>
                <a:gd name="connsiteX11" fmla="*/ 64528 w 602205"/>
                <a:gd name="connsiteY11" fmla="*/ 300760 h 601359"/>
                <a:gd name="connsiteX12" fmla="*/ 301183 w 602205"/>
                <a:gd name="connsiteY12" fmla="*/ 536922 h 601359"/>
                <a:gd name="connsiteX13" fmla="*/ 537677 w 602205"/>
                <a:gd name="connsiteY13" fmla="*/ 300760 h 601359"/>
                <a:gd name="connsiteX14" fmla="*/ 301183 w 602205"/>
                <a:gd name="connsiteY14" fmla="*/ 64437 h 601359"/>
                <a:gd name="connsiteX15" fmla="*/ 301183 w 602205"/>
                <a:gd name="connsiteY15" fmla="*/ 0 h 601359"/>
                <a:gd name="connsiteX16" fmla="*/ 602205 w 602205"/>
                <a:gd name="connsiteY16" fmla="*/ 300760 h 601359"/>
                <a:gd name="connsiteX17" fmla="*/ 301183 w 602205"/>
                <a:gd name="connsiteY17" fmla="*/ 601359 h 601359"/>
                <a:gd name="connsiteX18" fmla="*/ 0 w 602205"/>
                <a:gd name="connsiteY18" fmla="*/ 300760 h 601359"/>
                <a:gd name="connsiteX19" fmla="*/ 301183 w 602205"/>
                <a:gd name="connsiteY19" fmla="*/ 0 h 60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2205" h="601359">
                  <a:moveTo>
                    <a:pt x="301222" y="129064"/>
                  </a:moveTo>
                  <a:cubicBezTo>
                    <a:pt x="318971" y="129064"/>
                    <a:pt x="333492" y="143561"/>
                    <a:pt x="333492" y="161278"/>
                  </a:cubicBezTo>
                  <a:lnTo>
                    <a:pt x="333492" y="300925"/>
                  </a:lnTo>
                  <a:cubicBezTo>
                    <a:pt x="333492" y="318643"/>
                    <a:pt x="318971" y="333139"/>
                    <a:pt x="301222" y="333139"/>
                  </a:cubicBezTo>
                  <a:lnTo>
                    <a:pt x="161334" y="333139"/>
                  </a:lnTo>
                  <a:cubicBezTo>
                    <a:pt x="143585" y="333139"/>
                    <a:pt x="129064" y="318643"/>
                    <a:pt x="129064" y="300925"/>
                  </a:cubicBezTo>
                  <a:cubicBezTo>
                    <a:pt x="129064" y="283047"/>
                    <a:pt x="143585" y="268711"/>
                    <a:pt x="161334" y="268711"/>
                  </a:cubicBezTo>
                  <a:lnTo>
                    <a:pt x="268953" y="268711"/>
                  </a:lnTo>
                  <a:lnTo>
                    <a:pt x="268953" y="161278"/>
                  </a:lnTo>
                  <a:cubicBezTo>
                    <a:pt x="268953" y="143561"/>
                    <a:pt x="283313" y="129064"/>
                    <a:pt x="301222" y="129064"/>
                  </a:cubicBezTo>
                  <a:close/>
                  <a:moveTo>
                    <a:pt x="301183" y="64437"/>
                  </a:moveTo>
                  <a:cubicBezTo>
                    <a:pt x="170676" y="64437"/>
                    <a:pt x="64528" y="170436"/>
                    <a:pt x="64528" y="300760"/>
                  </a:cubicBezTo>
                  <a:cubicBezTo>
                    <a:pt x="64528" y="430923"/>
                    <a:pt x="170676" y="536922"/>
                    <a:pt x="301183" y="536922"/>
                  </a:cubicBezTo>
                  <a:cubicBezTo>
                    <a:pt x="431529" y="536922"/>
                    <a:pt x="537677" y="430923"/>
                    <a:pt x="537677" y="300760"/>
                  </a:cubicBezTo>
                  <a:cubicBezTo>
                    <a:pt x="537677" y="170436"/>
                    <a:pt x="431529" y="64437"/>
                    <a:pt x="301183" y="64437"/>
                  </a:cubicBezTo>
                  <a:close/>
                  <a:moveTo>
                    <a:pt x="301183" y="0"/>
                  </a:moveTo>
                  <a:cubicBezTo>
                    <a:pt x="467181" y="0"/>
                    <a:pt x="602205" y="134835"/>
                    <a:pt x="602205" y="300760"/>
                  </a:cubicBezTo>
                  <a:cubicBezTo>
                    <a:pt x="602205" y="466525"/>
                    <a:pt x="467181" y="601359"/>
                    <a:pt x="301183" y="601359"/>
                  </a:cubicBezTo>
                  <a:cubicBezTo>
                    <a:pt x="135024" y="601359"/>
                    <a:pt x="0" y="466525"/>
                    <a:pt x="0" y="300760"/>
                  </a:cubicBezTo>
                  <a:cubicBezTo>
                    <a:pt x="0" y="134835"/>
                    <a:pt x="135024" y="0"/>
                    <a:pt x="301183" y="0"/>
                  </a:cubicBezTo>
                  <a:close/>
                </a:path>
              </a:pathLst>
            </a:custGeom>
            <a:solidFill>
              <a:schemeClr val="bg1"/>
            </a:solidFill>
            <a:ln>
              <a:noFill/>
            </a:ln>
          </p:spPr>
        </p:sp>
      </p:grpSp>
      <p:grpSp>
        <p:nvGrpSpPr>
          <p:cNvPr id="4" name="组合 3"/>
          <p:cNvGrpSpPr/>
          <p:nvPr/>
        </p:nvGrpSpPr>
        <p:grpSpPr>
          <a:xfrm>
            <a:off x="5291856" y="4794829"/>
            <a:ext cx="1039864" cy="1039864"/>
            <a:chOff x="3920256" y="4794829"/>
            <a:chExt cx="1039864" cy="1039864"/>
          </a:xfrm>
        </p:grpSpPr>
        <p:sp>
          <p:nvSpPr>
            <p:cNvPr id="11" name="椭圆 10"/>
            <p:cNvSpPr/>
            <p:nvPr/>
          </p:nvSpPr>
          <p:spPr>
            <a:xfrm>
              <a:off x="3920256" y="4794829"/>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5" name="validate-search_64702"/>
            <p:cNvSpPr>
              <a:spLocks noChangeAspect="1"/>
            </p:cNvSpPr>
            <p:nvPr/>
          </p:nvSpPr>
          <p:spPr bwMode="auto">
            <a:xfrm>
              <a:off x="4113728" y="5001586"/>
              <a:ext cx="612947" cy="612000"/>
            </a:xfrm>
            <a:custGeom>
              <a:avLst/>
              <a:gdLst>
                <a:gd name="connsiteX0" fmla="*/ 444103 w 607089"/>
                <a:gd name="connsiteY0" fmla="*/ 163584 h 606152"/>
                <a:gd name="connsiteX1" fmla="*/ 469914 w 607089"/>
                <a:gd name="connsiteY1" fmla="*/ 176766 h 606152"/>
                <a:gd name="connsiteX2" fmla="*/ 475193 w 607089"/>
                <a:gd name="connsiteY2" fmla="*/ 220412 h 606152"/>
                <a:gd name="connsiteX3" fmla="*/ 378258 w 607089"/>
                <a:gd name="connsiteY3" fmla="*/ 317225 h 606152"/>
                <a:gd name="connsiteX4" fmla="*/ 346435 w 607089"/>
                <a:gd name="connsiteY4" fmla="*/ 330260 h 606152"/>
                <a:gd name="connsiteX5" fmla="*/ 313879 w 607089"/>
                <a:gd name="connsiteY5" fmla="*/ 316492 h 606152"/>
                <a:gd name="connsiteX6" fmla="*/ 248913 w 607089"/>
                <a:gd name="connsiteY6" fmla="*/ 251755 h 606152"/>
                <a:gd name="connsiteX7" fmla="*/ 242021 w 607089"/>
                <a:gd name="connsiteY7" fmla="*/ 228760 h 606152"/>
                <a:gd name="connsiteX8" fmla="*/ 254926 w 607089"/>
                <a:gd name="connsiteY8" fmla="*/ 208695 h 606152"/>
                <a:gd name="connsiteX9" fmla="*/ 280883 w 607089"/>
                <a:gd name="connsiteY9" fmla="*/ 195074 h 606152"/>
                <a:gd name="connsiteX10" fmla="*/ 297894 w 607089"/>
                <a:gd name="connsiteY10" fmla="*/ 202836 h 606152"/>
                <a:gd name="connsiteX11" fmla="*/ 342036 w 607089"/>
                <a:gd name="connsiteY11" fmla="*/ 246922 h 606152"/>
                <a:gd name="connsiteX12" fmla="*/ 346435 w 607089"/>
                <a:gd name="connsiteY12" fmla="*/ 249705 h 606152"/>
                <a:gd name="connsiteX13" fmla="*/ 350541 w 607089"/>
                <a:gd name="connsiteY13" fmla="*/ 247068 h 606152"/>
                <a:gd name="connsiteX14" fmla="*/ 426212 w 607089"/>
                <a:gd name="connsiteY14" fmla="*/ 171493 h 606152"/>
                <a:gd name="connsiteX15" fmla="*/ 444103 w 607089"/>
                <a:gd name="connsiteY15" fmla="*/ 163584 h 606152"/>
                <a:gd name="connsiteX16" fmla="*/ 360877 w 607089"/>
                <a:gd name="connsiteY16" fmla="*/ 64177 h 606152"/>
                <a:gd name="connsiteX17" fmla="*/ 232178 w 607089"/>
                <a:gd name="connsiteY17" fmla="*/ 117334 h 606152"/>
                <a:gd name="connsiteX18" fmla="*/ 232178 w 607089"/>
                <a:gd name="connsiteY18" fmla="*/ 374333 h 606152"/>
                <a:gd name="connsiteX19" fmla="*/ 489575 w 607089"/>
                <a:gd name="connsiteY19" fmla="*/ 374333 h 606152"/>
                <a:gd name="connsiteX20" fmla="*/ 489575 w 607089"/>
                <a:gd name="connsiteY20" fmla="*/ 117334 h 606152"/>
                <a:gd name="connsiteX21" fmla="*/ 360877 w 607089"/>
                <a:gd name="connsiteY21" fmla="*/ 64177 h 606152"/>
                <a:gd name="connsiteX22" fmla="*/ 360876 w 607089"/>
                <a:gd name="connsiteY22" fmla="*/ 0 h 606152"/>
                <a:gd name="connsiteX23" fmla="*/ 535041 w 607089"/>
                <a:gd name="connsiteY23" fmla="*/ 71938 h 606152"/>
                <a:gd name="connsiteX24" fmla="*/ 535041 w 607089"/>
                <a:gd name="connsiteY24" fmla="*/ 419729 h 606152"/>
                <a:gd name="connsiteX25" fmla="*/ 237751 w 607089"/>
                <a:gd name="connsiteY25" fmla="*/ 456778 h 606152"/>
                <a:gd name="connsiteX26" fmla="*/ 225138 w 607089"/>
                <a:gd name="connsiteY26" fmla="*/ 458388 h 606152"/>
                <a:gd name="connsiteX27" fmla="*/ 99740 w 607089"/>
                <a:gd name="connsiteY27" fmla="*/ 583593 h 606152"/>
                <a:gd name="connsiteX28" fmla="*/ 17607 w 607089"/>
                <a:gd name="connsiteY28" fmla="*/ 592379 h 606152"/>
                <a:gd name="connsiteX29" fmla="*/ 13794 w 607089"/>
                <a:gd name="connsiteY29" fmla="*/ 588572 h 606152"/>
                <a:gd name="connsiteX30" fmla="*/ 22594 w 607089"/>
                <a:gd name="connsiteY30" fmla="*/ 506567 h 606152"/>
                <a:gd name="connsiteX31" fmla="*/ 148139 w 607089"/>
                <a:gd name="connsiteY31" fmla="*/ 381069 h 606152"/>
                <a:gd name="connsiteX32" fmla="*/ 149606 w 607089"/>
                <a:gd name="connsiteY32" fmla="*/ 368768 h 606152"/>
                <a:gd name="connsiteX33" fmla="*/ 186712 w 607089"/>
                <a:gd name="connsiteY33" fmla="*/ 71938 h 606152"/>
                <a:gd name="connsiteX34" fmla="*/ 360876 w 607089"/>
                <a:gd name="connsiteY34" fmla="*/ 0 h 60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7089" h="606152">
                  <a:moveTo>
                    <a:pt x="444103" y="163584"/>
                  </a:moveTo>
                  <a:cubicBezTo>
                    <a:pt x="452462" y="163584"/>
                    <a:pt x="461261" y="167978"/>
                    <a:pt x="469914" y="176766"/>
                  </a:cubicBezTo>
                  <a:cubicBezTo>
                    <a:pt x="485459" y="192291"/>
                    <a:pt x="487365" y="208256"/>
                    <a:pt x="475193" y="220412"/>
                  </a:cubicBezTo>
                  <a:lnTo>
                    <a:pt x="378258" y="317225"/>
                  </a:lnTo>
                  <a:cubicBezTo>
                    <a:pt x="369459" y="326013"/>
                    <a:pt x="359047" y="330260"/>
                    <a:pt x="346435" y="330260"/>
                  </a:cubicBezTo>
                  <a:cubicBezTo>
                    <a:pt x="337783" y="330260"/>
                    <a:pt x="325171" y="327917"/>
                    <a:pt x="313879" y="316492"/>
                  </a:cubicBezTo>
                  <a:lnTo>
                    <a:pt x="248913" y="251755"/>
                  </a:lnTo>
                  <a:cubicBezTo>
                    <a:pt x="242314" y="245018"/>
                    <a:pt x="239821" y="237109"/>
                    <a:pt x="242021" y="228760"/>
                  </a:cubicBezTo>
                  <a:cubicBezTo>
                    <a:pt x="243634" y="222463"/>
                    <a:pt x="247887" y="215872"/>
                    <a:pt x="254926" y="208695"/>
                  </a:cubicBezTo>
                  <a:cubicBezTo>
                    <a:pt x="264165" y="199614"/>
                    <a:pt x="272670" y="195074"/>
                    <a:pt x="280883" y="195074"/>
                  </a:cubicBezTo>
                  <a:cubicBezTo>
                    <a:pt x="287042" y="195074"/>
                    <a:pt x="292761" y="197710"/>
                    <a:pt x="297894" y="202836"/>
                  </a:cubicBezTo>
                  <a:cubicBezTo>
                    <a:pt x="298187" y="203129"/>
                    <a:pt x="326491" y="231397"/>
                    <a:pt x="342036" y="246922"/>
                  </a:cubicBezTo>
                  <a:cubicBezTo>
                    <a:pt x="343649" y="248533"/>
                    <a:pt x="344529" y="249705"/>
                    <a:pt x="346435" y="249705"/>
                  </a:cubicBezTo>
                  <a:cubicBezTo>
                    <a:pt x="348195" y="249705"/>
                    <a:pt x="349075" y="248533"/>
                    <a:pt x="350541" y="247068"/>
                  </a:cubicBezTo>
                  <a:cubicBezTo>
                    <a:pt x="376058" y="221584"/>
                    <a:pt x="425626" y="172079"/>
                    <a:pt x="426212" y="171493"/>
                  </a:cubicBezTo>
                  <a:cubicBezTo>
                    <a:pt x="431492" y="166220"/>
                    <a:pt x="437504" y="163584"/>
                    <a:pt x="444103" y="163584"/>
                  </a:cubicBezTo>
                  <a:close/>
                  <a:moveTo>
                    <a:pt x="360877" y="64177"/>
                  </a:moveTo>
                  <a:cubicBezTo>
                    <a:pt x="314274" y="64177"/>
                    <a:pt x="267671" y="81896"/>
                    <a:pt x="232178" y="117334"/>
                  </a:cubicBezTo>
                  <a:cubicBezTo>
                    <a:pt x="161192" y="188210"/>
                    <a:pt x="161192" y="303457"/>
                    <a:pt x="232178" y="374333"/>
                  </a:cubicBezTo>
                  <a:cubicBezTo>
                    <a:pt x="303164" y="445209"/>
                    <a:pt x="418589" y="445209"/>
                    <a:pt x="489575" y="374333"/>
                  </a:cubicBezTo>
                  <a:cubicBezTo>
                    <a:pt x="560560" y="303457"/>
                    <a:pt x="560560" y="188210"/>
                    <a:pt x="489575" y="117334"/>
                  </a:cubicBezTo>
                  <a:cubicBezTo>
                    <a:pt x="454082" y="81896"/>
                    <a:pt x="407479" y="64177"/>
                    <a:pt x="360877" y="64177"/>
                  </a:cubicBezTo>
                  <a:close/>
                  <a:moveTo>
                    <a:pt x="360876" y="0"/>
                  </a:moveTo>
                  <a:cubicBezTo>
                    <a:pt x="423942" y="0"/>
                    <a:pt x="487008" y="23980"/>
                    <a:pt x="535041" y="71938"/>
                  </a:cubicBezTo>
                  <a:cubicBezTo>
                    <a:pt x="631106" y="167855"/>
                    <a:pt x="631106" y="323812"/>
                    <a:pt x="535041" y="419729"/>
                  </a:cubicBezTo>
                  <a:cubicBezTo>
                    <a:pt x="453495" y="501148"/>
                    <a:pt x="332350" y="513449"/>
                    <a:pt x="237751" y="456778"/>
                  </a:cubicBezTo>
                  <a:cubicBezTo>
                    <a:pt x="237751" y="456778"/>
                    <a:pt x="230858" y="452677"/>
                    <a:pt x="225138" y="458388"/>
                  </a:cubicBezTo>
                  <a:cubicBezTo>
                    <a:pt x="193752" y="489726"/>
                    <a:pt x="99740" y="583593"/>
                    <a:pt x="99740" y="583593"/>
                  </a:cubicBezTo>
                  <a:cubicBezTo>
                    <a:pt x="74660" y="608634"/>
                    <a:pt x="39754" y="614638"/>
                    <a:pt x="17607" y="592379"/>
                  </a:cubicBezTo>
                  <a:lnTo>
                    <a:pt x="13794" y="588572"/>
                  </a:lnTo>
                  <a:cubicBezTo>
                    <a:pt x="-8499" y="566460"/>
                    <a:pt x="-2486" y="531608"/>
                    <a:pt x="22594" y="506567"/>
                  </a:cubicBezTo>
                  <a:cubicBezTo>
                    <a:pt x="22594" y="506567"/>
                    <a:pt x="116753" y="412407"/>
                    <a:pt x="148139" y="381069"/>
                  </a:cubicBezTo>
                  <a:cubicBezTo>
                    <a:pt x="153712" y="375651"/>
                    <a:pt x="149606" y="368768"/>
                    <a:pt x="149606" y="368768"/>
                  </a:cubicBezTo>
                  <a:cubicBezTo>
                    <a:pt x="92846" y="274316"/>
                    <a:pt x="105166" y="153358"/>
                    <a:pt x="186712" y="71938"/>
                  </a:cubicBezTo>
                  <a:cubicBezTo>
                    <a:pt x="234745" y="23980"/>
                    <a:pt x="297810" y="0"/>
                    <a:pt x="360876" y="0"/>
                  </a:cubicBezTo>
                  <a:close/>
                </a:path>
              </a:pathLst>
            </a:custGeom>
            <a:solidFill>
              <a:schemeClr val="bg1"/>
            </a:solidFill>
            <a:ln>
              <a:noFill/>
            </a:ln>
          </p:spPr>
        </p:sp>
      </p:grpSp>
      <p:grpSp>
        <p:nvGrpSpPr>
          <p:cNvPr id="17" name="组合 16"/>
          <p:cNvGrpSpPr/>
          <p:nvPr/>
        </p:nvGrpSpPr>
        <p:grpSpPr>
          <a:xfrm>
            <a:off x="8500281" y="1680275"/>
            <a:ext cx="1039864" cy="1039864"/>
            <a:chOff x="7128681" y="1680275"/>
            <a:chExt cx="1039864" cy="1039864"/>
          </a:xfrm>
        </p:grpSpPr>
        <p:sp>
          <p:nvSpPr>
            <p:cNvPr id="10" name="椭圆 9"/>
            <p:cNvSpPr/>
            <p:nvPr/>
          </p:nvSpPr>
          <p:spPr>
            <a:xfrm>
              <a:off x="7128681" y="1680275"/>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6" name="strategical-planning_27141"/>
            <p:cNvSpPr>
              <a:spLocks noChangeAspect="1"/>
            </p:cNvSpPr>
            <p:nvPr/>
          </p:nvSpPr>
          <p:spPr bwMode="auto">
            <a:xfrm>
              <a:off x="7366383" y="1933464"/>
              <a:ext cx="602560" cy="609685"/>
            </a:xfrm>
            <a:custGeom>
              <a:avLst/>
              <a:gdLst>
                <a:gd name="connsiteX0" fmla="*/ 327500 w 596772"/>
                <a:gd name="connsiteY0" fmla="*/ 222827 h 603828"/>
                <a:gd name="connsiteX1" fmla="*/ 317859 w 596772"/>
                <a:gd name="connsiteY1" fmla="*/ 232453 h 603828"/>
                <a:gd name="connsiteX2" fmla="*/ 327500 w 596772"/>
                <a:gd name="connsiteY2" fmla="*/ 242079 h 603828"/>
                <a:gd name="connsiteX3" fmla="*/ 337141 w 596772"/>
                <a:gd name="connsiteY3" fmla="*/ 232453 h 603828"/>
                <a:gd name="connsiteX4" fmla="*/ 327500 w 596772"/>
                <a:gd name="connsiteY4" fmla="*/ 222827 h 603828"/>
                <a:gd name="connsiteX5" fmla="*/ 412093 w 596772"/>
                <a:gd name="connsiteY5" fmla="*/ 152184 h 603828"/>
                <a:gd name="connsiteX6" fmla="*/ 402452 w 596772"/>
                <a:gd name="connsiteY6" fmla="*/ 161810 h 603828"/>
                <a:gd name="connsiteX7" fmla="*/ 412093 w 596772"/>
                <a:gd name="connsiteY7" fmla="*/ 171436 h 603828"/>
                <a:gd name="connsiteX8" fmla="*/ 421734 w 596772"/>
                <a:gd name="connsiteY8" fmla="*/ 161810 h 603828"/>
                <a:gd name="connsiteX9" fmla="*/ 412093 w 596772"/>
                <a:gd name="connsiteY9" fmla="*/ 152184 h 603828"/>
                <a:gd name="connsiteX10" fmla="*/ 198124 w 596772"/>
                <a:gd name="connsiteY10" fmla="*/ 145508 h 603828"/>
                <a:gd name="connsiteX11" fmla="*/ 181796 w 596772"/>
                <a:gd name="connsiteY11" fmla="*/ 161810 h 603828"/>
                <a:gd name="connsiteX12" fmla="*/ 198124 w 596772"/>
                <a:gd name="connsiteY12" fmla="*/ 178112 h 603828"/>
                <a:gd name="connsiteX13" fmla="*/ 214451 w 596772"/>
                <a:gd name="connsiteY13" fmla="*/ 161810 h 603828"/>
                <a:gd name="connsiteX14" fmla="*/ 198124 w 596772"/>
                <a:gd name="connsiteY14" fmla="*/ 145508 h 603828"/>
                <a:gd name="connsiteX15" fmla="*/ 198124 w 596772"/>
                <a:gd name="connsiteY15" fmla="*/ 123772 h 603828"/>
                <a:gd name="connsiteX16" fmla="*/ 236221 w 596772"/>
                <a:gd name="connsiteY16" fmla="*/ 161810 h 603828"/>
                <a:gd name="connsiteX17" fmla="*/ 229379 w 596772"/>
                <a:gd name="connsiteY17" fmla="*/ 183546 h 603828"/>
                <a:gd name="connsiteX18" fmla="*/ 325945 w 596772"/>
                <a:gd name="connsiteY18" fmla="*/ 200625 h 603828"/>
                <a:gd name="connsiteX19" fmla="*/ 382859 w 596772"/>
                <a:gd name="connsiteY19" fmla="*/ 172989 h 603828"/>
                <a:gd name="connsiteX20" fmla="*/ 380682 w 596772"/>
                <a:gd name="connsiteY20" fmla="*/ 161810 h 603828"/>
                <a:gd name="connsiteX21" fmla="*/ 412093 w 596772"/>
                <a:gd name="connsiteY21" fmla="*/ 130448 h 603828"/>
                <a:gd name="connsiteX22" fmla="*/ 443504 w 596772"/>
                <a:gd name="connsiteY22" fmla="*/ 161810 h 603828"/>
                <a:gd name="connsiteX23" fmla="*/ 412093 w 596772"/>
                <a:gd name="connsiteY23" fmla="*/ 193172 h 603828"/>
                <a:gd name="connsiteX24" fmla="*/ 398253 w 596772"/>
                <a:gd name="connsiteY24" fmla="*/ 189757 h 603828"/>
                <a:gd name="connsiteX25" fmla="*/ 351448 w 596772"/>
                <a:gd name="connsiteY25" fmla="*/ 212424 h 603828"/>
                <a:gd name="connsiteX26" fmla="*/ 358912 w 596772"/>
                <a:gd name="connsiteY26" fmla="*/ 232453 h 603828"/>
                <a:gd name="connsiteX27" fmla="*/ 327500 w 596772"/>
                <a:gd name="connsiteY27" fmla="*/ 263815 h 603828"/>
                <a:gd name="connsiteX28" fmla="*/ 296089 w 596772"/>
                <a:gd name="connsiteY28" fmla="*/ 232453 h 603828"/>
                <a:gd name="connsiteX29" fmla="*/ 299821 w 596772"/>
                <a:gd name="connsiteY29" fmla="*/ 218169 h 603828"/>
                <a:gd name="connsiteX30" fmla="*/ 203255 w 596772"/>
                <a:gd name="connsiteY30" fmla="*/ 200935 h 603828"/>
                <a:gd name="connsiteX31" fmla="*/ 174954 w 596772"/>
                <a:gd name="connsiteY31" fmla="*/ 244408 h 603828"/>
                <a:gd name="connsiteX32" fmla="*/ 176820 w 596772"/>
                <a:gd name="connsiteY32" fmla="*/ 252947 h 603828"/>
                <a:gd name="connsiteX33" fmla="*/ 156294 w 596772"/>
                <a:gd name="connsiteY33" fmla="*/ 273441 h 603828"/>
                <a:gd name="connsiteX34" fmla="*/ 135768 w 596772"/>
                <a:gd name="connsiteY34" fmla="*/ 252947 h 603828"/>
                <a:gd name="connsiteX35" fmla="*/ 156294 w 596772"/>
                <a:gd name="connsiteY35" fmla="*/ 232453 h 603828"/>
                <a:gd name="connsiteX36" fmla="*/ 156761 w 596772"/>
                <a:gd name="connsiteY36" fmla="*/ 232453 h 603828"/>
                <a:gd name="connsiteX37" fmla="*/ 180863 w 596772"/>
                <a:gd name="connsiteY37" fmla="*/ 195501 h 603828"/>
                <a:gd name="connsiteX38" fmla="*/ 160026 w 596772"/>
                <a:gd name="connsiteY38" fmla="*/ 161810 h 603828"/>
                <a:gd name="connsiteX39" fmla="*/ 198124 w 596772"/>
                <a:gd name="connsiteY39" fmla="*/ 123772 h 603828"/>
                <a:gd name="connsiteX40" fmla="*/ 63907 w 596772"/>
                <a:gd name="connsiteY40" fmla="*/ 67696 h 603828"/>
                <a:gd name="connsiteX41" fmla="*/ 63907 w 596772"/>
                <a:gd name="connsiteY41" fmla="*/ 335684 h 603828"/>
                <a:gd name="connsiteX42" fmla="*/ 528201 w 596772"/>
                <a:gd name="connsiteY42" fmla="*/ 335684 h 603828"/>
                <a:gd name="connsiteX43" fmla="*/ 528201 w 596772"/>
                <a:gd name="connsiteY43" fmla="*/ 67696 h 603828"/>
                <a:gd name="connsiteX44" fmla="*/ 36385 w 596772"/>
                <a:gd name="connsiteY44" fmla="*/ 0 h 603828"/>
                <a:gd name="connsiteX45" fmla="*/ 560543 w 596772"/>
                <a:gd name="connsiteY45" fmla="*/ 0 h 603828"/>
                <a:gd name="connsiteX46" fmla="*/ 596772 w 596772"/>
                <a:gd name="connsiteY46" fmla="*/ 36177 h 603828"/>
                <a:gd name="connsiteX47" fmla="*/ 596772 w 596772"/>
                <a:gd name="connsiteY47" fmla="*/ 374345 h 603828"/>
                <a:gd name="connsiteX48" fmla="*/ 560543 w 596772"/>
                <a:gd name="connsiteY48" fmla="*/ 410522 h 603828"/>
                <a:gd name="connsiteX49" fmla="*/ 435684 w 596772"/>
                <a:gd name="connsiteY49" fmla="*/ 410522 h 603828"/>
                <a:gd name="connsiteX50" fmla="*/ 462428 w 596772"/>
                <a:gd name="connsiteY50" fmla="*/ 565633 h 603828"/>
                <a:gd name="connsiteX51" fmla="*/ 435839 w 596772"/>
                <a:gd name="connsiteY51" fmla="*/ 603207 h 603828"/>
                <a:gd name="connsiteX52" fmla="*/ 430242 w 596772"/>
                <a:gd name="connsiteY52" fmla="*/ 603828 h 603828"/>
                <a:gd name="connsiteX53" fmla="*/ 398055 w 596772"/>
                <a:gd name="connsiteY53" fmla="*/ 576657 h 603828"/>
                <a:gd name="connsiteX54" fmla="*/ 369445 w 596772"/>
                <a:gd name="connsiteY54" fmla="*/ 410522 h 603828"/>
                <a:gd name="connsiteX55" fmla="*/ 226238 w 596772"/>
                <a:gd name="connsiteY55" fmla="*/ 410522 h 603828"/>
                <a:gd name="connsiteX56" fmla="*/ 197628 w 596772"/>
                <a:gd name="connsiteY56" fmla="*/ 576657 h 603828"/>
                <a:gd name="connsiteX57" fmla="*/ 165442 w 596772"/>
                <a:gd name="connsiteY57" fmla="*/ 603828 h 603828"/>
                <a:gd name="connsiteX58" fmla="*/ 159844 w 596772"/>
                <a:gd name="connsiteY58" fmla="*/ 603207 h 603828"/>
                <a:gd name="connsiteX59" fmla="*/ 133255 w 596772"/>
                <a:gd name="connsiteY59" fmla="*/ 565633 h 603828"/>
                <a:gd name="connsiteX60" fmla="*/ 159844 w 596772"/>
                <a:gd name="connsiteY60" fmla="*/ 410522 h 603828"/>
                <a:gd name="connsiteX61" fmla="*/ 36385 w 596772"/>
                <a:gd name="connsiteY61" fmla="*/ 410522 h 603828"/>
                <a:gd name="connsiteX62" fmla="*/ 0 w 596772"/>
                <a:gd name="connsiteY62" fmla="*/ 374345 h 603828"/>
                <a:gd name="connsiteX63" fmla="*/ 0 w 596772"/>
                <a:gd name="connsiteY63" fmla="*/ 36177 h 603828"/>
                <a:gd name="connsiteX64" fmla="*/ 36385 w 596772"/>
                <a:gd name="connsiteY64" fmla="*/ 0 h 60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96772" h="603828">
                  <a:moveTo>
                    <a:pt x="327500" y="222827"/>
                  </a:moveTo>
                  <a:cubicBezTo>
                    <a:pt x="322213" y="222827"/>
                    <a:pt x="317859" y="227174"/>
                    <a:pt x="317859" y="232453"/>
                  </a:cubicBezTo>
                  <a:cubicBezTo>
                    <a:pt x="317859" y="237732"/>
                    <a:pt x="322213" y="242079"/>
                    <a:pt x="327500" y="242079"/>
                  </a:cubicBezTo>
                  <a:cubicBezTo>
                    <a:pt x="332787" y="242079"/>
                    <a:pt x="337141" y="237732"/>
                    <a:pt x="337141" y="232453"/>
                  </a:cubicBezTo>
                  <a:cubicBezTo>
                    <a:pt x="337141" y="227174"/>
                    <a:pt x="332787" y="222827"/>
                    <a:pt x="327500" y="222827"/>
                  </a:cubicBezTo>
                  <a:close/>
                  <a:moveTo>
                    <a:pt x="412093" y="152184"/>
                  </a:moveTo>
                  <a:cubicBezTo>
                    <a:pt x="406806" y="152184"/>
                    <a:pt x="402452" y="156532"/>
                    <a:pt x="402452" y="161810"/>
                  </a:cubicBezTo>
                  <a:cubicBezTo>
                    <a:pt x="402452" y="167089"/>
                    <a:pt x="406806" y="171436"/>
                    <a:pt x="412093" y="171436"/>
                  </a:cubicBezTo>
                  <a:cubicBezTo>
                    <a:pt x="417380" y="171436"/>
                    <a:pt x="421734" y="167089"/>
                    <a:pt x="421734" y="161810"/>
                  </a:cubicBezTo>
                  <a:cubicBezTo>
                    <a:pt x="421734" y="156532"/>
                    <a:pt x="417380" y="152184"/>
                    <a:pt x="412093" y="152184"/>
                  </a:cubicBezTo>
                  <a:close/>
                  <a:moveTo>
                    <a:pt x="198124" y="145508"/>
                  </a:moveTo>
                  <a:cubicBezTo>
                    <a:pt x="189105" y="145508"/>
                    <a:pt x="181796" y="152805"/>
                    <a:pt x="181796" y="161810"/>
                  </a:cubicBezTo>
                  <a:cubicBezTo>
                    <a:pt x="181796" y="170815"/>
                    <a:pt x="189105" y="178112"/>
                    <a:pt x="198124" y="178112"/>
                  </a:cubicBezTo>
                  <a:cubicBezTo>
                    <a:pt x="207143" y="178112"/>
                    <a:pt x="214451" y="170815"/>
                    <a:pt x="214451" y="161810"/>
                  </a:cubicBezTo>
                  <a:cubicBezTo>
                    <a:pt x="214451" y="152805"/>
                    <a:pt x="207143" y="145508"/>
                    <a:pt x="198124" y="145508"/>
                  </a:cubicBezTo>
                  <a:close/>
                  <a:moveTo>
                    <a:pt x="198124" y="123772"/>
                  </a:moveTo>
                  <a:cubicBezTo>
                    <a:pt x="219116" y="123772"/>
                    <a:pt x="236221" y="140850"/>
                    <a:pt x="236221" y="161810"/>
                  </a:cubicBezTo>
                  <a:cubicBezTo>
                    <a:pt x="236221" y="169884"/>
                    <a:pt x="233578" y="177336"/>
                    <a:pt x="229379" y="183546"/>
                  </a:cubicBezTo>
                  <a:lnTo>
                    <a:pt x="325945" y="200625"/>
                  </a:lnTo>
                  <a:lnTo>
                    <a:pt x="382859" y="172989"/>
                  </a:lnTo>
                  <a:cubicBezTo>
                    <a:pt x="381615" y="169573"/>
                    <a:pt x="380682" y="165847"/>
                    <a:pt x="380682" y="161810"/>
                  </a:cubicBezTo>
                  <a:cubicBezTo>
                    <a:pt x="380682" y="144577"/>
                    <a:pt x="394832" y="130448"/>
                    <a:pt x="412093" y="130448"/>
                  </a:cubicBezTo>
                  <a:cubicBezTo>
                    <a:pt x="429509" y="130448"/>
                    <a:pt x="443504" y="144577"/>
                    <a:pt x="443504" y="161810"/>
                  </a:cubicBezTo>
                  <a:cubicBezTo>
                    <a:pt x="443504" y="179199"/>
                    <a:pt x="429353" y="193172"/>
                    <a:pt x="412093" y="193172"/>
                  </a:cubicBezTo>
                  <a:cubicBezTo>
                    <a:pt x="407117" y="193172"/>
                    <a:pt x="402452" y="191930"/>
                    <a:pt x="398253" y="189757"/>
                  </a:cubicBezTo>
                  <a:lnTo>
                    <a:pt x="351448" y="212424"/>
                  </a:lnTo>
                  <a:cubicBezTo>
                    <a:pt x="355957" y="217859"/>
                    <a:pt x="358912" y="224845"/>
                    <a:pt x="358912" y="232453"/>
                  </a:cubicBezTo>
                  <a:cubicBezTo>
                    <a:pt x="358912" y="249842"/>
                    <a:pt x="344761" y="263815"/>
                    <a:pt x="327500" y="263815"/>
                  </a:cubicBezTo>
                  <a:cubicBezTo>
                    <a:pt x="310084" y="263815"/>
                    <a:pt x="296089" y="249842"/>
                    <a:pt x="296089" y="232453"/>
                  </a:cubicBezTo>
                  <a:cubicBezTo>
                    <a:pt x="296089" y="227329"/>
                    <a:pt x="297489" y="222361"/>
                    <a:pt x="299821" y="218169"/>
                  </a:cubicBezTo>
                  <a:lnTo>
                    <a:pt x="203255" y="200935"/>
                  </a:lnTo>
                  <a:lnTo>
                    <a:pt x="174954" y="244408"/>
                  </a:lnTo>
                  <a:cubicBezTo>
                    <a:pt x="176198" y="247047"/>
                    <a:pt x="176820" y="249842"/>
                    <a:pt x="176820" y="252947"/>
                  </a:cubicBezTo>
                  <a:cubicBezTo>
                    <a:pt x="176820" y="264281"/>
                    <a:pt x="167646" y="273441"/>
                    <a:pt x="156294" y="273441"/>
                  </a:cubicBezTo>
                  <a:cubicBezTo>
                    <a:pt x="145098" y="273441"/>
                    <a:pt x="135768" y="264281"/>
                    <a:pt x="135768" y="252947"/>
                  </a:cubicBezTo>
                  <a:cubicBezTo>
                    <a:pt x="135768" y="241613"/>
                    <a:pt x="145098" y="232453"/>
                    <a:pt x="156294" y="232453"/>
                  </a:cubicBezTo>
                  <a:cubicBezTo>
                    <a:pt x="156450" y="232453"/>
                    <a:pt x="156605" y="232453"/>
                    <a:pt x="156761" y="232453"/>
                  </a:cubicBezTo>
                  <a:lnTo>
                    <a:pt x="180863" y="195501"/>
                  </a:lnTo>
                  <a:cubicBezTo>
                    <a:pt x="168579" y="189291"/>
                    <a:pt x="160026" y="176560"/>
                    <a:pt x="160026" y="161810"/>
                  </a:cubicBezTo>
                  <a:cubicBezTo>
                    <a:pt x="160026" y="140850"/>
                    <a:pt x="177131" y="123772"/>
                    <a:pt x="198124" y="123772"/>
                  </a:cubicBezTo>
                  <a:close/>
                  <a:moveTo>
                    <a:pt x="63907" y="67696"/>
                  </a:moveTo>
                  <a:lnTo>
                    <a:pt x="63907" y="335684"/>
                  </a:lnTo>
                  <a:lnTo>
                    <a:pt x="528201" y="335684"/>
                  </a:lnTo>
                  <a:lnTo>
                    <a:pt x="528201" y="67696"/>
                  </a:lnTo>
                  <a:close/>
                  <a:moveTo>
                    <a:pt x="36385" y="0"/>
                  </a:moveTo>
                  <a:lnTo>
                    <a:pt x="560543" y="0"/>
                  </a:lnTo>
                  <a:cubicBezTo>
                    <a:pt x="580601" y="0"/>
                    <a:pt x="596772" y="16148"/>
                    <a:pt x="596772" y="36177"/>
                  </a:cubicBezTo>
                  <a:lnTo>
                    <a:pt x="596772" y="374345"/>
                  </a:lnTo>
                  <a:cubicBezTo>
                    <a:pt x="596772" y="394375"/>
                    <a:pt x="580601" y="410522"/>
                    <a:pt x="560543" y="410522"/>
                  </a:cubicBezTo>
                  <a:lnTo>
                    <a:pt x="435684" y="410522"/>
                  </a:lnTo>
                  <a:lnTo>
                    <a:pt x="462428" y="565633"/>
                  </a:lnTo>
                  <a:cubicBezTo>
                    <a:pt x="465538" y="583333"/>
                    <a:pt x="453565" y="600257"/>
                    <a:pt x="435839" y="603207"/>
                  </a:cubicBezTo>
                  <a:cubicBezTo>
                    <a:pt x="433818" y="603673"/>
                    <a:pt x="432108" y="603828"/>
                    <a:pt x="430242" y="603828"/>
                  </a:cubicBezTo>
                  <a:cubicBezTo>
                    <a:pt x="414537" y="603828"/>
                    <a:pt x="400854" y="592494"/>
                    <a:pt x="398055" y="576657"/>
                  </a:cubicBezTo>
                  <a:lnTo>
                    <a:pt x="369445" y="410522"/>
                  </a:lnTo>
                  <a:lnTo>
                    <a:pt x="226238" y="410522"/>
                  </a:lnTo>
                  <a:lnTo>
                    <a:pt x="197628" y="576657"/>
                  </a:lnTo>
                  <a:cubicBezTo>
                    <a:pt x="194829" y="592494"/>
                    <a:pt x="180991" y="603828"/>
                    <a:pt x="165442" y="603828"/>
                  </a:cubicBezTo>
                  <a:cubicBezTo>
                    <a:pt x="163576" y="603828"/>
                    <a:pt x="161710" y="603673"/>
                    <a:pt x="159844" y="603207"/>
                  </a:cubicBezTo>
                  <a:cubicBezTo>
                    <a:pt x="142118" y="600257"/>
                    <a:pt x="130145" y="583333"/>
                    <a:pt x="133255" y="565633"/>
                  </a:cubicBezTo>
                  <a:lnTo>
                    <a:pt x="159844" y="410522"/>
                  </a:lnTo>
                  <a:lnTo>
                    <a:pt x="36385" y="410522"/>
                  </a:lnTo>
                  <a:cubicBezTo>
                    <a:pt x="16326" y="410522"/>
                    <a:pt x="0" y="394375"/>
                    <a:pt x="0" y="374345"/>
                  </a:cubicBezTo>
                  <a:lnTo>
                    <a:pt x="0" y="36177"/>
                  </a:lnTo>
                  <a:cubicBezTo>
                    <a:pt x="0" y="16148"/>
                    <a:pt x="16326" y="0"/>
                    <a:pt x="36385" y="0"/>
                  </a:cubicBezTo>
                  <a:close/>
                </a:path>
              </a:pathLst>
            </a:custGeom>
            <a:solidFill>
              <a:schemeClr val="bg1"/>
            </a:solidFill>
            <a:ln>
              <a:noFill/>
            </a:ln>
          </p:spPr>
        </p:sp>
      </p:grpSp>
      <p:cxnSp>
        <p:nvCxnSpPr>
          <p:cNvPr id="18" name="直接箭头连接符 17"/>
          <p:cNvCxnSpPr/>
          <p:nvPr/>
        </p:nvCxnSpPr>
        <p:spPr>
          <a:xfrm flipV="1">
            <a:off x="2945560" y="2796339"/>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flipV="1">
            <a:off x="9020213" y="2796339"/>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a:off x="5795574" y="3781168"/>
            <a:ext cx="0" cy="975561"/>
          </a:xfrm>
          <a:prstGeom prst="straightConnector1">
            <a:avLst/>
          </a:prstGeom>
          <a:ln w="28575">
            <a:solidFill>
              <a:srgbClr val="004578"/>
            </a:solidFill>
            <a:tailEnd type="triangle"/>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4988560" y="1595120"/>
            <a:ext cx="2421255" cy="610870"/>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lang="zh-CN" sz="2600" dirty="0">
                <a:solidFill>
                  <a:srgbClr val="004578"/>
                </a:solidFill>
                <a:latin typeface="微软雅黑" panose="020B0503020204020204" pitchFamily="34" charset="-122"/>
                <a:ea typeface="微软雅黑" panose="020B0503020204020204" pitchFamily="34" charset="-122"/>
              </a:rPr>
              <a:t>基于实例分割</a:t>
            </a:r>
            <a:endParaRPr kumimoji="0" lang="zh-CN"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29" name="文本框 28"/>
          <p:cNvSpPr txBox="1"/>
          <p:nvPr/>
        </p:nvSpPr>
        <p:spPr>
          <a:xfrm>
            <a:off x="4364331" y="2107322"/>
            <a:ext cx="3199777" cy="152971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rPr>
              <a:t>使用实例分割算法对先验的物体进行像素级的分割，获取物体的像素块等信息用于后续的数据处理</a:t>
            </a:r>
            <a:endParaRPr kumimoji="0" lang="en-US" altLang="zh-CN"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32" name="文本框 31"/>
          <p:cNvSpPr txBox="1"/>
          <p:nvPr/>
        </p:nvSpPr>
        <p:spPr>
          <a:xfrm>
            <a:off x="8387155" y="3985710"/>
            <a:ext cx="2638131" cy="610870"/>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lang="zh-CN" altLang="en-US" sz="2600" dirty="0">
                <a:solidFill>
                  <a:srgbClr val="004578"/>
                </a:solidFill>
                <a:latin typeface="微软雅黑" panose="020B0503020204020204" pitchFamily="34" charset="-122"/>
                <a:ea typeface="微软雅黑" panose="020B0503020204020204" pitchFamily="34" charset="-122"/>
              </a:rPr>
              <a:t>语义地图</a:t>
            </a:r>
            <a:endPar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sp>
        <p:nvSpPr>
          <p:cNvPr id="33" name="文本框 32"/>
          <p:cNvSpPr txBox="1"/>
          <p:nvPr/>
        </p:nvSpPr>
        <p:spPr>
          <a:xfrm>
            <a:off x="7998535" y="4612978"/>
            <a:ext cx="2431906" cy="152971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rPr>
              <a:t>通过前端获取的语义信息，在地图上将信息与物体进行匹配，构建一个语义物体</a:t>
            </a:r>
            <a:endParaRPr kumimoji="0" lang="en-US" altLang="zh-CN"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34" name="文本框 33"/>
          <p:cNvSpPr txBox="1"/>
          <p:nvPr/>
        </p:nvSpPr>
        <p:spPr>
          <a:xfrm>
            <a:off x="1831975" y="4023360"/>
            <a:ext cx="2319655" cy="610870"/>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6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基于目标检测</a:t>
            </a:r>
          </a:p>
        </p:txBody>
      </p:sp>
      <p:sp>
        <p:nvSpPr>
          <p:cNvPr id="35" name="文本框 34"/>
          <p:cNvSpPr txBox="1"/>
          <p:nvPr/>
        </p:nvSpPr>
        <p:spPr>
          <a:xfrm>
            <a:off x="1535762" y="4547467"/>
            <a:ext cx="2944119" cy="152971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使用目标检测算法对先验的物体进行检测，并获取其在图像中的</a:t>
            </a:r>
            <a:r>
              <a:rPr kumimoji="0" lang="en-US" altLang="zh-CN"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2D</a:t>
            </a:r>
            <a:r>
              <a:rPr kumimoji="0" lang="zh-CN" altLang="en-US"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检测框和语义信息，用于后续的数据处理</a:t>
            </a:r>
          </a:p>
        </p:txBody>
      </p:sp>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25" name="灯片编号占位符 24"/>
          <p:cNvSpPr>
            <a:spLocks noGrp="1"/>
          </p:cNvSpPr>
          <p:nvPr>
            <p:ph type="sldNum" sz="quarter" idx="12"/>
          </p:nvPr>
        </p:nvSpPr>
        <p:spPr/>
        <p:txBody>
          <a:bodyPr/>
          <a:lstStyle/>
          <a:p>
            <a:fld id="{CD331227-691F-4B7F-8493-F4368ED92163}" type="slidenum">
              <a:rPr lang="zh-CN" altLang="en-US" smtClean="0"/>
              <a:t>8</a:t>
            </a:fld>
            <a:endParaRPr lang="zh-CN" altLang="en-US" dirty="0"/>
          </a:p>
        </p:txBody>
      </p:sp>
      <p:sp>
        <p:nvSpPr>
          <p:cNvPr id="26" name="文本框 25"/>
          <p:cNvSpPr txBox="1"/>
          <p:nvPr/>
        </p:nvSpPr>
        <p:spPr>
          <a:xfrm>
            <a:off x="3616336" y="393837"/>
            <a:ext cx="495932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第二部分：</a:t>
            </a:r>
            <a:r>
              <a:rPr lang="zh-CN" altLang="en-US" sz="2400" dirty="0">
                <a:solidFill>
                  <a:srgbClr val="004578"/>
                </a:solidFill>
                <a:latin typeface="微软雅黑" panose="020B0503020204020204" pitchFamily="34" charset="-122"/>
                <a:ea typeface="微软雅黑" panose="020B0503020204020204" pitchFamily="34" charset="-122"/>
              </a:rPr>
              <a:t>发展情况及研究现状</a:t>
            </a:r>
            <a:endPar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cxnSp>
        <p:nvCxnSpPr>
          <p:cNvPr id="27" name="直接连接符 26"/>
          <p:cNvCxnSpPr/>
          <p:nvPr/>
        </p:nvCxnSpPr>
        <p:spPr>
          <a:xfrm>
            <a:off x="5514975" y="1014165"/>
            <a:ext cx="1162050"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custDataLst>
              <p:tags r:id="rId1"/>
            </p:custDataLst>
          </p:nvPr>
        </p:nvSpPr>
        <p:spPr>
          <a:xfrm>
            <a:off x="85585" y="954217"/>
            <a:ext cx="4569090" cy="4914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600" dirty="0">
                <a:latin typeface="微软雅黑" panose="020B0503020204020204" pitchFamily="34" charset="-122"/>
                <a:ea typeface="微软雅黑" panose="020B0503020204020204" pitchFamily="34" charset="-122"/>
              </a:rPr>
              <a:t>语义</a:t>
            </a:r>
            <a:r>
              <a:rPr lang="en-US" altLang="zh-CN" sz="2600" dirty="0">
                <a:latin typeface="微软雅黑" panose="020B0503020204020204" pitchFamily="34" charset="-122"/>
                <a:ea typeface="微软雅黑" panose="020B0503020204020204" pitchFamily="34" charset="-122"/>
              </a:rPr>
              <a:t>SLAM</a:t>
            </a:r>
            <a:endParaRPr kumimoji="0" lang="en-US" altLang="zh-CN" sz="26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4578"/>
        </a:solidFill>
        <a:effectLst/>
      </p:bgPr>
    </p:bg>
    <p:spTree>
      <p:nvGrpSpPr>
        <p:cNvPr id="1" name=""/>
        <p:cNvGrpSpPr/>
        <p:nvPr/>
      </p:nvGrpSpPr>
      <p:grpSpPr>
        <a:xfrm>
          <a:off x="0" y="0"/>
          <a:ext cx="0" cy="0"/>
          <a:chOff x="0" y="0"/>
          <a:chExt cx="0" cy="0"/>
        </a:xfrm>
      </p:grpSpPr>
      <p:sp>
        <p:nvSpPr>
          <p:cNvPr id="4" name="矩形 3"/>
          <p:cNvSpPr/>
          <p:nvPr/>
        </p:nvSpPr>
        <p:spPr>
          <a:xfrm>
            <a:off x="600075" y="676275"/>
            <a:ext cx="10991850" cy="5505450"/>
          </a:xfrm>
          <a:prstGeom prst="rect">
            <a:avLst/>
          </a:prstGeom>
          <a:solidFill>
            <a:srgbClr val="F2F2F2"/>
          </a:solidFill>
          <a:ln>
            <a:noFill/>
          </a:ln>
          <a:effectLst>
            <a:outerShdw blurRad="3302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cxnSp>
        <p:nvCxnSpPr>
          <p:cNvPr id="5" name="直接连接符 4"/>
          <p:cNvCxnSpPr/>
          <p:nvPr/>
        </p:nvCxnSpPr>
        <p:spPr>
          <a:xfrm>
            <a:off x="3386877" y="2849254"/>
            <a:ext cx="5616000"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3265787" y="2957866"/>
            <a:ext cx="5812826"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研究</a:t>
            </a:r>
            <a:r>
              <a:rPr lang="zh-CN" altLang="en-US" sz="4400" dirty="0">
                <a:solidFill>
                  <a:srgbClr val="004578"/>
                </a:solidFill>
                <a:latin typeface="微软雅黑" panose="020B0503020204020204" pitchFamily="34" charset="-122"/>
                <a:ea typeface="微软雅黑" panose="020B0503020204020204" pitchFamily="34" charset="-122"/>
              </a:rPr>
              <a:t>思路及内容</a:t>
            </a:r>
            <a:endPar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cxnSp>
        <p:nvCxnSpPr>
          <p:cNvPr id="7" name="直接连接符 6"/>
          <p:cNvCxnSpPr/>
          <p:nvPr/>
        </p:nvCxnSpPr>
        <p:spPr>
          <a:xfrm>
            <a:off x="3386877" y="3909577"/>
            <a:ext cx="5616000"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5367338" y="1214438"/>
            <a:ext cx="1457325" cy="145732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灯片编号占位符 1"/>
          <p:cNvSpPr>
            <a:spLocks noGrp="1"/>
          </p:cNvSpPr>
          <p:nvPr>
            <p:ph type="sldNum" sz="quarter" idx="12"/>
          </p:nvPr>
        </p:nvSpPr>
        <p:spPr/>
        <p:txBody>
          <a:bodyPr/>
          <a:lstStyle/>
          <a:p>
            <a:r>
              <a:rPr lang="en-US" altLang="zh-CN" dirty="0"/>
              <a:t>9</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BB7BA36-53C1-478F-8C96-9A4042CDE3B3}"/>
              </a:ext>
            </a:extLst>
          </p:cNvPr>
          <p:cNvSpPr txBox="1"/>
          <p:nvPr/>
        </p:nvSpPr>
        <p:spPr>
          <a:xfrm>
            <a:off x="8378762" y="2792318"/>
            <a:ext cx="177110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600" b="0" i="0" u="none" strike="noStrike" kern="1200" cap="none" spc="0" normalizeH="0" baseline="0" noProof="0" dirty="0">
                <a:ln>
                  <a:noFill/>
                </a:ln>
                <a:solidFill>
                  <a:srgbClr val="F2F2F2"/>
                </a:solidFill>
                <a:effectLst/>
                <a:uLnTx/>
                <a:uFillTx/>
                <a:latin typeface="微软雅黑" panose="020B0503020204020204" pitchFamily="34" charset="-122"/>
                <a:ea typeface="微软雅黑" panose="020B0503020204020204" pitchFamily="34" charset="-122"/>
                <a:cs typeface="+mn-cs"/>
              </a:rPr>
              <a:t>成果展示</a:t>
            </a:r>
          </a:p>
        </p:txBody>
      </p:sp>
      <p:sp>
        <p:nvSpPr>
          <p:cNvPr id="10" name="notepad_285389">
            <a:extLst>
              <a:ext uri="{FF2B5EF4-FFF2-40B4-BE49-F238E27FC236}">
                <a16:creationId xmlns:a16="http://schemas.microsoft.com/office/drawing/2014/main" id="{219B7735-0CBF-4F5E-9CAF-B51E7400D20E}"/>
              </a:ext>
            </a:extLst>
          </p:cNvPr>
          <p:cNvSpPr>
            <a:spLocks noChangeAspect="1"/>
          </p:cNvSpPr>
          <p:nvPr/>
        </p:nvSpPr>
        <p:spPr bwMode="auto">
          <a:xfrm>
            <a:off x="8958016" y="2231156"/>
            <a:ext cx="371972" cy="496696"/>
          </a:xfrm>
          <a:custGeom>
            <a:avLst/>
            <a:gdLst>
              <a:gd name="connsiteX0" fmla="*/ 87501 w 454371"/>
              <a:gd name="connsiteY0" fmla="*/ 480480 h 606722"/>
              <a:gd name="connsiteX1" fmla="*/ 366870 w 454371"/>
              <a:gd name="connsiteY1" fmla="*/ 480480 h 606722"/>
              <a:gd name="connsiteX2" fmla="*/ 366870 w 454371"/>
              <a:gd name="connsiteY2" fmla="*/ 519997 h 606722"/>
              <a:gd name="connsiteX3" fmla="*/ 87501 w 454371"/>
              <a:gd name="connsiteY3" fmla="*/ 519997 h 606722"/>
              <a:gd name="connsiteX4" fmla="*/ 87501 w 454371"/>
              <a:gd name="connsiteY4" fmla="*/ 381689 h 606722"/>
              <a:gd name="connsiteX5" fmla="*/ 366870 w 454371"/>
              <a:gd name="connsiteY5" fmla="*/ 381689 h 606722"/>
              <a:gd name="connsiteX6" fmla="*/ 366870 w 454371"/>
              <a:gd name="connsiteY6" fmla="*/ 421276 h 606722"/>
              <a:gd name="connsiteX7" fmla="*/ 87501 w 454371"/>
              <a:gd name="connsiteY7" fmla="*/ 421276 h 606722"/>
              <a:gd name="connsiteX8" fmla="*/ 87501 w 454371"/>
              <a:gd name="connsiteY8" fmla="*/ 282968 h 606722"/>
              <a:gd name="connsiteX9" fmla="*/ 366870 w 454371"/>
              <a:gd name="connsiteY9" fmla="*/ 282968 h 606722"/>
              <a:gd name="connsiteX10" fmla="*/ 366870 w 454371"/>
              <a:gd name="connsiteY10" fmla="*/ 322626 h 606722"/>
              <a:gd name="connsiteX11" fmla="*/ 87501 w 454371"/>
              <a:gd name="connsiteY11" fmla="*/ 322626 h 606722"/>
              <a:gd name="connsiteX12" fmla="*/ 87501 w 454371"/>
              <a:gd name="connsiteY12" fmla="*/ 184317 h 606722"/>
              <a:gd name="connsiteX13" fmla="*/ 366870 w 454371"/>
              <a:gd name="connsiteY13" fmla="*/ 184317 h 606722"/>
              <a:gd name="connsiteX14" fmla="*/ 366870 w 454371"/>
              <a:gd name="connsiteY14" fmla="*/ 223904 h 606722"/>
              <a:gd name="connsiteX15" fmla="*/ 87501 w 454371"/>
              <a:gd name="connsiteY15" fmla="*/ 223904 h 606722"/>
              <a:gd name="connsiteX16" fmla="*/ 39607 w 454371"/>
              <a:gd name="connsiteY16" fmla="*/ 78473 h 606722"/>
              <a:gd name="connsiteX17" fmla="*/ 39607 w 454371"/>
              <a:gd name="connsiteY17" fmla="*/ 567086 h 606722"/>
              <a:gd name="connsiteX18" fmla="*/ 414764 w 454371"/>
              <a:gd name="connsiteY18" fmla="*/ 567086 h 606722"/>
              <a:gd name="connsiteX19" fmla="*/ 414764 w 454371"/>
              <a:gd name="connsiteY19" fmla="*/ 78473 h 606722"/>
              <a:gd name="connsiteX20" fmla="*/ 386727 w 454371"/>
              <a:gd name="connsiteY20" fmla="*/ 78473 h 606722"/>
              <a:gd name="connsiteX21" fmla="*/ 386727 w 454371"/>
              <a:gd name="connsiteY21" fmla="*/ 117310 h 606722"/>
              <a:gd name="connsiteX22" fmla="*/ 347120 w 454371"/>
              <a:gd name="connsiteY22" fmla="*/ 117310 h 606722"/>
              <a:gd name="connsiteX23" fmla="*/ 347120 w 454371"/>
              <a:gd name="connsiteY23" fmla="*/ 78473 h 606722"/>
              <a:gd name="connsiteX24" fmla="*/ 293539 w 454371"/>
              <a:gd name="connsiteY24" fmla="*/ 78473 h 606722"/>
              <a:gd name="connsiteX25" fmla="*/ 293539 w 454371"/>
              <a:gd name="connsiteY25" fmla="*/ 117310 h 606722"/>
              <a:gd name="connsiteX26" fmla="*/ 253932 w 454371"/>
              <a:gd name="connsiteY26" fmla="*/ 117310 h 606722"/>
              <a:gd name="connsiteX27" fmla="*/ 253932 w 454371"/>
              <a:gd name="connsiteY27" fmla="*/ 78473 h 606722"/>
              <a:gd name="connsiteX28" fmla="*/ 200439 w 454371"/>
              <a:gd name="connsiteY28" fmla="*/ 78473 h 606722"/>
              <a:gd name="connsiteX29" fmla="*/ 200439 w 454371"/>
              <a:gd name="connsiteY29" fmla="*/ 117310 h 606722"/>
              <a:gd name="connsiteX30" fmla="*/ 160743 w 454371"/>
              <a:gd name="connsiteY30" fmla="*/ 117310 h 606722"/>
              <a:gd name="connsiteX31" fmla="*/ 160743 w 454371"/>
              <a:gd name="connsiteY31" fmla="*/ 78473 h 606722"/>
              <a:gd name="connsiteX32" fmla="*/ 107251 w 454371"/>
              <a:gd name="connsiteY32" fmla="*/ 78473 h 606722"/>
              <a:gd name="connsiteX33" fmla="*/ 107251 w 454371"/>
              <a:gd name="connsiteY33" fmla="*/ 117310 h 606722"/>
              <a:gd name="connsiteX34" fmla="*/ 67644 w 454371"/>
              <a:gd name="connsiteY34" fmla="*/ 117310 h 606722"/>
              <a:gd name="connsiteX35" fmla="*/ 67644 w 454371"/>
              <a:gd name="connsiteY35" fmla="*/ 78473 h 606722"/>
              <a:gd name="connsiteX36" fmla="*/ 67644 w 454371"/>
              <a:gd name="connsiteY36" fmla="*/ 0 h 606722"/>
              <a:gd name="connsiteX37" fmla="*/ 107251 w 454371"/>
              <a:gd name="connsiteY37" fmla="*/ 0 h 606722"/>
              <a:gd name="connsiteX38" fmla="*/ 107251 w 454371"/>
              <a:gd name="connsiteY38" fmla="*/ 38925 h 606722"/>
              <a:gd name="connsiteX39" fmla="*/ 160743 w 454371"/>
              <a:gd name="connsiteY39" fmla="*/ 38925 h 606722"/>
              <a:gd name="connsiteX40" fmla="*/ 160743 w 454371"/>
              <a:gd name="connsiteY40" fmla="*/ 0 h 606722"/>
              <a:gd name="connsiteX41" fmla="*/ 200439 w 454371"/>
              <a:gd name="connsiteY41" fmla="*/ 0 h 606722"/>
              <a:gd name="connsiteX42" fmla="*/ 200439 w 454371"/>
              <a:gd name="connsiteY42" fmla="*/ 38925 h 606722"/>
              <a:gd name="connsiteX43" fmla="*/ 253932 w 454371"/>
              <a:gd name="connsiteY43" fmla="*/ 38925 h 606722"/>
              <a:gd name="connsiteX44" fmla="*/ 253932 w 454371"/>
              <a:gd name="connsiteY44" fmla="*/ 0 h 606722"/>
              <a:gd name="connsiteX45" fmla="*/ 293539 w 454371"/>
              <a:gd name="connsiteY45" fmla="*/ 0 h 606722"/>
              <a:gd name="connsiteX46" fmla="*/ 293539 w 454371"/>
              <a:gd name="connsiteY46" fmla="*/ 38925 h 606722"/>
              <a:gd name="connsiteX47" fmla="*/ 347120 w 454371"/>
              <a:gd name="connsiteY47" fmla="*/ 38925 h 606722"/>
              <a:gd name="connsiteX48" fmla="*/ 347120 w 454371"/>
              <a:gd name="connsiteY48" fmla="*/ 0 h 606722"/>
              <a:gd name="connsiteX49" fmla="*/ 386727 w 454371"/>
              <a:gd name="connsiteY49" fmla="*/ 0 h 606722"/>
              <a:gd name="connsiteX50" fmla="*/ 386727 w 454371"/>
              <a:gd name="connsiteY50" fmla="*/ 38925 h 606722"/>
              <a:gd name="connsiteX51" fmla="*/ 454371 w 454371"/>
              <a:gd name="connsiteY51" fmla="*/ 38925 h 606722"/>
              <a:gd name="connsiteX52" fmla="*/ 454371 w 454371"/>
              <a:gd name="connsiteY52" fmla="*/ 606722 h 606722"/>
              <a:gd name="connsiteX53" fmla="*/ 0 w 454371"/>
              <a:gd name="connsiteY53" fmla="*/ 606722 h 606722"/>
              <a:gd name="connsiteX54" fmla="*/ 0 w 454371"/>
              <a:gd name="connsiteY54" fmla="*/ 38925 h 606722"/>
              <a:gd name="connsiteX55" fmla="*/ 67644 w 454371"/>
              <a:gd name="connsiteY55" fmla="*/ 38925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54371" h="606722">
                <a:moveTo>
                  <a:pt x="87501" y="480480"/>
                </a:moveTo>
                <a:lnTo>
                  <a:pt x="366870" y="480480"/>
                </a:lnTo>
                <a:lnTo>
                  <a:pt x="366870" y="519997"/>
                </a:lnTo>
                <a:lnTo>
                  <a:pt x="87501" y="519997"/>
                </a:lnTo>
                <a:close/>
                <a:moveTo>
                  <a:pt x="87501" y="381689"/>
                </a:moveTo>
                <a:lnTo>
                  <a:pt x="366870" y="381689"/>
                </a:lnTo>
                <a:lnTo>
                  <a:pt x="366870" y="421276"/>
                </a:lnTo>
                <a:lnTo>
                  <a:pt x="87501" y="421276"/>
                </a:lnTo>
                <a:close/>
                <a:moveTo>
                  <a:pt x="87501" y="282968"/>
                </a:moveTo>
                <a:lnTo>
                  <a:pt x="366870" y="282968"/>
                </a:lnTo>
                <a:lnTo>
                  <a:pt x="366870" y="322626"/>
                </a:lnTo>
                <a:lnTo>
                  <a:pt x="87501" y="322626"/>
                </a:lnTo>
                <a:close/>
                <a:moveTo>
                  <a:pt x="87501" y="184317"/>
                </a:moveTo>
                <a:lnTo>
                  <a:pt x="366870" y="184317"/>
                </a:lnTo>
                <a:lnTo>
                  <a:pt x="366870" y="223904"/>
                </a:lnTo>
                <a:lnTo>
                  <a:pt x="87501" y="223904"/>
                </a:lnTo>
                <a:close/>
                <a:moveTo>
                  <a:pt x="39607" y="78473"/>
                </a:moveTo>
                <a:lnTo>
                  <a:pt x="39607" y="567086"/>
                </a:lnTo>
                <a:lnTo>
                  <a:pt x="414764" y="567086"/>
                </a:lnTo>
                <a:lnTo>
                  <a:pt x="414764" y="78473"/>
                </a:lnTo>
                <a:lnTo>
                  <a:pt x="386727" y="78473"/>
                </a:lnTo>
                <a:lnTo>
                  <a:pt x="386727" y="117310"/>
                </a:lnTo>
                <a:lnTo>
                  <a:pt x="347120" y="117310"/>
                </a:lnTo>
                <a:lnTo>
                  <a:pt x="347120" y="78473"/>
                </a:lnTo>
                <a:lnTo>
                  <a:pt x="293539" y="78473"/>
                </a:lnTo>
                <a:lnTo>
                  <a:pt x="293539" y="117310"/>
                </a:lnTo>
                <a:lnTo>
                  <a:pt x="253932" y="117310"/>
                </a:lnTo>
                <a:lnTo>
                  <a:pt x="253932" y="78473"/>
                </a:lnTo>
                <a:lnTo>
                  <a:pt x="200439" y="78473"/>
                </a:lnTo>
                <a:lnTo>
                  <a:pt x="200439" y="117310"/>
                </a:lnTo>
                <a:lnTo>
                  <a:pt x="160743" y="117310"/>
                </a:lnTo>
                <a:lnTo>
                  <a:pt x="160743" y="78473"/>
                </a:lnTo>
                <a:lnTo>
                  <a:pt x="107251" y="78473"/>
                </a:lnTo>
                <a:lnTo>
                  <a:pt x="107251" y="117310"/>
                </a:lnTo>
                <a:lnTo>
                  <a:pt x="67644" y="117310"/>
                </a:lnTo>
                <a:lnTo>
                  <a:pt x="67644" y="78473"/>
                </a:lnTo>
                <a:close/>
                <a:moveTo>
                  <a:pt x="67644" y="0"/>
                </a:moveTo>
                <a:lnTo>
                  <a:pt x="107251" y="0"/>
                </a:lnTo>
                <a:lnTo>
                  <a:pt x="107251" y="38925"/>
                </a:lnTo>
                <a:lnTo>
                  <a:pt x="160743" y="38925"/>
                </a:lnTo>
                <a:lnTo>
                  <a:pt x="160743" y="0"/>
                </a:lnTo>
                <a:lnTo>
                  <a:pt x="200439" y="0"/>
                </a:lnTo>
                <a:lnTo>
                  <a:pt x="200439" y="38925"/>
                </a:lnTo>
                <a:lnTo>
                  <a:pt x="253932" y="38925"/>
                </a:lnTo>
                <a:lnTo>
                  <a:pt x="253932" y="0"/>
                </a:lnTo>
                <a:lnTo>
                  <a:pt x="293539" y="0"/>
                </a:lnTo>
                <a:lnTo>
                  <a:pt x="293539" y="38925"/>
                </a:lnTo>
                <a:lnTo>
                  <a:pt x="347120" y="38925"/>
                </a:lnTo>
                <a:lnTo>
                  <a:pt x="347120" y="0"/>
                </a:lnTo>
                <a:lnTo>
                  <a:pt x="386727" y="0"/>
                </a:lnTo>
                <a:lnTo>
                  <a:pt x="386727" y="38925"/>
                </a:lnTo>
                <a:lnTo>
                  <a:pt x="454371" y="38925"/>
                </a:lnTo>
                <a:lnTo>
                  <a:pt x="454371" y="606722"/>
                </a:lnTo>
                <a:lnTo>
                  <a:pt x="0" y="606722"/>
                </a:lnTo>
                <a:lnTo>
                  <a:pt x="0" y="38925"/>
                </a:lnTo>
                <a:lnTo>
                  <a:pt x="67644" y="38925"/>
                </a:lnTo>
                <a:close/>
              </a:path>
            </a:pathLst>
          </a:custGeom>
          <a:solidFill>
            <a:srgbClr val="F2F2F2"/>
          </a:solidFill>
          <a:ln>
            <a:noFill/>
          </a:ln>
        </p:spPr>
      </p:sp>
      <p:sp>
        <p:nvSpPr>
          <p:cNvPr id="11" name="文本框 10">
            <a:extLst>
              <a:ext uri="{FF2B5EF4-FFF2-40B4-BE49-F238E27FC236}">
                <a16:creationId xmlns:a16="http://schemas.microsoft.com/office/drawing/2014/main" id="{176E1AC5-FCAF-4DAE-BB1B-C23A5A1775FC}"/>
              </a:ext>
            </a:extLst>
          </p:cNvPr>
          <p:cNvSpPr txBox="1"/>
          <p:nvPr/>
        </p:nvSpPr>
        <p:spPr>
          <a:xfrm>
            <a:off x="3616336" y="393837"/>
            <a:ext cx="495932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第三部分：研究</a:t>
            </a:r>
            <a:r>
              <a:rPr lang="zh-CN" altLang="en-US" sz="2400" dirty="0">
                <a:solidFill>
                  <a:srgbClr val="004578"/>
                </a:solidFill>
                <a:latin typeface="微软雅黑" panose="020B0503020204020204" pitchFamily="34" charset="-122"/>
                <a:ea typeface="微软雅黑" panose="020B0503020204020204" pitchFamily="34" charset="-122"/>
              </a:rPr>
              <a:t>思路及内容</a:t>
            </a:r>
            <a:endPar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cxnSp>
        <p:nvCxnSpPr>
          <p:cNvPr id="13" name="直接连接符 12">
            <a:extLst>
              <a:ext uri="{FF2B5EF4-FFF2-40B4-BE49-F238E27FC236}">
                <a16:creationId xmlns:a16="http://schemas.microsoft.com/office/drawing/2014/main" id="{5624E0D7-6C94-4950-94AF-DBC776380383}"/>
              </a:ext>
            </a:extLst>
          </p:cNvPr>
          <p:cNvCxnSpPr>
            <a:cxnSpLocks/>
          </p:cNvCxnSpPr>
          <p:nvPr/>
        </p:nvCxnSpPr>
        <p:spPr>
          <a:xfrm>
            <a:off x="5514975" y="961914"/>
            <a:ext cx="1162050"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14" name="灯片编号占位符 13">
            <a:extLst>
              <a:ext uri="{FF2B5EF4-FFF2-40B4-BE49-F238E27FC236}">
                <a16:creationId xmlns:a16="http://schemas.microsoft.com/office/drawing/2014/main" id="{2DD2119F-D948-D62C-229B-6BE6555C86B5}"/>
              </a:ext>
            </a:extLst>
          </p:cNvPr>
          <p:cNvSpPr>
            <a:spLocks noGrp="1"/>
          </p:cNvSpPr>
          <p:nvPr>
            <p:ph type="sldNum" sz="quarter" idx="12"/>
          </p:nvPr>
        </p:nvSpPr>
        <p:spPr/>
        <p:txBody>
          <a:bodyPr/>
          <a:lstStyle/>
          <a:p>
            <a:fld id="{CD331227-691F-4B7F-8493-F4368ED92163}" type="slidenum">
              <a:rPr lang="zh-CN" altLang="en-US" smtClean="0"/>
              <a:t>10</a:t>
            </a:fld>
            <a:endParaRPr lang="zh-CN" altLang="en-US"/>
          </a:p>
        </p:txBody>
      </p:sp>
      <p:grpSp>
        <p:nvGrpSpPr>
          <p:cNvPr id="2" name="组合 1">
            <a:extLst>
              <a:ext uri="{FF2B5EF4-FFF2-40B4-BE49-F238E27FC236}">
                <a16:creationId xmlns:a16="http://schemas.microsoft.com/office/drawing/2014/main" id="{25ED8CA3-8C14-661F-D6DF-14980A8F45CE}"/>
              </a:ext>
            </a:extLst>
          </p:cNvPr>
          <p:cNvGrpSpPr/>
          <p:nvPr/>
        </p:nvGrpSpPr>
        <p:grpSpPr>
          <a:xfrm>
            <a:off x="963825" y="3145790"/>
            <a:ext cx="2879725" cy="2879725"/>
            <a:chOff x="1819" y="4009"/>
            <a:chExt cx="4535" cy="4535"/>
          </a:xfrm>
        </p:grpSpPr>
        <p:sp>
          <p:nvSpPr>
            <p:cNvPr id="3" name="椭圆 2">
              <a:extLst>
                <a:ext uri="{FF2B5EF4-FFF2-40B4-BE49-F238E27FC236}">
                  <a16:creationId xmlns:a16="http://schemas.microsoft.com/office/drawing/2014/main" id="{C960D053-9608-9CC0-34CB-5744B3D19236}"/>
                </a:ext>
              </a:extLst>
            </p:cNvPr>
            <p:cNvSpPr/>
            <p:nvPr/>
          </p:nvSpPr>
          <p:spPr>
            <a:xfrm>
              <a:off x="1819" y="4009"/>
              <a:ext cx="4535" cy="453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文本框 3">
              <a:extLst>
                <a:ext uri="{FF2B5EF4-FFF2-40B4-BE49-F238E27FC236}">
                  <a16:creationId xmlns:a16="http://schemas.microsoft.com/office/drawing/2014/main" id="{F7EB8AF2-4D79-EA02-9D0E-6200A61DC96A}"/>
                </a:ext>
              </a:extLst>
            </p:cNvPr>
            <p:cNvSpPr txBox="1"/>
            <p:nvPr/>
          </p:nvSpPr>
          <p:spPr>
            <a:xfrm>
              <a:off x="1941" y="5261"/>
              <a:ext cx="4280" cy="2359"/>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通过图像的深度和灰度信息，设计算法将物体的前景边缘进行一定的分割处理</a:t>
              </a:r>
            </a:p>
          </p:txBody>
        </p:sp>
        <p:sp>
          <p:nvSpPr>
            <p:cNvPr id="5" name="notepad_285389">
              <a:extLst>
                <a:ext uri="{FF2B5EF4-FFF2-40B4-BE49-F238E27FC236}">
                  <a16:creationId xmlns:a16="http://schemas.microsoft.com/office/drawing/2014/main" id="{919D7A7A-9F97-1B89-F585-235BED772703}"/>
                </a:ext>
              </a:extLst>
            </p:cNvPr>
            <p:cNvSpPr>
              <a:spLocks noChangeAspect="1"/>
            </p:cNvSpPr>
            <p:nvPr/>
          </p:nvSpPr>
          <p:spPr bwMode="auto">
            <a:xfrm>
              <a:off x="3794" y="4378"/>
              <a:ext cx="586" cy="782"/>
            </a:xfrm>
            <a:custGeom>
              <a:avLst/>
              <a:gdLst>
                <a:gd name="connsiteX0" fmla="*/ 87501 w 454371"/>
                <a:gd name="connsiteY0" fmla="*/ 480480 h 606722"/>
                <a:gd name="connsiteX1" fmla="*/ 366870 w 454371"/>
                <a:gd name="connsiteY1" fmla="*/ 480480 h 606722"/>
                <a:gd name="connsiteX2" fmla="*/ 366870 w 454371"/>
                <a:gd name="connsiteY2" fmla="*/ 519997 h 606722"/>
                <a:gd name="connsiteX3" fmla="*/ 87501 w 454371"/>
                <a:gd name="connsiteY3" fmla="*/ 519997 h 606722"/>
                <a:gd name="connsiteX4" fmla="*/ 87501 w 454371"/>
                <a:gd name="connsiteY4" fmla="*/ 381689 h 606722"/>
                <a:gd name="connsiteX5" fmla="*/ 366870 w 454371"/>
                <a:gd name="connsiteY5" fmla="*/ 381689 h 606722"/>
                <a:gd name="connsiteX6" fmla="*/ 366870 w 454371"/>
                <a:gd name="connsiteY6" fmla="*/ 421276 h 606722"/>
                <a:gd name="connsiteX7" fmla="*/ 87501 w 454371"/>
                <a:gd name="connsiteY7" fmla="*/ 421276 h 606722"/>
                <a:gd name="connsiteX8" fmla="*/ 87501 w 454371"/>
                <a:gd name="connsiteY8" fmla="*/ 282968 h 606722"/>
                <a:gd name="connsiteX9" fmla="*/ 366870 w 454371"/>
                <a:gd name="connsiteY9" fmla="*/ 282968 h 606722"/>
                <a:gd name="connsiteX10" fmla="*/ 366870 w 454371"/>
                <a:gd name="connsiteY10" fmla="*/ 322626 h 606722"/>
                <a:gd name="connsiteX11" fmla="*/ 87501 w 454371"/>
                <a:gd name="connsiteY11" fmla="*/ 322626 h 606722"/>
                <a:gd name="connsiteX12" fmla="*/ 87501 w 454371"/>
                <a:gd name="connsiteY12" fmla="*/ 184317 h 606722"/>
                <a:gd name="connsiteX13" fmla="*/ 366870 w 454371"/>
                <a:gd name="connsiteY13" fmla="*/ 184317 h 606722"/>
                <a:gd name="connsiteX14" fmla="*/ 366870 w 454371"/>
                <a:gd name="connsiteY14" fmla="*/ 223904 h 606722"/>
                <a:gd name="connsiteX15" fmla="*/ 87501 w 454371"/>
                <a:gd name="connsiteY15" fmla="*/ 223904 h 606722"/>
                <a:gd name="connsiteX16" fmla="*/ 39607 w 454371"/>
                <a:gd name="connsiteY16" fmla="*/ 78473 h 606722"/>
                <a:gd name="connsiteX17" fmla="*/ 39607 w 454371"/>
                <a:gd name="connsiteY17" fmla="*/ 567086 h 606722"/>
                <a:gd name="connsiteX18" fmla="*/ 414764 w 454371"/>
                <a:gd name="connsiteY18" fmla="*/ 567086 h 606722"/>
                <a:gd name="connsiteX19" fmla="*/ 414764 w 454371"/>
                <a:gd name="connsiteY19" fmla="*/ 78473 h 606722"/>
                <a:gd name="connsiteX20" fmla="*/ 386727 w 454371"/>
                <a:gd name="connsiteY20" fmla="*/ 78473 h 606722"/>
                <a:gd name="connsiteX21" fmla="*/ 386727 w 454371"/>
                <a:gd name="connsiteY21" fmla="*/ 117310 h 606722"/>
                <a:gd name="connsiteX22" fmla="*/ 347120 w 454371"/>
                <a:gd name="connsiteY22" fmla="*/ 117310 h 606722"/>
                <a:gd name="connsiteX23" fmla="*/ 347120 w 454371"/>
                <a:gd name="connsiteY23" fmla="*/ 78473 h 606722"/>
                <a:gd name="connsiteX24" fmla="*/ 293539 w 454371"/>
                <a:gd name="connsiteY24" fmla="*/ 78473 h 606722"/>
                <a:gd name="connsiteX25" fmla="*/ 293539 w 454371"/>
                <a:gd name="connsiteY25" fmla="*/ 117310 h 606722"/>
                <a:gd name="connsiteX26" fmla="*/ 253932 w 454371"/>
                <a:gd name="connsiteY26" fmla="*/ 117310 h 606722"/>
                <a:gd name="connsiteX27" fmla="*/ 253932 w 454371"/>
                <a:gd name="connsiteY27" fmla="*/ 78473 h 606722"/>
                <a:gd name="connsiteX28" fmla="*/ 200439 w 454371"/>
                <a:gd name="connsiteY28" fmla="*/ 78473 h 606722"/>
                <a:gd name="connsiteX29" fmla="*/ 200439 w 454371"/>
                <a:gd name="connsiteY29" fmla="*/ 117310 h 606722"/>
                <a:gd name="connsiteX30" fmla="*/ 160743 w 454371"/>
                <a:gd name="connsiteY30" fmla="*/ 117310 h 606722"/>
                <a:gd name="connsiteX31" fmla="*/ 160743 w 454371"/>
                <a:gd name="connsiteY31" fmla="*/ 78473 h 606722"/>
                <a:gd name="connsiteX32" fmla="*/ 107251 w 454371"/>
                <a:gd name="connsiteY32" fmla="*/ 78473 h 606722"/>
                <a:gd name="connsiteX33" fmla="*/ 107251 w 454371"/>
                <a:gd name="connsiteY33" fmla="*/ 117310 h 606722"/>
                <a:gd name="connsiteX34" fmla="*/ 67644 w 454371"/>
                <a:gd name="connsiteY34" fmla="*/ 117310 h 606722"/>
                <a:gd name="connsiteX35" fmla="*/ 67644 w 454371"/>
                <a:gd name="connsiteY35" fmla="*/ 78473 h 606722"/>
                <a:gd name="connsiteX36" fmla="*/ 67644 w 454371"/>
                <a:gd name="connsiteY36" fmla="*/ 0 h 606722"/>
                <a:gd name="connsiteX37" fmla="*/ 107251 w 454371"/>
                <a:gd name="connsiteY37" fmla="*/ 0 h 606722"/>
                <a:gd name="connsiteX38" fmla="*/ 107251 w 454371"/>
                <a:gd name="connsiteY38" fmla="*/ 38925 h 606722"/>
                <a:gd name="connsiteX39" fmla="*/ 160743 w 454371"/>
                <a:gd name="connsiteY39" fmla="*/ 38925 h 606722"/>
                <a:gd name="connsiteX40" fmla="*/ 160743 w 454371"/>
                <a:gd name="connsiteY40" fmla="*/ 0 h 606722"/>
                <a:gd name="connsiteX41" fmla="*/ 200439 w 454371"/>
                <a:gd name="connsiteY41" fmla="*/ 0 h 606722"/>
                <a:gd name="connsiteX42" fmla="*/ 200439 w 454371"/>
                <a:gd name="connsiteY42" fmla="*/ 38925 h 606722"/>
                <a:gd name="connsiteX43" fmla="*/ 253932 w 454371"/>
                <a:gd name="connsiteY43" fmla="*/ 38925 h 606722"/>
                <a:gd name="connsiteX44" fmla="*/ 253932 w 454371"/>
                <a:gd name="connsiteY44" fmla="*/ 0 h 606722"/>
                <a:gd name="connsiteX45" fmla="*/ 293539 w 454371"/>
                <a:gd name="connsiteY45" fmla="*/ 0 h 606722"/>
                <a:gd name="connsiteX46" fmla="*/ 293539 w 454371"/>
                <a:gd name="connsiteY46" fmla="*/ 38925 h 606722"/>
                <a:gd name="connsiteX47" fmla="*/ 347120 w 454371"/>
                <a:gd name="connsiteY47" fmla="*/ 38925 h 606722"/>
                <a:gd name="connsiteX48" fmla="*/ 347120 w 454371"/>
                <a:gd name="connsiteY48" fmla="*/ 0 h 606722"/>
                <a:gd name="connsiteX49" fmla="*/ 386727 w 454371"/>
                <a:gd name="connsiteY49" fmla="*/ 0 h 606722"/>
                <a:gd name="connsiteX50" fmla="*/ 386727 w 454371"/>
                <a:gd name="connsiteY50" fmla="*/ 38925 h 606722"/>
                <a:gd name="connsiteX51" fmla="*/ 454371 w 454371"/>
                <a:gd name="connsiteY51" fmla="*/ 38925 h 606722"/>
                <a:gd name="connsiteX52" fmla="*/ 454371 w 454371"/>
                <a:gd name="connsiteY52" fmla="*/ 606722 h 606722"/>
                <a:gd name="connsiteX53" fmla="*/ 0 w 454371"/>
                <a:gd name="connsiteY53" fmla="*/ 606722 h 606722"/>
                <a:gd name="connsiteX54" fmla="*/ 0 w 454371"/>
                <a:gd name="connsiteY54" fmla="*/ 38925 h 606722"/>
                <a:gd name="connsiteX55" fmla="*/ 67644 w 454371"/>
                <a:gd name="connsiteY55" fmla="*/ 38925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54371" h="606722">
                  <a:moveTo>
                    <a:pt x="87501" y="480480"/>
                  </a:moveTo>
                  <a:lnTo>
                    <a:pt x="366870" y="480480"/>
                  </a:lnTo>
                  <a:lnTo>
                    <a:pt x="366870" y="519997"/>
                  </a:lnTo>
                  <a:lnTo>
                    <a:pt x="87501" y="519997"/>
                  </a:lnTo>
                  <a:close/>
                  <a:moveTo>
                    <a:pt x="87501" y="381689"/>
                  </a:moveTo>
                  <a:lnTo>
                    <a:pt x="366870" y="381689"/>
                  </a:lnTo>
                  <a:lnTo>
                    <a:pt x="366870" y="421276"/>
                  </a:lnTo>
                  <a:lnTo>
                    <a:pt x="87501" y="421276"/>
                  </a:lnTo>
                  <a:close/>
                  <a:moveTo>
                    <a:pt x="87501" y="282968"/>
                  </a:moveTo>
                  <a:lnTo>
                    <a:pt x="366870" y="282968"/>
                  </a:lnTo>
                  <a:lnTo>
                    <a:pt x="366870" y="322626"/>
                  </a:lnTo>
                  <a:lnTo>
                    <a:pt x="87501" y="322626"/>
                  </a:lnTo>
                  <a:close/>
                  <a:moveTo>
                    <a:pt x="87501" y="184317"/>
                  </a:moveTo>
                  <a:lnTo>
                    <a:pt x="366870" y="184317"/>
                  </a:lnTo>
                  <a:lnTo>
                    <a:pt x="366870" y="223904"/>
                  </a:lnTo>
                  <a:lnTo>
                    <a:pt x="87501" y="223904"/>
                  </a:lnTo>
                  <a:close/>
                  <a:moveTo>
                    <a:pt x="39607" y="78473"/>
                  </a:moveTo>
                  <a:lnTo>
                    <a:pt x="39607" y="567086"/>
                  </a:lnTo>
                  <a:lnTo>
                    <a:pt x="414764" y="567086"/>
                  </a:lnTo>
                  <a:lnTo>
                    <a:pt x="414764" y="78473"/>
                  </a:lnTo>
                  <a:lnTo>
                    <a:pt x="386727" y="78473"/>
                  </a:lnTo>
                  <a:lnTo>
                    <a:pt x="386727" y="117310"/>
                  </a:lnTo>
                  <a:lnTo>
                    <a:pt x="347120" y="117310"/>
                  </a:lnTo>
                  <a:lnTo>
                    <a:pt x="347120" y="78473"/>
                  </a:lnTo>
                  <a:lnTo>
                    <a:pt x="293539" y="78473"/>
                  </a:lnTo>
                  <a:lnTo>
                    <a:pt x="293539" y="117310"/>
                  </a:lnTo>
                  <a:lnTo>
                    <a:pt x="253932" y="117310"/>
                  </a:lnTo>
                  <a:lnTo>
                    <a:pt x="253932" y="78473"/>
                  </a:lnTo>
                  <a:lnTo>
                    <a:pt x="200439" y="78473"/>
                  </a:lnTo>
                  <a:lnTo>
                    <a:pt x="200439" y="117310"/>
                  </a:lnTo>
                  <a:lnTo>
                    <a:pt x="160743" y="117310"/>
                  </a:lnTo>
                  <a:lnTo>
                    <a:pt x="160743" y="78473"/>
                  </a:lnTo>
                  <a:lnTo>
                    <a:pt x="107251" y="78473"/>
                  </a:lnTo>
                  <a:lnTo>
                    <a:pt x="107251" y="117310"/>
                  </a:lnTo>
                  <a:lnTo>
                    <a:pt x="67644" y="117310"/>
                  </a:lnTo>
                  <a:lnTo>
                    <a:pt x="67644" y="78473"/>
                  </a:lnTo>
                  <a:close/>
                  <a:moveTo>
                    <a:pt x="67644" y="0"/>
                  </a:moveTo>
                  <a:lnTo>
                    <a:pt x="107251" y="0"/>
                  </a:lnTo>
                  <a:lnTo>
                    <a:pt x="107251" y="38925"/>
                  </a:lnTo>
                  <a:lnTo>
                    <a:pt x="160743" y="38925"/>
                  </a:lnTo>
                  <a:lnTo>
                    <a:pt x="160743" y="0"/>
                  </a:lnTo>
                  <a:lnTo>
                    <a:pt x="200439" y="0"/>
                  </a:lnTo>
                  <a:lnTo>
                    <a:pt x="200439" y="38925"/>
                  </a:lnTo>
                  <a:lnTo>
                    <a:pt x="253932" y="38925"/>
                  </a:lnTo>
                  <a:lnTo>
                    <a:pt x="253932" y="0"/>
                  </a:lnTo>
                  <a:lnTo>
                    <a:pt x="293539" y="0"/>
                  </a:lnTo>
                  <a:lnTo>
                    <a:pt x="293539" y="38925"/>
                  </a:lnTo>
                  <a:lnTo>
                    <a:pt x="347120" y="38925"/>
                  </a:lnTo>
                  <a:lnTo>
                    <a:pt x="347120" y="0"/>
                  </a:lnTo>
                  <a:lnTo>
                    <a:pt x="386727" y="0"/>
                  </a:lnTo>
                  <a:lnTo>
                    <a:pt x="386727" y="38925"/>
                  </a:lnTo>
                  <a:lnTo>
                    <a:pt x="454371" y="38925"/>
                  </a:lnTo>
                  <a:lnTo>
                    <a:pt x="454371" y="606722"/>
                  </a:lnTo>
                  <a:lnTo>
                    <a:pt x="0" y="606722"/>
                  </a:lnTo>
                  <a:lnTo>
                    <a:pt x="0" y="38925"/>
                  </a:lnTo>
                  <a:lnTo>
                    <a:pt x="67644" y="38925"/>
                  </a:lnTo>
                  <a:close/>
                </a:path>
              </a:pathLst>
            </a:custGeom>
            <a:solidFill>
              <a:srgbClr val="F2F2F2"/>
            </a:solidFill>
            <a:ln>
              <a:noFill/>
            </a:ln>
          </p:spPr>
        </p:sp>
      </p:grpSp>
      <p:grpSp>
        <p:nvGrpSpPr>
          <p:cNvPr id="15" name="组合 14">
            <a:extLst>
              <a:ext uri="{FF2B5EF4-FFF2-40B4-BE49-F238E27FC236}">
                <a16:creationId xmlns:a16="http://schemas.microsoft.com/office/drawing/2014/main" id="{3A03DDA7-7792-1B88-0FF7-70EB5301C2BA}"/>
              </a:ext>
            </a:extLst>
          </p:cNvPr>
          <p:cNvGrpSpPr/>
          <p:nvPr/>
        </p:nvGrpSpPr>
        <p:grpSpPr>
          <a:xfrm>
            <a:off x="8454373" y="3145790"/>
            <a:ext cx="2879725" cy="2879725"/>
            <a:chOff x="2811" y="4009"/>
            <a:chExt cx="4535" cy="4535"/>
          </a:xfrm>
        </p:grpSpPr>
        <p:sp>
          <p:nvSpPr>
            <p:cNvPr id="16" name="椭圆 15">
              <a:extLst>
                <a:ext uri="{FF2B5EF4-FFF2-40B4-BE49-F238E27FC236}">
                  <a16:creationId xmlns:a16="http://schemas.microsoft.com/office/drawing/2014/main" id="{1EAEE8CD-D4A1-B4D7-9C21-BDD92BC5F438}"/>
                </a:ext>
              </a:extLst>
            </p:cNvPr>
            <p:cNvSpPr/>
            <p:nvPr>
              <p:custDataLst>
                <p:tags r:id="rId4"/>
              </p:custDataLst>
            </p:nvPr>
          </p:nvSpPr>
          <p:spPr>
            <a:xfrm>
              <a:off x="2811" y="4009"/>
              <a:ext cx="4535" cy="453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a:extLst>
                <a:ext uri="{FF2B5EF4-FFF2-40B4-BE49-F238E27FC236}">
                  <a16:creationId xmlns:a16="http://schemas.microsoft.com/office/drawing/2014/main" id="{6F85D79C-6D3F-DACF-8684-B8535B793FAC}"/>
                </a:ext>
              </a:extLst>
            </p:cNvPr>
            <p:cNvSpPr txBox="1"/>
            <p:nvPr>
              <p:custDataLst>
                <p:tags r:id="rId5"/>
              </p:custDataLst>
            </p:nvPr>
          </p:nvSpPr>
          <p:spPr>
            <a:xfrm>
              <a:off x="2933" y="5261"/>
              <a:ext cx="4280" cy="292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数据关联提供正确的物体关联信息、前景分割提供精准的物体大小等信息，通过更新优化物体在地图的表示</a:t>
              </a:r>
            </a:p>
          </p:txBody>
        </p:sp>
        <p:sp>
          <p:nvSpPr>
            <p:cNvPr id="19" name="notepad_285389">
              <a:extLst>
                <a:ext uri="{FF2B5EF4-FFF2-40B4-BE49-F238E27FC236}">
                  <a16:creationId xmlns:a16="http://schemas.microsoft.com/office/drawing/2014/main" id="{DE35D563-1DBD-D3CA-F266-B885D246EFBC}"/>
                </a:ext>
              </a:extLst>
            </p:cNvPr>
            <p:cNvSpPr>
              <a:spLocks noChangeAspect="1"/>
            </p:cNvSpPr>
            <p:nvPr>
              <p:custDataLst>
                <p:tags r:id="rId6"/>
              </p:custDataLst>
            </p:nvPr>
          </p:nvSpPr>
          <p:spPr bwMode="auto">
            <a:xfrm>
              <a:off x="4786" y="4378"/>
              <a:ext cx="586" cy="782"/>
            </a:xfrm>
            <a:custGeom>
              <a:avLst/>
              <a:gdLst>
                <a:gd name="connsiteX0" fmla="*/ 87501 w 454371"/>
                <a:gd name="connsiteY0" fmla="*/ 480480 h 606722"/>
                <a:gd name="connsiteX1" fmla="*/ 366870 w 454371"/>
                <a:gd name="connsiteY1" fmla="*/ 480480 h 606722"/>
                <a:gd name="connsiteX2" fmla="*/ 366870 w 454371"/>
                <a:gd name="connsiteY2" fmla="*/ 519997 h 606722"/>
                <a:gd name="connsiteX3" fmla="*/ 87501 w 454371"/>
                <a:gd name="connsiteY3" fmla="*/ 519997 h 606722"/>
                <a:gd name="connsiteX4" fmla="*/ 87501 w 454371"/>
                <a:gd name="connsiteY4" fmla="*/ 381689 h 606722"/>
                <a:gd name="connsiteX5" fmla="*/ 366870 w 454371"/>
                <a:gd name="connsiteY5" fmla="*/ 381689 h 606722"/>
                <a:gd name="connsiteX6" fmla="*/ 366870 w 454371"/>
                <a:gd name="connsiteY6" fmla="*/ 421276 h 606722"/>
                <a:gd name="connsiteX7" fmla="*/ 87501 w 454371"/>
                <a:gd name="connsiteY7" fmla="*/ 421276 h 606722"/>
                <a:gd name="connsiteX8" fmla="*/ 87501 w 454371"/>
                <a:gd name="connsiteY8" fmla="*/ 282968 h 606722"/>
                <a:gd name="connsiteX9" fmla="*/ 366870 w 454371"/>
                <a:gd name="connsiteY9" fmla="*/ 282968 h 606722"/>
                <a:gd name="connsiteX10" fmla="*/ 366870 w 454371"/>
                <a:gd name="connsiteY10" fmla="*/ 322626 h 606722"/>
                <a:gd name="connsiteX11" fmla="*/ 87501 w 454371"/>
                <a:gd name="connsiteY11" fmla="*/ 322626 h 606722"/>
                <a:gd name="connsiteX12" fmla="*/ 87501 w 454371"/>
                <a:gd name="connsiteY12" fmla="*/ 184317 h 606722"/>
                <a:gd name="connsiteX13" fmla="*/ 366870 w 454371"/>
                <a:gd name="connsiteY13" fmla="*/ 184317 h 606722"/>
                <a:gd name="connsiteX14" fmla="*/ 366870 w 454371"/>
                <a:gd name="connsiteY14" fmla="*/ 223904 h 606722"/>
                <a:gd name="connsiteX15" fmla="*/ 87501 w 454371"/>
                <a:gd name="connsiteY15" fmla="*/ 223904 h 606722"/>
                <a:gd name="connsiteX16" fmla="*/ 39607 w 454371"/>
                <a:gd name="connsiteY16" fmla="*/ 78473 h 606722"/>
                <a:gd name="connsiteX17" fmla="*/ 39607 w 454371"/>
                <a:gd name="connsiteY17" fmla="*/ 567086 h 606722"/>
                <a:gd name="connsiteX18" fmla="*/ 414764 w 454371"/>
                <a:gd name="connsiteY18" fmla="*/ 567086 h 606722"/>
                <a:gd name="connsiteX19" fmla="*/ 414764 w 454371"/>
                <a:gd name="connsiteY19" fmla="*/ 78473 h 606722"/>
                <a:gd name="connsiteX20" fmla="*/ 386727 w 454371"/>
                <a:gd name="connsiteY20" fmla="*/ 78473 h 606722"/>
                <a:gd name="connsiteX21" fmla="*/ 386727 w 454371"/>
                <a:gd name="connsiteY21" fmla="*/ 117310 h 606722"/>
                <a:gd name="connsiteX22" fmla="*/ 347120 w 454371"/>
                <a:gd name="connsiteY22" fmla="*/ 117310 h 606722"/>
                <a:gd name="connsiteX23" fmla="*/ 347120 w 454371"/>
                <a:gd name="connsiteY23" fmla="*/ 78473 h 606722"/>
                <a:gd name="connsiteX24" fmla="*/ 293539 w 454371"/>
                <a:gd name="connsiteY24" fmla="*/ 78473 h 606722"/>
                <a:gd name="connsiteX25" fmla="*/ 293539 w 454371"/>
                <a:gd name="connsiteY25" fmla="*/ 117310 h 606722"/>
                <a:gd name="connsiteX26" fmla="*/ 253932 w 454371"/>
                <a:gd name="connsiteY26" fmla="*/ 117310 h 606722"/>
                <a:gd name="connsiteX27" fmla="*/ 253932 w 454371"/>
                <a:gd name="connsiteY27" fmla="*/ 78473 h 606722"/>
                <a:gd name="connsiteX28" fmla="*/ 200439 w 454371"/>
                <a:gd name="connsiteY28" fmla="*/ 78473 h 606722"/>
                <a:gd name="connsiteX29" fmla="*/ 200439 w 454371"/>
                <a:gd name="connsiteY29" fmla="*/ 117310 h 606722"/>
                <a:gd name="connsiteX30" fmla="*/ 160743 w 454371"/>
                <a:gd name="connsiteY30" fmla="*/ 117310 h 606722"/>
                <a:gd name="connsiteX31" fmla="*/ 160743 w 454371"/>
                <a:gd name="connsiteY31" fmla="*/ 78473 h 606722"/>
                <a:gd name="connsiteX32" fmla="*/ 107251 w 454371"/>
                <a:gd name="connsiteY32" fmla="*/ 78473 h 606722"/>
                <a:gd name="connsiteX33" fmla="*/ 107251 w 454371"/>
                <a:gd name="connsiteY33" fmla="*/ 117310 h 606722"/>
                <a:gd name="connsiteX34" fmla="*/ 67644 w 454371"/>
                <a:gd name="connsiteY34" fmla="*/ 117310 h 606722"/>
                <a:gd name="connsiteX35" fmla="*/ 67644 w 454371"/>
                <a:gd name="connsiteY35" fmla="*/ 78473 h 606722"/>
                <a:gd name="connsiteX36" fmla="*/ 67644 w 454371"/>
                <a:gd name="connsiteY36" fmla="*/ 0 h 606722"/>
                <a:gd name="connsiteX37" fmla="*/ 107251 w 454371"/>
                <a:gd name="connsiteY37" fmla="*/ 0 h 606722"/>
                <a:gd name="connsiteX38" fmla="*/ 107251 w 454371"/>
                <a:gd name="connsiteY38" fmla="*/ 38925 h 606722"/>
                <a:gd name="connsiteX39" fmla="*/ 160743 w 454371"/>
                <a:gd name="connsiteY39" fmla="*/ 38925 h 606722"/>
                <a:gd name="connsiteX40" fmla="*/ 160743 w 454371"/>
                <a:gd name="connsiteY40" fmla="*/ 0 h 606722"/>
                <a:gd name="connsiteX41" fmla="*/ 200439 w 454371"/>
                <a:gd name="connsiteY41" fmla="*/ 0 h 606722"/>
                <a:gd name="connsiteX42" fmla="*/ 200439 w 454371"/>
                <a:gd name="connsiteY42" fmla="*/ 38925 h 606722"/>
                <a:gd name="connsiteX43" fmla="*/ 253932 w 454371"/>
                <a:gd name="connsiteY43" fmla="*/ 38925 h 606722"/>
                <a:gd name="connsiteX44" fmla="*/ 253932 w 454371"/>
                <a:gd name="connsiteY44" fmla="*/ 0 h 606722"/>
                <a:gd name="connsiteX45" fmla="*/ 293539 w 454371"/>
                <a:gd name="connsiteY45" fmla="*/ 0 h 606722"/>
                <a:gd name="connsiteX46" fmla="*/ 293539 w 454371"/>
                <a:gd name="connsiteY46" fmla="*/ 38925 h 606722"/>
                <a:gd name="connsiteX47" fmla="*/ 347120 w 454371"/>
                <a:gd name="connsiteY47" fmla="*/ 38925 h 606722"/>
                <a:gd name="connsiteX48" fmla="*/ 347120 w 454371"/>
                <a:gd name="connsiteY48" fmla="*/ 0 h 606722"/>
                <a:gd name="connsiteX49" fmla="*/ 386727 w 454371"/>
                <a:gd name="connsiteY49" fmla="*/ 0 h 606722"/>
                <a:gd name="connsiteX50" fmla="*/ 386727 w 454371"/>
                <a:gd name="connsiteY50" fmla="*/ 38925 h 606722"/>
                <a:gd name="connsiteX51" fmla="*/ 454371 w 454371"/>
                <a:gd name="connsiteY51" fmla="*/ 38925 h 606722"/>
                <a:gd name="connsiteX52" fmla="*/ 454371 w 454371"/>
                <a:gd name="connsiteY52" fmla="*/ 606722 h 606722"/>
                <a:gd name="connsiteX53" fmla="*/ 0 w 454371"/>
                <a:gd name="connsiteY53" fmla="*/ 606722 h 606722"/>
                <a:gd name="connsiteX54" fmla="*/ 0 w 454371"/>
                <a:gd name="connsiteY54" fmla="*/ 38925 h 606722"/>
                <a:gd name="connsiteX55" fmla="*/ 67644 w 454371"/>
                <a:gd name="connsiteY55" fmla="*/ 38925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54371" h="606722">
                  <a:moveTo>
                    <a:pt x="87501" y="480480"/>
                  </a:moveTo>
                  <a:lnTo>
                    <a:pt x="366870" y="480480"/>
                  </a:lnTo>
                  <a:lnTo>
                    <a:pt x="366870" y="519997"/>
                  </a:lnTo>
                  <a:lnTo>
                    <a:pt x="87501" y="519997"/>
                  </a:lnTo>
                  <a:close/>
                  <a:moveTo>
                    <a:pt x="87501" y="381689"/>
                  </a:moveTo>
                  <a:lnTo>
                    <a:pt x="366870" y="381689"/>
                  </a:lnTo>
                  <a:lnTo>
                    <a:pt x="366870" y="421276"/>
                  </a:lnTo>
                  <a:lnTo>
                    <a:pt x="87501" y="421276"/>
                  </a:lnTo>
                  <a:close/>
                  <a:moveTo>
                    <a:pt x="87501" y="282968"/>
                  </a:moveTo>
                  <a:lnTo>
                    <a:pt x="366870" y="282968"/>
                  </a:lnTo>
                  <a:lnTo>
                    <a:pt x="366870" y="322626"/>
                  </a:lnTo>
                  <a:lnTo>
                    <a:pt x="87501" y="322626"/>
                  </a:lnTo>
                  <a:close/>
                  <a:moveTo>
                    <a:pt x="87501" y="184317"/>
                  </a:moveTo>
                  <a:lnTo>
                    <a:pt x="366870" y="184317"/>
                  </a:lnTo>
                  <a:lnTo>
                    <a:pt x="366870" y="223904"/>
                  </a:lnTo>
                  <a:lnTo>
                    <a:pt x="87501" y="223904"/>
                  </a:lnTo>
                  <a:close/>
                  <a:moveTo>
                    <a:pt x="39607" y="78473"/>
                  </a:moveTo>
                  <a:lnTo>
                    <a:pt x="39607" y="567086"/>
                  </a:lnTo>
                  <a:lnTo>
                    <a:pt x="414764" y="567086"/>
                  </a:lnTo>
                  <a:lnTo>
                    <a:pt x="414764" y="78473"/>
                  </a:lnTo>
                  <a:lnTo>
                    <a:pt x="386727" y="78473"/>
                  </a:lnTo>
                  <a:lnTo>
                    <a:pt x="386727" y="117310"/>
                  </a:lnTo>
                  <a:lnTo>
                    <a:pt x="347120" y="117310"/>
                  </a:lnTo>
                  <a:lnTo>
                    <a:pt x="347120" y="78473"/>
                  </a:lnTo>
                  <a:lnTo>
                    <a:pt x="293539" y="78473"/>
                  </a:lnTo>
                  <a:lnTo>
                    <a:pt x="293539" y="117310"/>
                  </a:lnTo>
                  <a:lnTo>
                    <a:pt x="253932" y="117310"/>
                  </a:lnTo>
                  <a:lnTo>
                    <a:pt x="253932" y="78473"/>
                  </a:lnTo>
                  <a:lnTo>
                    <a:pt x="200439" y="78473"/>
                  </a:lnTo>
                  <a:lnTo>
                    <a:pt x="200439" y="117310"/>
                  </a:lnTo>
                  <a:lnTo>
                    <a:pt x="160743" y="117310"/>
                  </a:lnTo>
                  <a:lnTo>
                    <a:pt x="160743" y="78473"/>
                  </a:lnTo>
                  <a:lnTo>
                    <a:pt x="107251" y="78473"/>
                  </a:lnTo>
                  <a:lnTo>
                    <a:pt x="107251" y="117310"/>
                  </a:lnTo>
                  <a:lnTo>
                    <a:pt x="67644" y="117310"/>
                  </a:lnTo>
                  <a:lnTo>
                    <a:pt x="67644" y="78473"/>
                  </a:lnTo>
                  <a:close/>
                  <a:moveTo>
                    <a:pt x="67644" y="0"/>
                  </a:moveTo>
                  <a:lnTo>
                    <a:pt x="107251" y="0"/>
                  </a:lnTo>
                  <a:lnTo>
                    <a:pt x="107251" y="38925"/>
                  </a:lnTo>
                  <a:lnTo>
                    <a:pt x="160743" y="38925"/>
                  </a:lnTo>
                  <a:lnTo>
                    <a:pt x="160743" y="0"/>
                  </a:lnTo>
                  <a:lnTo>
                    <a:pt x="200439" y="0"/>
                  </a:lnTo>
                  <a:lnTo>
                    <a:pt x="200439" y="38925"/>
                  </a:lnTo>
                  <a:lnTo>
                    <a:pt x="253932" y="38925"/>
                  </a:lnTo>
                  <a:lnTo>
                    <a:pt x="253932" y="0"/>
                  </a:lnTo>
                  <a:lnTo>
                    <a:pt x="293539" y="0"/>
                  </a:lnTo>
                  <a:lnTo>
                    <a:pt x="293539" y="38925"/>
                  </a:lnTo>
                  <a:lnTo>
                    <a:pt x="347120" y="38925"/>
                  </a:lnTo>
                  <a:lnTo>
                    <a:pt x="347120" y="0"/>
                  </a:lnTo>
                  <a:lnTo>
                    <a:pt x="386727" y="0"/>
                  </a:lnTo>
                  <a:lnTo>
                    <a:pt x="386727" y="38925"/>
                  </a:lnTo>
                  <a:lnTo>
                    <a:pt x="454371" y="38925"/>
                  </a:lnTo>
                  <a:lnTo>
                    <a:pt x="454371" y="606722"/>
                  </a:lnTo>
                  <a:lnTo>
                    <a:pt x="0" y="606722"/>
                  </a:lnTo>
                  <a:lnTo>
                    <a:pt x="0" y="38925"/>
                  </a:lnTo>
                  <a:lnTo>
                    <a:pt x="67644" y="38925"/>
                  </a:lnTo>
                  <a:close/>
                </a:path>
              </a:pathLst>
            </a:custGeom>
            <a:solidFill>
              <a:srgbClr val="F2F2F2"/>
            </a:solidFill>
            <a:ln>
              <a:noFill/>
            </a:ln>
          </p:spPr>
        </p:sp>
      </p:grpSp>
      <p:grpSp>
        <p:nvGrpSpPr>
          <p:cNvPr id="20" name="组合 19">
            <a:extLst>
              <a:ext uri="{FF2B5EF4-FFF2-40B4-BE49-F238E27FC236}">
                <a16:creationId xmlns:a16="http://schemas.microsoft.com/office/drawing/2014/main" id="{8F95D231-76F0-C943-68A0-95EF03A192C6}"/>
              </a:ext>
            </a:extLst>
          </p:cNvPr>
          <p:cNvGrpSpPr/>
          <p:nvPr/>
        </p:nvGrpSpPr>
        <p:grpSpPr>
          <a:xfrm>
            <a:off x="4824672" y="3145789"/>
            <a:ext cx="2879725" cy="2879725"/>
            <a:chOff x="1819" y="4009"/>
            <a:chExt cx="4535" cy="4535"/>
          </a:xfrm>
        </p:grpSpPr>
        <p:sp>
          <p:nvSpPr>
            <p:cNvPr id="21" name="椭圆 20">
              <a:extLst>
                <a:ext uri="{FF2B5EF4-FFF2-40B4-BE49-F238E27FC236}">
                  <a16:creationId xmlns:a16="http://schemas.microsoft.com/office/drawing/2014/main" id="{973EEE6D-2296-5EE2-D27B-5DE918B97E3C}"/>
                </a:ext>
              </a:extLst>
            </p:cNvPr>
            <p:cNvSpPr/>
            <p:nvPr>
              <p:custDataLst>
                <p:tags r:id="rId1"/>
              </p:custDataLst>
            </p:nvPr>
          </p:nvSpPr>
          <p:spPr>
            <a:xfrm>
              <a:off x="1819" y="4009"/>
              <a:ext cx="4535" cy="453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2" name="文本框 21">
              <a:extLst>
                <a:ext uri="{FF2B5EF4-FFF2-40B4-BE49-F238E27FC236}">
                  <a16:creationId xmlns:a16="http://schemas.microsoft.com/office/drawing/2014/main" id="{46FF0847-C1CA-8B8E-813C-EDBA37327B84}"/>
                </a:ext>
              </a:extLst>
            </p:cNvPr>
            <p:cNvSpPr txBox="1"/>
            <p:nvPr>
              <p:custDataLst>
                <p:tags r:id="rId2"/>
              </p:custDataLst>
            </p:nvPr>
          </p:nvSpPr>
          <p:spPr>
            <a:xfrm>
              <a:off x="2045" y="5261"/>
              <a:ext cx="4280" cy="2359"/>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通过将同一静态物体的观测点进行准确的关联融合，准确定位物体位置，提高系统鲁棒性</a:t>
              </a:r>
            </a:p>
          </p:txBody>
        </p:sp>
        <p:sp>
          <p:nvSpPr>
            <p:cNvPr id="23" name="notepad_285389">
              <a:extLst>
                <a:ext uri="{FF2B5EF4-FFF2-40B4-BE49-F238E27FC236}">
                  <a16:creationId xmlns:a16="http://schemas.microsoft.com/office/drawing/2014/main" id="{0D1FFEEB-552F-D06A-F04E-ECC31B8E78AE}"/>
                </a:ext>
              </a:extLst>
            </p:cNvPr>
            <p:cNvSpPr>
              <a:spLocks noChangeAspect="1"/>
            </p:cNvSpPr>
            <p:nvPr>
              <p:custDataLst>
                <p:tags r:id="rId3"/>
              </p:custDataLst>
            </p:nvPr>
          </p:nvSpPr>
          <p:spPr bwMode="auto">
            <a:xfrm>
              <a:off x="3794" y="4378"/>
              <a:ext cx="586" cy="782"/>
            </a:xfrm>
            <a:custGeom>
              <a:avLst/>
              <a:gdLst>
                <a:gd name="connsiteX0" fmla="*/ 87501 w 454371"/>
                <a:gd name="connsiteY0" fmla="*/ 480480 h 606722"/>
                <a:gd name="connsiteX1" fmla="*/ 366870 w 454371"/>
                <a:gd name="connsiteY1" fmla="*/ 480480 h 606722"/>
                <a:gd name="connsiteX2" fmla="*/ 366870 w 454371"/>
                <a:gd name="connsiteY2" fmla="*/ 519997 h 606722"/>
                <a:gd name="connsiteX3" fmla="*/ 87501 w 454371"/>
                <a:gd name="connsiteY3" fmla="*/ 519997 h 606722"/>
                <a:gd name="connsiteX4" fmla="*/ 87501 w 454371"/>
                <a:gd name="connsiteY4" fmla="*/ 381689 h 606722"/>
                <a:gd name="connsiteX5" fmla="*/ 366870 w 454371"/>
                <a:gd name="connsiteY5" fmla="*/ 381689 h 606722"/>
                <a:gd name="connsiteX6" fmla="*/ 366870 w 454371"/>
                <a:gd name="connsiteY6" fmla="*/ 421276 h 606722"/>
                <a:gd name="connsiteX7" fmla="*/ 87501 w 454371"/>
                <a:gd name="connsiteY7" fmla="*/ 421276 h 606722"/>
                <a:gd name="connsiteX8" fmla="*/ 87501 w 454371"/>
                <a:gd name="connsiteY8" fmla="*/ 282968 h 606722"/>
                <a:gd name="connsiteX9" fmla="*/ 366870 w 454371"/>
                <a:gd name="connsiteY9" fmla="*/ 282968 h 606722"/>
                <a:gd name="connsiteX10" fmla="*/ 366870 w 454371"/>
                <a:gd name="connsiteY10" fmla="*/ 322626 h 606722"/>
                <a:gd name="connsiteX11" fmla="*/ 87501 w 454371"/>
                <a:gd name="connsiteY11" fmla="*/ 322626 h 606722"/>
                <a:gd name="connsiteX12" fmla="*/ 87501 w 454371"/>
                <a:gd name="connsiteY12" fmla="*/ 184317 h 606722"/>
                <a:gd name="connsiteX13" fmla="*/ 366870 w 454371"/>
                <a:gd name="connsiteY13" fmla="*/ 184317 h 606722"/>
                <a:gd name="connsiteX14" fmla="*/ 366870 w 454371"/>
                <a:gd name="connsiteY14" fmla="*/ 223904 h 606722"/>
                <a:gd name="connsiteX15" fmla="*/ 87501 w 454371"/>
                <a:gd name="connsiteY15" fmla="*/ 223904 h 606722"/>
                <a:gd name="connsiteX16" fmla="*/ 39607 w 454371"/>
                <a:gd name="connsiteY16" fmla="*/ 78473 h 606722"/>
                <a:gd name="connsiteX17" fmla="*/ 39607 w 454371"/>
                <a:gd name="connsiteY17" fmla="*/ 567086 h 606722"/>
                <a:gd name="connsiteX18" fmla="*/ 414764 w 454371"/>
                <a:gd name="connsiteY18" fmla="*/ 567086 h 606722"/>
                <a:gd name="connsiteX19" fmla="*/ 414764 w 454371"/>
                <a:gd name="connsiteY19" fmla="*/ 78473 h 606722"/>
                <a:gd name="connsiteX20" fmla="*/ 386727 w 454371"/>
                <a:gd name="connsiteY20" fmla="*/ 78473 h 606722"/>
                <a:gd name="connsiteX21" fmla="*/ 386727 w 454371"/>
                <a:gd name="connsiteY21" fmla="*/ 117310 h 606722"/>
                <a:gd name="connsiteX22" fmla="*/ 347120 w 454371"/>
                <a:gd name="connsiteY22" fmla="*/ 117310 h 606722"/>
                <a:gd name="connsiteX23" fmla="*/ 347120 w 454371"/>
                <a:gd name="connsiteY23" fmla="*/ 78473 h 606722"/>
                <a:gd name="connsiteX24" fmla="*/ 293539 w 454371"/>
                <a:gd name="connsiteY24" fmla="*/ 78473 h 606722"/>
                <a:gd name="connsiteX25" fmla="*/ 293539 w 454371"/>
                <a:gd name="connsiteY25" fmla="*/ 117310 h 606722"/>
                <a:gd name="connsiteX26" fmla="*/ 253932 w 454371"/>
                <a:gd name="connsiteY26" fmla="*/ 117310 h 606722"/>
                <a:gd name="connsiteX27" fmla="*/ 253932 w 454371"/>
                <a:gd name="connsiteY27" fmla="*/ 78473 h 606722"/>
                <a:gd name="connsiteX28" fmla="*/ 200439 w 454371"/>
                <a:gd name="connsiteY28" fmla="*/ 78473 h 606722"/>
                <a:gd name="connsiteX29" fmla="*/ 200439 w 454371"/>
                <a:gd name="connsiteY29" fmla="*/ 117310 h 606722"/>
                <a:gd name="connsiteX30" fmla="*/ 160743 w 454371"/>
                <a:gd name="connsiteY30" fmla="*/ 117310 h 606722"/>
                <a:gd name="connsiteX31" fmla="*/ 160743 w 454371"/>
                <a:gd name="connsiteY31" fmla="*/ 78473 h 606722"/>
                <a:gd name="connsiteX32" fmla="*/ 107251 w 454371"/>
                <a:gd name="connsiteY32" fmla="*/ 78473 h 606722"/>
                <a:gd name="connsiteX33" fmla="*/ 107251 w 454371"/>
                <a:gd name="connsiteY33" fmla="*/ 117310 h 606722"/>
                <a:gd name="connsiteX34" fmla="*/ 67644 w 454371"/>
                <a:gd name="connsiteY34" fmla="*/ 117310 h 606722"/>
                <a:gd name="connsiteX35" fmla="*/ 67644 w 454371"/>
                <a:gd name="connsiteY35" fmla="*/ 78473 h 606722"/>
                <a:gd name="connsiteX36" fmla="*/ 67644 w 454371"/>
                <a:gd name="connsiteY36" fmla="*/ 0 h 606722"/>
                <a:gd name="connsiteX37" fmla="*/ 107251 w 454371"/>
                <a:gd name="connsiteY37" fmla="*/ 0 h 606722"/>
                <a:gd name="connsiteX38" fmla="*/ 107251 w 454371"/>
                <a:gd name="connsiteY38" fmla="*/ 38925 h 606722"/>
                <a:gd name="connsiteX39" fmla="*/ 160743 w 454371"/>
                <a:gd name="connsiteY39" fmla="*/ 38925 h 606722"/>
                <a:gd name="connsiteX40" fmla="*/ 160743 w 454371"/>
                <a:gd name="connsiteY40" fmla="*/ 0 h 606722"/>
                <a:gd name="connsiteX41" fmla="*/ 200439 w 454371"/>
                <a:gd name="connsiteY41" fmla="*/ 0 h 606722"/>
                <a:gd name="connsiteX42" fmla="*/ 200439 w 454371"/>
                <a:gd name="connsiteY42" fmla="*/ 38925 h 606722"/>
                <a:gd name="connsiteX43" fmla="*/ 253932 w 454371"/>
                <a:gd name="connsiteY43" fmla="*/ 38925 h 606722"/>
                <a:gd name="connsiteX44" fmla="*/ 253932 w 454371"/>
                <a:gd name="connsiteY44" fmla="*/ 0 h 606722"/>
                <a:gd name="connsiteX45" fmla="*/ 293539 w 454371"/>
                <a:gd name="connsiteY45" fmla="*/ 0 h 606722"/>
                <a:gd name="connsiteX46" fmla="*/ 293539 w 454371"/>
                <a:gd name="connsiteY46" fmla="*/ 38925 h 606722"/>
                <a:gd name="connsiteX47" fmla="*/ 347120 w 454371"/>
                <a:gd name="connsiteY47" fmla="*/ 38925 h 606722"/>
                <a:gd name="connsiteX48" fmla="*/ 347120 w 454371"/>
                <a:gd name="connsiteY48" fmla="*/ 0 h 606722"/>
                <a:gd name="connsiteX49" fmla="*/ 386727 w 454371"/>
                <a:gd name="connsiteY49" fmla="*/ 0 h 606722"/>
                <a:gd name="connsiteX50" fmla="*/ 386727 w 454371"/>
                <a:gd name="connsiteY50" fmla="*/ 38925 h 606722"/>
                <a:gd name="connsiteX51" fmla="*/ 454371 w 454371"/>
                <a:gd name="connsiteY51" fmla="*/ 38925 h 606722"/>
                <a:gd name="connsiteX52" fmla="*/ 454371 w 454371"/>
                <a:gd name="connsiteY52" fmla="*/ 606722 h 606722"/>
                <a:gd name="connsiteX53" fmla="*/ 0 w 454371"/>
                <a:gd name="connsiteY53" fmla="*/ 606722 h 606722"/>
                <a:gd name="connsiteX54" fmla="*/ 0 w 454371"/>
                <a:gd name="connsiteY54" fmla="*/ 38925 h 606722"/>
                <a:gd name="connsiteX55" fmla="*/ 67644 w 454371"/>
                <a:gd name="connsiteY55" fmla="*/ 38925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54371" h="606722">
                  <a:moveTo>
                    <a:pt x="87501" y="480480"/>
                  </a:moveTo>
                  <a:lnTo>
                    <a:pt x="366870" y="480480"/>
                  </a:lnTo>
                  <a:lnTo>
                    <a:pt x="366870" y="519997"/>
                  </a:lnTo>
                  <a:lnTo>
                    <a:pt x="87501" y="519997"/>
                  </a:lnTo>
                  <a:close/>
                  <a:moveTo>
                    <a:pt x="87501" y="381689"/>
                  </a:moveTo>
                  <a:lnTo>
                    <a:pt x="366870" y="381689"/>
                  </a:lnTo>
                  <a:lnTo>
                    <a:pt x="366870" y="421276"/>
                  </a:lnTo>
                  <a:lnTo>
                    <a:pt x="87501" y="421276"/>
                  </a:lnTo>
                  <a:close/>
                  <a:moveTo>
                    <a:pt x="87501" y="282968"/>
                  </a:moveTo>
                  <a:lnTo>
                    <a:pt x="366870" y="282968"/>
                  </a:lnTo>
                  <a:lnTo>
                    <a:pt x="366870" y="322626"/>
                  </a:lnTo>
                  <a:lnTo>
                    <a:pt x="87501" y="322626"/>
                  </a:lnTo>
                  <a:close/>
                  <a:moveTo>
                    <a:pt x="87501" y="184317"/>
                  </a:moveTo>
                  <a:lnTo>
                    <a:pt x="366870" y="184317"/>
                  </a:lnTo>
                  <a:lnTo>
                    <a:pt x="366870" y="223904"/>
                  </a:lnTo>
                  <a:lnTo>
                    <a:pt x="87501" y="223904"/>
                  </a:lnTo>
                  <a:close/>
                  <a:moveTo>
                    <a:pt x="39607" y="78473"/>
                  </a:moveTo>
                  <a:lnTo>
                    <a:pt x="39607" y="567086"/>
                  </a:lnTo>
                  <a:lnTo>
                    <a:pt x="414764" y="567086"/>
                  </a:lnTo>
                  <a:lnTo>
                    <a:pt x="414764" y="78473"/>
                  </a:lnTo>
                  <a:lnTo>
                    <a:pt x="386727" y="78473"/>
                  </a:lnTo>
                  <a:lnTo>
                    <a:pt x="386727" y="117310"/>
                  </a:lnTo>
                  <a:lnTo>
                    <a:pt x="347120" y="117310"/>
                  </a:lnTo>
                  <a:lnTo>
                    <a:pt x="347120" y="78473"/>
                  </a:lnTo>
                  <a:lnTo>
                    <a:pt x="293539" y="78473"/>
                  </a:lnTo>
                  <a:lnTo>
                    <a:pt x="293539" y="117310"/>
                  </a:lnTo>
                  <a:lnTo>
                    <a:pt x="253932" y="117310"/>
                  </a:lnTo>
                  <a:lnTo>
                    <a:pt x="253932" y="78473"/>
                  </a:lnTo>
                  <a:lnTo>
                    <a:pt x="200439" y="78473"/>
                  </a:lnTo>
                  <a:lnTo>
                    <a:pt x="200439" y="117310"/>
                  </a:lnTo>
                  <a:lnTo>
                    <a:pt x="160743" y="117310"/>
                  </a:lnTo>
                  <a:lnTo>
                    <a:pt x="160743" y="78473"/>
                  </a:lnTo>
                  <a:lnTo>
                    <a:pt x="107251" y="78473"/>
                  </a:lnTo>
                  <a:lnTo>
                    <a:pt x="107251" y="117310"/>
                  </a:lnTo>
                  <a:lnTo>
                    <a:pt x="67644" y="117310"/>
                  </a:lnTo>
                  <a:lnTo>
                    <a:pt x="67644" y="78473"/>
                  </a:lnTo>
                  <a:close/>
                  <a:moveTo>
                    <a:pt x="67644" y="0"/>
                  </a:moveTo>
                  <a:lnTo>
                    <a:pt x="107251" y="0"/>
                  </a:lnTo>
                  <a:lnTo>
                    <a:pt x="107251" y="38925"/>
                  </a:lnTo>
                  <a:lnTo>
                    <a:pt x="160743" y="38925"/>
                  </a:lnTo>
                  <a:lnTo>
                    <a:pt x="160743" y="0"/>
                  </a:lnTo>
                  <a:lnTo>
                    <a:pt x="200439" y="0"/>
                  </a:lnTo>
                  <a:lnTo>
                    <a:pt x="200439" y="38925"/>
                  </a:lnTo>
                  <a:lnTo>
                    <a:pt x="253932" y="38925"/>
                  </a:lnTo>
                  <a:lnTo>
                    <a:pt x="253932" y="0"/>
                  </a:lnTo>
                  <a:lnTo>
                    <a:pt x="293539" y="0"/>
                  </a:lnTo>
                  <a:lnTo>
                    <a:pt x="293539" y="38925"/>
                  </a:lnTo>
                  <a:lnTo>
                    <a:pt x="347120" y="38925"/>
                  </a:lnTo>
                  <a:lnTo>
                    <a:pt x="347120" y="0"/>
                  </a:lnTo>
                  <a:lnTo>
                    <a:pt x="386727" y="0"/>
                  </a:lnTo>
                  <a:lnTo>
                    <a:pt x="386727" y="38925"/>
                  </a:lnTo>
                  <a:lnTo>
                    <a:pt x="454371" y="38925"/>
                  </a:lnTo>
                  <a:lnTo>
                    <a:pt x="454371" y="606722"/>
                  </a:lnTo>
                  <a:lnTo>
                    <a:pt x="0" y="606722"/>
                  </a:lnTo>
                  <a:lnTo>
                    <a:pt x="0" y="38925"/>
                  </a:lnTo>
                  <a:lnTo>
                    <a:pt x="67644" y="38925"/>
                  </a:lnTo>
                  <a:close/>
                </a:path>
              </a:pathLst>
            </a:custGeom>
            <a:solidFill>
              <a:srgbClr val="F2F2F2"/>
            </a:solidFill>
            <a:ln>
              <a:noFill/>
            </a:ln>
          </p:spPr>
        </p:sp>
      </p:grpSp>
      <p:sp>
        <p:nvSpPr>
          <p:cNvPr id="24" name="文本框 23">
            <a:extLst>
              <a:ext uri="{FF2B5EF4-FFF2-40B4-BE49-F238E27FC236}">
                <a16:creationId xmlns:a16="http://schemas.microsoft.com/office/drawing/2014/main" id="{41891BF3-A94A-08B6-8871-2BF95039B08D}"/>
              </a:ext>
            </a:extLst>
          </p:cNvPr>
          <p:cNvSpPr txBox="1"/>
          <p:nvPr/>
        </p:nvSpPr>
        <p:spPr>
          <a:xfrm>
            <a:off x="1260172" y="1196230"/>
            <a:ext cx="877159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论文以</a:t>
            </a:r>
            <a:r>
              <a:rPr lang="zh-CN" altLang="en-US" b="1" dirty="0">
                <a:latin typeface="微软雅黑" panose="020B0503020204020204" pitchFamily="34" charset="-122"/>
                <a:ea typeface="微软雅黑" panose="020B0503020204020204" pitchFamily="34" charset="-122"/>
              </a:rPr>
              <a:t>基于</a:t>
            </a:r>
            <a:r>
              <a:rPr lang="en-US" altLang="zh-CN" b="1" dirty="0">
                <a:latin typeface="微软雅黑" panose="020B0503020204020204" pitchFamily="34" charset="-122"/>
                <a:ea typeface="微软雅黑" panose="020B0503020204020204" pitchFamily="34" charset="-122"/>
              </a:rPr>
              <a:t>RGB-D</a:t>
            </a:r>
            <a:r>
              <a:rPr lang="zh-CN" altLang="en-US" b="1" dirty="0">
                <a:latin typeface="微软雅黑" panose="020B0503020204020204" pitchFamily="34" charset="-122"/>
                <a:ea typeface="微软雅黑" panose="020B0503020204020204" pitchFamily="34" charset="-122"/>
              </a:rPr>
              <a:t>的室内静态场景下的物体级语义</a:t>
            </a:r>
            <a:r>
              <a:rPr lang="en-US" altLang="zh-CN" b="1" dirty="0">
                <a:latin typeface="微软雅黑" panose="020B0503020204020204" pitchFamily="34" charset="-122"/>
                <a:ea typeface="微软雅黑" panose="020B0503020204020204" pitchFamily="34" charset="-122"/>
              </a:rPr>
              <a:t>SLAM</a:t>
            </a:r>
            <a:r>
              <a:rPr lang="zh-CN" altLang="en-US" dirty="0">
                <a:latin typeface="微软雅黑" panose="020B0503020204020204" pitchFamily="34" charset="-122"/>
                <a:ea typeface="微软雅黑" panose="020B0503020204020204" pitchFamily="34" charset="-122"/>
              </a:rPr>
              <a:t>为研究目标，拟设计基于</a:t>
            </a:r>
            <a:r>
              <a:rPr lang="zh-CN" altLang="en-US" b="1" dirty="0">
                <a:latin typeface="微软雅黑" panose="020B0503020204020204" pitchFamily="34" charset="-122"/>
                <a:ea typeface="微软雅黑" panose="020B0503020204020204" pitchFamily="34" charset="-122"/>
              </a:rPr>
              <a:t>深度和灰度值的物体前景分割</a:t>
            </a:r>
            <a:r>
              <a:rPr lang="zh-CN" altLang="en-US" dirty="0">
                <a:latin typeface="微软雅黑" panose="020B0503020204020204" pitchFamily="34" charset="-122"/>
                <a:ea typeface="微软雅黑" panose="020B0503020204020204" pitchFamily="34" charset="-122"/>
              </a:rPr>
              <a:t>方法， 拟设计基于静态特征点的</a:t>
            </a:r>
            <a:r>
              <a:rPr lang="zh-CN" altLang="en-US" b="1" dirty="0">
                <a:latin typeface="微软雅黑" panose="020B0503020204020204" pitchFamily="34" charset="-122"/>
                <a:ea typeface="微软雅黑" panose="020B0503020204020204" pitchFamily="34" charset="-122"/>
              </a:rPr>
              <a:t>数据关联</a:t>
            </a:r>
            <a:r>
              <a:rPr lang="zh-CN" altLang="en-US" dirty="0">
                <a:latin typeface="微软雅黑" panose="020B0503020204020204" pitchFamily="34" charset="-122"/>
                <a:ea typeface="微软雅黑" panose="020B0503020204020204" pitchFamily="34" charset="-122"/>
              </a:rPr>
              <a:t>方法，拟研究基于目标识别的</a:t>
            </a:r>
            <a:r>
              <a:rPr lang="zh-CN" altLang="en-US" b="1" dirty="0">
                <a:latin typeface="微软雅黑" panose="020B0503020204020204" pitchFamily="34" charset="-122"/>
                <a:ea typeface="微软雅黑" panose="020B0503020204020204" pitchFamily="34" charset="-122"/>
              </a:rPr>
              <a:t>物体高质量重建</a:t>
            </a:r>
            <a:r>
              <a:rPr lang="zh-CN" altLang="en-US" dirty="0">
                <a:latin typeface="微软雅黑" panose="020B0503020204020204" pitchFamily="34" charset="-122"/>
                <a:ea typeface="微软雅黑" panose="020B0503020204020204" pitchFamily="34" charset="-122"/>
              </a:rPr>
              <a:t>方法使</a:t>
            </a:r>
            <a:r>
              <a:rPr lang="en-US" altLang="zh-CN" dirty="0">
                <a:latin typeface="微软雅黑" panose="020B0503020204020204" pitchFamily="34" charset="-122"/>
                <a:ea typeface="微软雅黑" panose="020B0503020204020204" pitchFamily="34" charset="-122"/>
              </a:rPr>
              <a:t>SLAM</a:t>
            </a:r>
            <a:r>
              <a:rPr lang="zh-CN" altLang="en-US" dirty="0">
                <a:latin typeface="微软雅黑" panose="020B0503020204020204" pitchFamily="34" charset="-122"/>
                <a:ea typeface="微软雅黑" panose="020B0503020204020204" pitchFamily="34" charset="-122"/>
              </a:rPr>
              <a:t>系统定位更加准确、提搞对环境的理解能力。</a:t>
            </a:r>
            <a:endParaRPr lang="zh-CN" altLang="en-US" dirty="0">
              <a:solidFill>
                <a:srgbClr val="FF0000"/>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5B1A451A-2BD9-AC7E-5B42-DF8FC7C0DF80}"/>
              </a:ext>
            </a:extLst>
          </p:cNvPr>
          <p:cNvSpPr txBox="1"/>
          <p:nvPr/>
        </p:nvSpPr>
        <p:spPr>
          <a:xfrm>
            <a:off x="478626" y="2795196"/>
            <a:ext cx="4108817"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基于深度和灰度值的物体前景边缘分割</a:t>
            </a:r>
          </a:p>
        </p:txBody>
      </p:sp>
      <p:sp>
        <p:nvSpPr>
          <p:cNvPr id="8" name="文本框 7">
            <a:extLst>
              <a:ext uri="{FF2B5EF4-FFF2-40B4-BE49-F238E27FC236}">
                <a16:creationId xmlns:a16="http://schemas.microsoft.com/office/drawing/2014/main" id="{C1AEC619-4BEE-5FE9-356D-44C1452948DF}"/>
              </a:ext>
            </a:extLst>
          </p:cNvPr>
          <p:cNvSpPr txBox="1"/>
          <p:nvPr/>
        </p:nvSpPr>
        <p:spPr>
          <a:xfrm>
            <a:off x="4833940" y="2797209"/>
            <a:ext cx="2975495"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基于静态特征点的数据关联</a:t>
            </a:r>
          </a:p>
        </p:txBody>
      </p:sp>
      <p:sp>
        <p:nvSpPr>
          <p:cNvPr id="9" name="文本框 8">
            <a:extLst>
              <a:ext uri="{FF2B5EF4-FFF2-40B4-BE49-F238E27FC236}">
                <a16:creationId xmlns:a16="http://schemas.microsoft.com/office/drawing/2014/main" id="{AF55A5AD-75C9-BCA8-1E1F-775A67ADD597}"/>
              </a:ext>
            </a:extLst>
          </p:cNvPr>
          <p:cNvSpPr txBox="1"/>
          <p:nvPr/>
        </p:nvSpPr>
        <p:spPr>
          <a:xfrm>
            <a:off x="8210637" y="2789930"/>
            <a:ext cx="3416320"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基于目标识别的物体高质量重建</a:t>
            </a:r>
          </a:p>
        </p:txBody>
      </p:sp>
    </p:spTree>
    <p:extLst>
      <p:ext uri="{BB962C8B-B14F-4D97-AF65-F5344CB8AC3E}">
        <p14:creationId xmlns:p14="http://schemas.microsoft.com/office/powerpoint/2010/main" val="14920774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616325" y="393700"/>
            <a:ext cx="4959350"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第三部分：研究思路及内容</a:t>
            </a:r>
          </a:p>
        </p:txBody>
      </p:sp>
      <p:pic>
        <p:nvPicPr>
          <p:cNvPr id="17" name="图片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19" name="文本框 18"/>
          <p:cNvSpPr txBox="1"/>
          <p:nvPr>
            <p:custDataLst>
              <p:tags r:id="rId1"/>
            </p:custDataLst>
          </p:nvPr>
        </p:nvSpPr>
        <p:spPr>
          <a:xfrm>
            <a:off x="1825625" y="2437765"/>
            <a:ext cx="8479155" cy="492443"/>
          </a:xfrm>
          <a:prstGeom prst="rect">
            <a:avLst/>
          </a:prstGeom>
          <a:noFill/>
        </p:spPr>
        <p:txBody>
          <a:bodyPr wrap="square" rtlCol="0">
            <a:spAutoFit/>
          </a:bodyPr>
          <a:lstStyle/>
          <a:p>
            <a:r>
              <a:rPr lang="en-US" altLang="zh-CN" sz="2600" dirty="0">
                <a:solidFill>
                  <a:schemeClr val="accent1">
                    <a:lumMod val="75000"/>
                  </a:schemeClr>
                </a:solidFill>
                <a:latin typeface="微软雅黑" panose="020B0503020204020204" pitchFamily="34" charset="-122"/>
                <a:ea typeface="微软雅黑" panose="020B0503020204020204" pitchFamily="34" charset="-122"/>
              </a:rPr>
              <a:t>1</a:t>
            </a:r>
            <a:r>
              <a:rPr lang="zh-CN" altLang="en-US" sz="2600" dirty="0">
                <a:solidFill>
                  <a:schemeClr val="accent1">
                    <a:lumMod val="75000"/>
                  </a:schemeClr>
                </a:solidFill>
                <a:latin typeface="微软雅黑" panose="020B0503020204020204" pitchFamily="34" charset="-122"/>
                <a:ea typeface="微软雅黑" panose="020B0503020204020204" pitchFamily="34" charset="-122"/>
              </a:rPr>
              <a:t>、研究基于深度和灰度值的物体前景边缘分割方法</a:t>
            </a:r>
          </a:p>
        </p:txBody>
      </p:sp>
      <p:sp>
        <p:nvSpPr>
          <p:cNvPr id="2" name="business-card_47912"/>
          <p:cNvSpPr>
            <a:spLocks noChangeAspect="1"/>
          </p:cNvSpPr>
          <p:nvPr>
            <p:custDataLst>
              <p:tags r:id="rId2"/>
            </p:custDataLst>
          </p:nvPr>
        </p:nvSpPr>
        <p:spPr bwMode="auto">
          <a:xfrm>
            <a:off x="1255361" y="2437697"/>
            <a:ext cx="444711" cy="446227"/>
          </a:xfrm>
          <a:custGeom>
            <a:avLst/>
            <a:gdLst>
              <a:gd name="connsiteX0" fmla="*/ 358868 w 607156"/>
              <a:gd name="connsiteY0" fmla="*/ 427147 h 609225"/>
              <a:gd name="connsiteX1" fmla="*/ 468018 w 607156"/>
              <a:gd name="connsiteY1" fmla="*/ 427147 h 609225"/>
              <a:gd name="connsiteX2" fmla="*/ 480943 w 607156"/>
              <a:gd name="connsiteY2" fmla="*/ 440063 h 609225"/>
              <a:gd name="connsiteX3" fmla="*/ 480943 w 607156"/>
              <a:gd name="connsiteY3" fmla="*/ 461590 h 609225"/>
              <a:gd name="connsiteX4" fmla="*/ 468018 w 607156"/>
              <a:gd name="connsiteY4" fmla="*/ 474506 h 609225"/>
              <a:gd name="connsiteX5" fmla="*/ 370358 w 607156"/>
              <a:gd name="connsiteY5" fmla="*/ 474506 h 609225"/>
              <a:gd name="connsiteX6" fmla="*/ 370358 w 607156"/>
              <a:gd name="connsiteY6" fmla="*/ 465895 h 609225"/>
              <a:gd name="connsiteX7" fmla="*/ 358868 w 607156"/>
              <a:gd name="connsiteY7" fmla="*/ 427147 h 609225"/>
              <a:gd name="connsiteX8" fmla="*/ 328686 w 607156"/>
              <a:gd name="connsiteY8" fmla="*/ 339787 h 609225"/>
              <a:gd name="connsiteX9" fmla="*/ 468016 w 607156"/>
              <a:gd name="connsiteY9" fmla="*/ 339787 h 609225"/>
              <a:gd name="connsiteX10" fmla="*/ 480943 w 607156"/>
              <a:gd name="connsiteY10" fmla="*/ 352640 h 609225"/>
              <a:gd name="connsiteX11" fmla="*/ 480943 w 607156"/>
              <a:gd name="connsiteY11" fmla="*/ 374063 h 609225"/>
              <a:gd name="connsiteX12" fmla="*/ 468016 w 607156"/>
              <a:gd name="connsiteY12" fmla="*/ 386916 h 609225"/>
              <a:gd name="connsiteX13" fmla="*/ 301394 w 607156"/>
              <a:gd name="connsiteY13" fmla="*/ 386916 h 609225"/>
              <a:gd name="connsiteX14" fmla="*/ 301394 w 607156"/>
              <a:gd name="connsiteY14" fmla="*/ 374063 h 609225"/>
              <a:gd name="connsiteX15" fmla="*/ 301394 w 607156"/>
              <a:gd name="connsiteY15" fmla="*/ 372635 h 609225"/>
              <a:gd name="connsiteX16" fmla="*/ 328686 w 607156"/>
              <a:gd name="connsiteY16" fmla="*/ 339787 h 609225"/>
              <a:gd name="connsiteX17" fmla="*/ 307141 w 607156"/>
              <a:gd name="connsiteY17" fmla="*/ 252196 h 609225"/>
              <a:gd name="connsiteX18" fmla="*/ 468016 w 607156"/>
              <a:gd name="connsiteY18" fmla="*/ 252196 h 609225"/>
              <a:gd name="connsiteX19" fmla="*/ 480943 w 607156"/>
              <a:gd name="connsiteY19" fmla="*/ 265112 h 609225"/>
              <a:gd name="connsiteX20" fmla="*/ 480943 w 607156"/>
              <a:gd name="connsiteY20" fmla="*/ 286639 h 609225"/>
              <a:gd name="connsiteX21" fmla="*/ 468016 w 607156"/>
              <a:gd name="connsiteY21" fmla="*/ 299555 h 609225"/>
              <a:gd name="connsiteX22" fmla="*/ 324378 w 607156"/>
              <a:gd name="connsiteY22" fmla="*/ 299555 h 609225"/>
              <a:gd name="connsiteX23" fmla="*/ 317196 w 607156"/>
              <a:gd name="connsiteY23" fmla="*/ 290944 h 609225"/>
              <a:gd name="connsiteX24" fmla="*/ 307141 w 607156"/>
              <a:gd name="connsiteY24" fmla="*/ 252196 h 609225"/>
              <a:gd name="connsiteX25" fmla="*/ 239782 w 607156"/>
              <a:gd name="connsiteY25" fmla="*/ 227827 h 609225"/>
              <a:gd name="connsiteX26" fmla="*/ 301473 w 607156"/>
              <a:gd name="connsiteY26" fmla="*/ 303820 h 609225"/>
              <a:gd name="connsiteX27" fmla="*/ 304342 w 607156"/>
              <a:gd name="connsiteY27" fmla="*/ 303820 h 609225"/>
              <a:gd name="connsiteX28" fmla="*/ 312950 w 607156"/>
              <a:gd name="connsiteY28" fmla="*/ 326761 h 609225"/>
              <a:gd name="connsiteX29" fmla="*/ 295734 w 607156"/>
              <a:gd name="connsiteY29" fmla="*/ 356871 h 609225"/>
              <a:gd name="connsiteX30" fmla="*/ 291430 w 607156"/>
              <a:gd name="connsiteY30" fmla="*/ 355438 h 609225"/>
              <a:gd name="connsiteX31" fmla="*/ 271345 w 607156"/>
              <a:gd name="connsiteY31" fmla="*/ 386982 h 609225"/>
              <a:gd name="connsiteX32" fmla="*/ 267041 w 607156"/>
              <a:gd name="connsiteY32" fmla="*/ 395585 h 609225"/>
              <a:gd name="connsiteX33" fmla="*/ 281387 w 607156"/>
              <a:gd name="connsiteY33" fmla="*/ 408489 h 609225"/>
              <a:gd name="connsiteX34" fmla="*/ 295734 w 607156"/>
              <a:gd name="connsiteY34" fmla="*/ 408489 h 609225"/>
              <a:gd name="connsiteX35" fmla="*/ 353121 w 607156"/>
              <a:gd name="connsiteY35" fmla="*/ 465842 h 609225"/>
              <a:gd name="connsiteX36" fmla="*/ 353121 w 607156"/>
              <a:gd name="connsiteY36" fmla="*/ 481614 h 609225"/>
              <a:gd name="connsiteX37" fmla="*/ 335905 w 607156"/>
              <a:gd name="connsiteY37" fmla="*/ 500254 h 609225"/>
              <a:gd name="connsiteX38" fmla="*/ 145093 w 607156"/>
              <a:gd name="connsiteY38" fmla="*/ 500254 h 609225"/>
              <a:gd name="connsiteX39" fmla="*/ 126443 w 607156"/>
              <a:gd name="connsiteY39" fmla="*/ 481614 h 609225"/>
              <a:gd name="connsiteX40" fmla="*/ 126443 w 607156"/>
              <a:gd name="connsiteY40" fmla="*/ 465842 h 609225"/>
              <a:gd name="connsiteX41" fmla="*/ 183830 w 607156"/>
              <a:gd name="connsiteY41" fmla="*/ 408489 h 609225"/>
              <a:gd name="connsiteX42" fmla="*/ 198176 w 607156"/>
              <a:gd name="connsiteY42" fmla="*/ 408489 h 609225"/>
              <a:gd name="connsiteX43" fmla="*/ 212523 w 607156"/>
              <a:gd name="connsiteY43" fmla="*/ 395585 h 609225"/>
              <a:gd name="connsiteX44" fmla="*/ 209654 w 607156"/>
              <a:gd name="connsiteY44" fmla="*/ 386982 h 609225"/>
              <a:gd name="connsiteX45" fmla="*/ 188134 w 607156"/>
              <a:gd name="connsiteY45" fmla="*/ 356871 h 609225"/>
              <a:gd name="connsiteX46" fmla="*/ 185264 w 607156"/>
              <a:gd name="connsiteY46" fmla="*/ 356871 h 609225"/>
              <a:gd name="connsiteX47" fmla="*/ 168048 w 607156"/>
              <a:gd name="connsiteY47" fmla="*/ 326761 h 609225"/>
              <a:gd name="connsiteX48" fmla="*/ 176656 w 607156"/>
              <a:gd name="connsiteY48" fmla="*/ 303820 h 609225"/>
              <a:gd name="connsiteX49" fmla="*/ 179526 w 607156"/>
              <a:gd name="connsiteY49" fmla="*/ 303820 h 609225"/>
              <a:gd name="connsiteX50" fmla="*/ 239782 w 607156"/>
              <a:gd name="connsiteY50" fmla="*/ 227827 h 609225"/>
              <a:gd name="connsiteX51" fmla="*/ 81815 w 607156"/>
              <a:gd name="connsiteY51" fmla="*/ 157682 h 609225"/>
              <a:gd name="connsiteX52" fmla="*/ 38754 w 607156"/>
              <a:gd name="connsiteY52" fmla="*/ 200686 h 609225"/>
              <a:gd name="connsiteX53" fmla="*/ 38754 w 607156"/>
              <a:gd name="connsiteY53" fmla="*/ 527517 h 609225"/>
              <a:gd name="connsiteX54" fmla="*/ 81815 w 607156"/>
              <a:gd name="connsiteY54" fmla="*/ 570521 h 609225"/>
              <a:gd name="connsiteX55" fmla="*/ 525341 w 607156"/>
              <a:gd name="connsiteY55" fmla="*/ 570521 h 609225"/>
              <a:gd name="connsiteX56" fmla="*/ 568402 w 607156"/>
              <a:gd name="connsiteY56" fmla="*/ 527517 h 609225"/>
              <a:gd name="connsiteX57" fmla="*/ 568402 w 607156"/>
              <a:gd name="connsiteY57" fmla="*/ 200686 h 609225"/>
              <a:gd name="connsiteX58" fmla="*/ 525341 w 607156"/>
              <a:gd name="connsiteY58" fmla="*/ 157682 h 609225"/>
              <a:gd name="connsiteX59" fmla="*/ 387547 w 607156"/>
              <a:gd name="connsiteY59" fmla="*/ 157682 h 609225"/>
              <a:gd name="connsiteX60" fmla="*/ 387547 w 607156"/>
              <a:gd name="connsiteY60" fmla="*/ 199252 h 609225"/>
              <a:gd name="connsiteX61" fmla="*/ 229657 w 607156"/>
              <a:gd name="connsiteY61" fmla="*/ 199252 h 609225"/>
              <a:gd name="connsiteX62" fmla="*/ 229657 w 607156"/>
              <a:gd name="connsiteY62" fmla="*/ 157682 h 609225"/>
              <a:gd name="connsiteX63" fmla="*/ 310130 w 607156"/>
              <a:gd name="connsiteY63" fmla="*/ 73107 h 609225"/>
              <a:gd name="connsiteX64" fmla="*/ 327372 w 607156"/>
              <a:gd name="connsiteY64" fmla="*/ 89545 h 609225"/>
              <a:gd name="connsiteX65" fmla="*/ 310130 w 607156"/>
              <a:gd name="connsiteY65" fmla="*/ 105983 h 609225"/>
              <a:gd name="connsiteX66" fmla="*/ 292888 w 607156"/>
              <a:gd name="connsiteY66" fmla="*/ 89545 h 609225"/>
              <a:gd name="connsiteX67" fmla="*/ 310130 w 607156"/>
              <a:gd name="connsiteY67" fmla="*/ 73107 h 609225"/>
              <a:gd name="connsiteX68" fmla="*/ 269847 w 607156"/>
              <a:gd name="connsiteY68" fmla="*/ 38704 h 609225"/>
              <a:gd name="connsiteX69" fmla="*/ 269847 w 607156"/>
              <a:gd name="connsiteY69" fmla="*/ 160549 h 609225"/>
              <a:gd name="connsiteX70" fmla="*/ 348792 w 607156"/>
              <a:gd name="connsiteY70" fmla="*/ 160549 h 609225"/>
              <a:gd name="connsiteX71" fmla="*/ 348792 w 607156"/>
              <a:gd name="connsiteY71" fmla="*/ 38704 h 609225"/>
              <a:gd name="connsiteX72" fmla="*/ 229657 w 607156"/>
              <a:gd name="connsiteY72" fmla="*/ 0 h 609225"/>
              <a:gd name="connsiteX73" fmla="*/ 387547 w 607156"/>
              <a:gd name="connsiteY73" fmla="*/ 0 h 609225"/>
              <a:gd name="connsiteX74" fmla="*/ 387547 w 607156"/>
              <a:gd name="connsiteY74" fmla="*/ 118978 h 609225"/>
              <a:gd name="connsiteX75" fmla="*/ 525341 w 607156"/>
              <a:gd name="connsiteY75" fmla="*/ 118978 h 609225"/>
              <a:gd name="connsiteX76" fmla="*/ 607156 w 607156"/>
              <a:gd name="connsiteY76" fmla="*/ 200686 h 609225"/>
              <a:gd name="connsiteX77" fmla="*/ 607156 w 607156"/>
              <a:gd name="connsiteY77" fmla="*/ 527517 h 609225"/>
              <a:gd name="connsiteX78" fmla="*/ 525341 w 607156"/>
              <a:gd name="connsiteY78" fmla="*/ 609225 h 609225"/>
              <a:gd name="connsiteX79" fmla="*/ 81815 w 607156"/>
              <a:gd name="connsiteY79" fmla="*/ 609225 h 609225"/>
              <a:gd name="connsiteX80" fmla="*/ 0 w 607156"/>
              <a:gd name="connsiteY80" fmla="*/ 527517 h 609225"/>
              <a:gd name="connsiteX81" fmla="*/ 0 w 607156"/>
              <a:gd name="connsiteY81" fmla="*/ 200686 h 609225"/>
              <a:gd name="connsiteX82" fmla="*/ 81815 w 607156"/>
              <a:gd name="connsiteY82" fmla="*/ 118978 h 609225"/>
              <a:gd name="connsiteX83" fmla="*/ 229657 w 607156"/>
              <a:gd name="connsiteY83" fmla="*/ 118978 h 60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07156" h="609225">
                <a:moveTo>
                  <a:pt x="358868" y="427147"/>
                </a:moveTo>
                <a:lnTo>
                  <a:pt x="468018" y="427147"/>
                </a:lnTo>
                <a:cubicBezTo>
                  <a:pt x="475199" y="427147"/>
                  <a:pt x="480943" y="432888"/>
                  <a:pt x="480943" y="440063"/>
                </a:cubicBezTo>
                <a:lnTo>
                  <a:pt x="480943" y="461590"/>
                </a:lnTo>
                <a:cubicBezTo>
                  <a:pt x="480943" y="468766"/>
                  <a:pt x="475199" y="474506"/>
                  <a:pt x="468018" y="474506"/>
                </a:cubicBezTo>
                <a:lnTo>
                  <a:pt x="370358" y="474506"/>
                </a:lnTo>
                <a:lnTo>
                  <a:pt x="370358" y="465895"/>
                </a:lnTo>
                <a:cubicBezTo>
                  <a:pt x="370358" y="451544"/>
                  <a:pt x="366049" y="438628"/>
                  <a:pt x="358868" y="427147"/>
                </a:cubicBezTo>
                <a:close/>
                <a:moveTo>
                  <a:pt x="328686" y="339787"/>
                </a:moveTo>
                <a:lnTo>
                  <a:pt x="468016" y="339787"/>
                </a:lnTo>
                <a:cubicBezTo>
                  <a:pt x="475198" y="339787"/>
                  <a:pt x="480943" y="345500"/>
                  <a:pt x="480943" y="352640"/>
                </a:cubicBezTo>
                <a:lnTo>
                  <a:pt x="480943" y="374063"/>
                </a:lnTo>
                <a:cubicBezTo>
                  <a:pt x="480943" y="381203"/>
                  <a:pt x="475198" y="386916"/>
                  <a:pt x="468016" y="386916"/>
                </a:cubicBezTo>
                <a:lnTo>
                  <a:pt x="301394" y="386916"/>
                </a:lnTo>
                <a:lnTo>
                  <a:pt x="301394" y="374063"/>
                </a:lnTo>
                <a:cubicBezTo>
                  <a:pt x="301394" y="374063"/>
                  <a:pt x="301394" y="374063"/>
                  <a:pt x="301394" y="372635"/>
                </a:cubicBezTo>
                <a:cubicBezTo>
                  <a:pt x="314322" y="368350"/>
                  <a:pt x="324377" y="354069"/>
                  <a:pt x="328686" y="339787"/>
                </a:cubicBezTo>
                <a:close/>
                <a:moveTo>
                  <a:pt x="307141" y="252196"/>
                </a:moveTo>
                <a:lnTo>
                  <a:pt x="468016" y="252196"/>
                </a:lnTo>
                <a:cubicBezTo>
                  <a:pt x="475198" y="252196"/>
                  <a:pt x="480943" y="257937"/>
                  <a:pt x="480943" y="265112"/>
                </a:cubicBezTo>
                <a:lnTo>
                  <a:pt x="480943" y="286639"/>
                </a:lnTo>
                <a:cubicBezTo>
                  <a:pt x="480943" y="293815"/>
                  <a:pt x="475198" y="299555"/>
                  <a:pt x="468016" y="299555"/>
                </a:cubicBezTo>
                <a:lnTo>
                  <a:pt x="324378" y="299555"/>
                </a:lnTo>
                <a:cubicBezTo>
                  <a:pt x="322941" y="295250"/>
                  <a:pt x="320069" y="292379"/>
                  <a:pt x="317196" y="290944"/>
                </a:cubicBezTo>
                <a:cubicBezTo>
                  <a:pt x="315760" y="275158"/>
                  <a:pt x="311450" y="262242"/>
                  <a:pt x="307141" y="252196"/>
                </a:cubicBezTo>
                <a:close/>
                <a:moveTo>
                  <a:pt x="239782" y="227827"/>
                </a:moveTo>
                <a:cubicBezTo>
                  <a:pt x="291430" y="227827"/>
                  <a:pt x="300038" y="270842"/>
                  <a:pt x="301473" y="303820"/>
                </a:cubicBezTo>
                <a:cubicBezTo>
                  <a:pt x="301473" y="303820"/>
                  <a:pt x="302908" y="303820"/>
                  <a:pt x="304342" y="303820"/>
                </a:cubicBezTo>
                <a:cubicBezTo>
                  <a:pt x="311516" y="303820"/>
                  <a:pt x="312950" y="313857"/>
                  <a:pt x="312950" y="326761"/>
                </a:cubicBezTo>
                <a:cubicBezTo>
                  <a:pt x="312950" y="338232"/>
                  <a:pt x="302908" y="356871"/>
                  <a:pt x="295734" y="356871"/>
                </a:cubicBezTo>
                <a:cubicBezTo>
                  <a:pt x="294300" y="356871"/>
                  <a:pt x="292865" y="356871"/>
                  <a:pt x="291430" y="355438"/>
                </a:cubicBezTo>
                <a:cubicBezTo>
                  <a:pt x="287126" y="368342"/>
                  <a:pt x="279953" y="378379"/>
                  <a:pt x="271345" y="386982"/>
                </a:cubicBezTo>
                <a:cubicBezTo>
                  <a:pt x="268475" y="389849"/>
                  <a:pt x="267041" y="392717"/>
                  <a:pt x="267041" y="395585"/>
                </a:cubicBezTo>
                <a:cubicBezTo>
                  <a:pt x="267041" y="402754"/>
                  <a:pt x="274214" y="408489"/>
                  <a:pt x="281387" y="408489"/>
                </a:cubicBezTo>
                <a:lnTo>
                  <a:pt x="295734" y="408489"/>
                </a:lnTo>
                <a:cubicBezTo>
                  <a:pt x="327297" y="408489"/>
                  <a:pt x="353121" y="434298"/>
                  <a:pt x="353121" y="465842"/>
                </a:cubicBezTo>
                <a:lnTo>
                  <a:pt x="353121" y="481614"/>
                </a:lnTo>
                <a:cubicBezTo>
                  <a:pt x="353121" y="491651"/>
                  <a:pt x="345948" y="500254"/>
                  <a:pt x="335905" y="500254"/>
                </a:cubicBezTo>
                <a:lnTo>
                  <a:pt x="145093" y="500254"/>
                </a:lnTo>
                <a:cubicBezTo>
                  <a:pt x="135051" y="500254"/>
                  <a:pt x="126443" y="491651"/>
                  <a:pt x="126443" y="481614"/>
                </a:cubicBezTo>
                <a:lnTo>
                  <a:pt x="126443" y="465842"/>
                </a:lnTo>
                <a:cubicBezTo>
                  <a:pt x="126443" y="434298"/>
                  <a:pt x="152267" y="408489"/>
                  <a:pt x="183830" y="408489"/>
                </a:cubicBezTo>
                <a:lnTo>
                  <a:pt x="198176" y="408489"/>
                </a:lnTo>
                <a:cubicBezTo>
                  <a:pt x="205350" y="408489"/>
                  <a:pt x="212523" y="402754"/>
                  <a:pt x="212523" y="395585"/>
                </a:cubicBezTo>
                <a:cubicBezTo>
                  <a:pt x="212523" y="392717"/>
                  <a:pt x="211088" y="389849"/>
                  <a:pt x="209654" y="386982"/>
                </a:cubicBezTo>
                <a:cubicBezTo>
                  <a:pt x="201046" y="379813"/>
                  <a:pt x="193872" y="368342"/>
                  <a:pt x="188134" y="356871"/>
                </a:cubicBezTo>
                <a:cubicBezTo>
                  <a:pt x="186699" y="356871"/>
                  <a:pt x="186699" y="356871"/>
                  <a:pt x="185264" y="356871"/>
                </a:cubicBezTo>
                <a:cubicBezTo>
                  <a:pt x="176656" y="356871"/>
                  <a:pt x="168048" y="338232"/>
                  <a:pt x="168048" y="326761"/>
                </a:cubicBezTo>
                <a:cubicBezTo>
                  <a:pt x="168048" y="313857"/>
                  <a:pt x="168048" y="303820"/>
                  <a:pt x="176656" y="303820"/>
                </a:cubicBezTo>
                <a:cubicBezTo>
                  <a:pt x="178091" y="303820"/>
                  <a:pt x="178091" y="303820"/>
                  <a:pt x="179526" y="303820"/>
                </a:cubicBezTo>
                <a:cubicBezTo>
                  <a:pt x="179526" y="270842"/>
                  <a:pt x="185264" y="227827"/>
                  <a:pt x="239782" y="227827"/>
                </a:cubicBezTo>
                <a:close/>
                <a:moveTo>
                  <a:pt x="81815" y="157682"/>
                </a:moveTo>
                <a:cubicBezTo>
                  <a:pt x="58849" y="157682"/>
                  <a:pt x="38754" y="176317"/>
                  <a:pt x="38754" y="200686"/>
                </a:cubicBezTo>
                <a:lnTo>
                  <a:pt x="38754" y="527517"/>
                </a:lnTo>
                <a:cubicBezTo>
                  <a:pt x="38754" y="550453"/>
                  <a:pt x="58849" y="570521"/>
                  <a:pt x="81815" y="570521"/>
                </a:cubicBezTo>
                <a:lnTo>
                  <a:pt x="525341" y="570521"/>
                </a:lnTo>
                <a:cubicBezTo>
                  <a:pt x="549742" y="570521"/>
                  <a:pt x="568402" y="550453"/>
                  <a:pt x="568402" y="527517"/>
                </a:cubicBezTo>
                <a:lnTo>
                  <a:pt x="568402" y="200686"/>
                </a:lnTo>
                <a:cubicBezTo>
                  <a:pt x="568402" y="176317"/>
                  <a:pt x="549742" y="157682"/>
                  <a:pt x="525341" y="157682"/>
                </a:cubicBezTo>
                <a:lnTo>
                  <a:pt x="387547" y="157682"/>
                </a:lnTo>
                <a:lnTo>
                  <a:pt x="387547" y="199252"/>
                </a:lnTo>
                <a:lnTo>
                  <a:pt x="229657" y="199252"/>
                </a:lnTo>
                <a:lnTo>
                  <a:pt x="229657" y="157682"/>
                </a:lnTo>
                <a:close/>
                <a:moveTo>
                  <a:pt x="310130" y="73107"/>
                </a:moveTo>
                <a:cubicBezTo>
                  <a:pt x="319652" y="73107"/>
                  <a:pt x="327372" y="80467"/>
                  <a:pt x="327372" y="89545"/>
                </a:cubicBezTo>
                <a:cubicBezTo>
                  <a:pt x="327372" y="98623"/>
                  <a:pt x="319652" y="105983"/>
                  <a:pt x="310130" y="105983"/>
                </a:cubicBezTo>
                <a:cubicBezTo>
                  <a:pt x="300608" y="105983"/>
                  <a:pt x="292888" y="98623"/>
                  <a:pt x="292888" y="89545"/>
                </a:cubicBezTo>
                <a:cubicBezTo>
                  <a:pt x="292888" y="80467"/>
                  <a:pt x="300608" y="73107"/>
                  <a:pt x="310130" y="73107"/>
                </a:cubicBezTo>
                <a:close/>
                <a:moveTo>
                  <a:pt x="269847" y="38704"/>
                </a:moveTo>
                <a:lnTo>
                  <a:pt x="269847" y="160549"/>
                </a:lnTo>
                <a:lnTo>
                  <a:pt x="348792" y="160549"/>
                </a:lnTo>
                <a:lnTo>
                  <a:pt x="348792" y="38704"/>
                </a:lnTo>
                <a:close/>
                <a:moveTo>
                  <a:pt x="229657" y="0"/>
                </a:moveTo>
                <a:lnTo>
                  <a:pt x="387547" y="0"/>
                </a:lnTo>
                <a:lnTo>
                  <a:pt x="387547" y="118978"/>
                </a:lnTo>
                <a:lnTo>
                  <a:pt x="525341" y="118978"/>
                </a:lnTo>
                <a:cubicBezTo>
                  <a:pt x="571272" y="118978"/>
                  <a:pt x="607156" y="154815"/>
                  <a:pt x="607156" y="200686"/>
                </a:cubicBezTo>
                <a:lnTo>
                  <a:pt x="607156" y="527517"/>
                </a:lnTo>
                <a:cubicBezTo>
                  <a:pt x="607156" y="571955"/>
                  <a:pt x="571272" y="609225"/>
                  <a:pt x="525341" y="609225"/>
                </a:cubicBezTo>
                <a:lnTo>
                  <a:pt x="81815" y="609225"/>
                </a:lnTo>
                <a:cubicBezTo>
                  <a:pt x="37319" y="609225"/>
                  <a:pt x="0" y="571955"/>
                  <a:pt x="0" y="527517"/>
                </a:cubicBezTo>
                <a:lnTo>
                  <a:pt x="0" y="200686"/>
                </a:lnTo>
                <a:cubicBezTo>
                  <a:pt x="0" y="154815"/>
                  <a:pt x="37319" y="118978"/>
                  <a:pt x="81815" y="118978"/>
                </a:cubicBezTo>
                <a:lnTo>
                  <a:pt x="229657" y="118978"/>
                </a:lnTo>
                <a:close/>
              </a:path>
            </a:pathLst>
          </a:custGeom>
          <a:solidFill>
            <a:schemeClr val="accent1">
              <a:lumMod val="75000"/>
            </a:schemeClr>
          </a:solidFill>
          <a:ln>
            <a:noFill/>
          </a:ln>
        </p:spPr>
      </p:sp>
      <p:sp>
        <p:nvSpPr>
          <p:cNvPr id="24" name="文本框 23"/>
          <p:cNvSpPr txBox="1"/>
          <p:nvPr>
            <p:custDataLst>
              <p:tags r:id="rId3"/>
            </p:custDataLst>
          </p:nvPr>
        </p:nvSpPr>
        <p:spPr>
          <a:xfrm>
            <a:off x="2359660" y="3131185"/>
            <a:ext cx="6391910" cy="2454005"/>
          </a:xfrm>
          <a:prstGeom prst="rect">
            <a:avLst/>
          </a:prstGeom>
          <a:noFill/>
        </p:spPr>
        <p:txBody>
          <a:bodyPr wrap="square" rtlCol="0">
            <a:spAutoFit/>
          </a:bodyPr>
          <a:lstStyle/>
          <a:p>
            <a:pPr lvl="0">
              <a:lnSpc>
                <a:spcPct val="130000"/>
              </a:lnSpc>
            </a:pP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仅使用目标检测算法，只能获取目标物体的</a:t>
            </a:r>
            <a:r>
              <a:rPr kumimoji="0" lang="en-US" altLang="zh-CN"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2D</a:t>
            </a: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检测框，其中可能会包含很多与物体信息</a:t>
            </a: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无关的背景</a:t>
            </a: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在内，这部分信息会</a:t>
            </a: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影响物体的构建</a:t>
            </a: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等使用。针对图像中检测到的物体，通过利用背景与物体的</a:t>
            </a: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深度值、灰度值</a:t>
            </a: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的不一致性，实现对物体的像素级层面分割，为后续使用提供更精确的物体信息。</a:t>
            </a:r>
          </a:p>
        </p:txBody>
      </p:sp>
      <p:sp>
        <p:nvSpPr>
          <p:cNvPr id="5" name="文本框 4"/>
          <p:cNvSpPr txBox="1"/>
          <p:nvPr>
            <p:custDataLst>
              <p:tags r:id="rId4"/>
            </p:custDataLst>
          </p:nvPr>
        </p:nvSpPr>
        <p:spPr>
          <a:xfrm>
            <a:off x="476250" y="1526540"/>
            <a:ext cx="3771900" cy="4914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6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研究内容</a:t>
            </a:r>
            <a:endParaRPr kumimoji="0" lang="en-US" altLang="zh-CN" sz="26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cxnSp>
        <p:nvCxnSpPr>
          <p:cNvPr id="3" name="直接连接符 2"/>
          <p:cNvCxnSpPr/>
          <p:nvPr>
            <p:custDataLst>
              <p:tags r:id="rId5"/>
            </p:custDataLst>
          </p:nvPr>
        </p:nvCxnSpPr>
        <p:spPr>
          <a:xfrm>
            <a:off x="5514975" y="947944"/>
            <a:ext cx="1162050"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sp>
        <p:nvSpPr>
          <p:cNvPr id="4" name="灯片编号占位符 3"/>
          <p:cNvSpPr>
            <a:spLocks noGrp="1"/>
          </p:cNvSpPr>
          <p:nvPr>
            <p:ph type="sldNum" sz="quarter" idx="12"/>
          </p:nvPr>
        </p:nvSpPr>
        <p:spPr/>
        <p:txBody>
          <a:bodyPr/>
          <a:lstStyle/>
          <a:p>
            <a:fld id="{CD331227-691F-4B7F-8493-F4368ED92163}" type="slidenum">
              <a:rPr lang="zh-CN" altLang="en-US" smtClean="0"/>
              <a:t>11</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616325" y="393700"/>
            <a:ext cx="4959350"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第三部分：研究思路及内容</a:t>
            </a:r>
          </a:p>
        </p:txBody>
      </p:sp>
      <p:pic>
        <p:nvPicPr>
          <p:cNvPr id="17" name="图片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5" name="文本框 4"/>
          <p:cNvSpPr txBox="1"/>
          <p:nvPr>
            <p:custDataLst>
              <p:tags r:id="rId1"/>
            </p:custDataLst>
          </p:nvPr>
        </p:nvSpPr>
        <p:spPr>
          <a:xfrm>
            <a:off x="476250" y="1526540"/>
            <a:ext cx="3771900" cy="4914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6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研究内容</a:t>
            </a:r>
            <a:endParaRPr kumimoji="0" lang="en-US" altLang="zh-CN" sz="26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custDataLst>
              <p:tags r:id="rId2"/>
            </p:custDataLst>
          </p:nvPr>
        </p:nvSpPr>
        <p:spPr>
          <a:xfrm>
            <a:off x="1827530" y="2421255"/>
            <a:ext cx="6026150" cy="491490"/>
          </a:xfrm>
          <a:prstGeom prst="rect">
            <a:avLst/>
          </a:prstGeom>
          <a:noFill/>
        </p:spPr>
        <p:txBody>
          <a:bodyPr wrap="square" rtlCol="0">
            <a:spAutoFit/>
          </a:bodyPr>
          <a:lstStyle/>
          <a:p>
            <a:r>
              <a:rPr lang="en-US" altLang="zh-CN" sz="2600"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2600" dirty="0">
                <a:solidFill>
                  <a:schemeClr val="accent1">
                    <a:lumMod val="75000"/>
                  </a:schemeClr>
                </a:solidFill>
                <a:latin typeface="微软雅黑" panose="020B0503020204020204" pitchFamily="34" charset="-122"/>
                <a:ea typeface="微软雅黑" panose="020B0503020204020204" pitchFamily="34" charset="-122"/>
              </a:rPr>
              <a:t>、研究基于静态特征点的数据关联方法</a:t>
            </a:r>
          </a:p>
        </p:txBody>
      </p:sp>
      <p:sp>
        <p:nvSpPr>
          <p:cNvPr id="18" name="history_157928"/>
          <p:cNvSpPr>
            <a:spLocks noChangeAspect="1"/>
          </p:cNvSpPr>
          <p:nvPr>
            <p:custDataLst>
              <p:tags r:id="rId3"/>
            </p:custDataLst>
          </p:nvPr>
        </p:nvSpPr>
        <p:spPr bwMode="auto">
          <a:xfrm>
            <a:off x="1320599" y="2469285"/>
            <a:ext cx="396884" cy="396326"/>
          </a:xfrm>
          <a:custGeom>
            <a:avLst/>
            <a:gdLst>
              <a:gd name="connsiteX0" fmla="*/ 301222 w 602205"/>
              <a:gd name="connsiteY0" fmla="*/ 129064 h 601359"/>
              <a:gd name="connsiteX1" fmla="*/ 333492 w 602205"/>
              <a:gd name="connsiteY1" fmla="*/ 161278 h 601359"/>
              <a:gd name="connsiteX2" fmla="*/ 333492 w 602205"/>
              <a:gd name="connsiteY2" fmla="*/ 300925 h 601359"/>
              <a:gd name="connsiteX3" fmla="*/ 301222 w 602205"/>
              <a:gd name="connsiteY3" fmla="*/ 333139 h 601359"/>
              <a:gd name="connsiteX4" fmla="*/ 161334 w 602205"/>
              <a:gd name="connsiteY4" fmla="*/ 333139 h 601359"/>
              <a:gd name="connsiteX5" fmla="*/ 129064 w 602205"/>
              <a:gd name="connsiteY5" fmla="*/ 300925 h 601359"/>
              <a:gd name="connsiteX6" fmla="*/ 161334 w 602205"/>
              <a:gd name="connsiteY6" fmla="*/ 268711 h 601359"/>
              <a:gd name="connsiteX7" fmla="*/ 268953 w 602205"/>
              <a:gd name="connsiteY7" fmla="*/ 268711 h 601359"/>
              <a:gd name="connsiteX8" fmla="*/ 268953 w 602205"/>
              <a:gd name="connsiteY8" fmla="*/ 161278 h 601359"/>
              <a:gd name="connsiteX9" fmla="*/ 301222 w 602205"/>
              <a:gd name="connsiteY9" fmla="*/ 129064 h 601359"/>
              <a:gd name="connsiteX10" fmla="*/ 301183 w 602205"/>
              <a:gd name="connsiteY10" fmla="*/ 64437 h 601359"/>
              <a:gd name="connsiteX11" fmla="*/ 64528 w 602205"/>
              <a:gd name="connsiteY11" fmla="*/ 300760 h 601359"/>
              <a:gd name="connsiteX12" fmla="*/ 301183 w 602205"/>
              <a:gd name="connsiteY12" fmla="*/ 536922 h 601359"/>
              <a:gd name="connsiteX13" fmla="*/ 537677 w 602205"/>
              <a:gd name="connsiteY13" fmla="*/ 300760 h 601359"/>
              <a:gd name="connsiteX14" fmla="*/ 301183 w 602205"/>
              <a:gd name="connsiteY14" fmla="*/ 64437 h 601359"/>
              <a:gd name="connsiteX15" fmla="*/ 301183 w 602205"/>
              <a:gd name="connsiteY15" fmla="*/ 0 h 601359"/>
              <a:gd name="connsiteX16" fmla="*/ 602205 w 602205"/>
              <a:gd name="connsiteY16" fmla="*/ 300760 h 601359"/>
              <a:gd name="connsiteX17" fmla="*/ 301183 w 602205"/>
              <a:gd name="connsiteY17" fmla="*/ 601359 h 601359"/>
              <a:gd name="connsiteX18" fmla="*/ 0 w 602205"/>
              <a:gd name="connsiteY18" fmla="*/ 300760 h 601359"/>
              <a:gd name="connsiteX19" fmla="*/ 301183 w 602205"/>
              <a:gd name="connsiteY19" fmla="*/ 0 h 60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2205" h="601359">
                <a:moveTo>
                  <a:pt x="301222" y="129064"/>
                </a:moveTo>
                <a:cubicBezTo>
                  <a:pt x="318971" y="129064"/>
                  <a:pt x="333492" y="143561"/>
                  <a:pt x="333492" y="161278"/>
                </a:cubicBezTo>
                <a:lnTo>
                  <a:pt x="333492" y="300925"/>
                </a:lnTo>
                <a:cubicBezTo>
                  <a:pt x="333492" y="318643"/>
                  <a:pt x="318971" y="333139"/>
                  <a:pt x="301222" y="333139"/>
                </a:cubicBezTo>
                <a:lnTo>
                  <a:pt x="161334" y="333139"/>
                </a:lnTo>
                <a:cubicBezTo>
                  <a:pt x="143585" y="333139"/>
                  <a:pt x="129064" y="318643"/>
                  <a:pt x="129064" y="300925"/>
                </a:cubicBezTo>
                <a:cubicBezTo>
                  <a:pt x="129064" y="283047"/>
                  <a:pt x="143585" y="268711"/>
                  <a:pt x="161334" y="268711"/>
                </a:cubicBezTo>
                <a:lnTo>
                  <a:pt x="268953" y="268711"/>
                </a:lnTo>
                <a:lnTo>
                  <a:pt x="268953" y="161278"/>
                </a:lnTo>
                <a:cubicBezTo>
                  <a:pt x="268953" y="143561"/>
                  <a:pt x="283313" y="129064"/>
                  <a:pt x="301222" y="129064"/>
                </a:cubicBezTo>
                <a:close/>
                <a:moveTo>
                  <a:pt x="301183" y="64437"/>
                </a:moveTo>
                <a:cubicBezTo>
                  <a:pt x="170676" y="64437"/>
                  <a:pt x="64528" y="170436"/>
                  <a:pt x="64528" y="300760"/>
                </a:cubicBezTo>
                <a:cubicBezTo>
                  <a:pt x="64528" y="430923"/>
                  <a:pt x="170676" y="536922"/>
                  <a:pt x="301183" y="536922"/>
                </a:cubicBezTo>
                <a:cubicBezTo>
                  <a:pt x="431529" y="536922"/>
                  <a:pt x="537677" y="430923"/>
                  <a:pt x="537677" y="300760"/>
                </a:cubicBezTo>
                <a:cubicBezTo>
                  <a:pt x="537677" y="170436"/>
                  <a:pt x="431529" y="64437"/>
                  <a:pt x="301183" y="64437"/>
                </a:cubicBezTo>
                <a:close/>
                <a:moveTo>
                  <a:pt x="301183" y="0"/>
                </a:moveTo>
                <a:cubicBezTo>
                  <a:pt x="467181" y="0"/>
                  <a:pt x="602205" y="134835"/>
                  <a:pt x="602205" y="300760"/>
                </a:cubicBezTo>
                <a:cubicBezTo>
                  <a:pt x="602205" y="466525"/>
                  <a:pt x="467181" y="601359"/>
                  <a:pt x="301183" y="601359"/>
                </a:cubicBezTo>
                <a:cubicBezTo>
                  <a:pt x="135024" y="601359"/>
                  <a:pt x="0" y="466525"/>
                  <a:pt x="0" y="300760"/>
                </a:cubicBezTo>
                <a:cubicBezTo>
                  <a:pt x="0" y="134835"/>
                  <a:pt x="135024" y="0"/>
                  <a:pt x="301183" y="0"/>
                </a:cubicBezTo>
                <a:close/>
              </a:path>
            </a:pathLst>
          </a:custGeom>
          <a:solidFill>
            <a:schemeClr val="accent1">
              <a:lumMod val="75000"/>
            </a:schemeClr>
          </a:solidFill>
          <a:ln>
            <a:noFill/>
          </a:ln>
        </p:spPr>
      </p:sp>
      <p:sp>
        <p:nvSpPr>
          <p:cNvPr id="23" name="文本框 22"/>
          <p:cNvSpPr txBox="1"/>
          <p:nvPr>
            <p:custDataLst>
              <p:tags r:id="rId4"/>
            </p:custDataLst>
          </p:nvPr>
        </p:nvSpPr>
        <p:spPr>
          <a:xfrm>
            <a:off x="2351405" y="3133725"/>
            <a:ext cx="6640195" cy="2053896"/>
          </a:xfrm>
          <a:prstGeom prst="rect">
            <a:avLst/>
          </a:prstGeom>
          <a:noFill/>
        </p:spPr>
        <p:txBody>
          <a:bodyPr wrap="square" rtlCol="0">
            <a:spAutoFit/>
          </a:bodyPr>
          <a:lstStyle/>
          <a:p>
            <a:pPr lvl="0">
              <a:lnSpc>
                <a:spcPct val="130000"/>
              </a:lnSpc>
            </a:pPr>
            <a:r>
              <a:rPr lang="zh-CN" altLang="en-US" sz="2000" dirty="0">
                <a:latin typeface="微软雅黑" panose="020B0503020204020204" pitchFamily="34" charset="-122"/>
                <a:ea typeface="微软雅黑" panose="020B0503020204020204" pitchFamily="34" charset="-122"/>
              </a:rPr>
              <a:t>解决静态物体的数据关联问题旨在对</a:t>
            </a:r>
            <a:r>
              <a:rPr lang="zh-CN" altLang="en-US" sz="2000" b="1" dirty="0">
                <a:latin typeface="微软雅黑" panose="020B0503020204020204" pitchFamily="34" charset="-122"/>
                <a:ea typeface="微软雅黑" panose="020B0503020204020204" pitchFamily="34" charset="-122"/>
              </a:rPr>
              <a:t>不同图像</a:t>
            </a:r>
            <a:r>
              <a:rPr lang="zh-CN" altLang="en-US" sz="2000" dirty="0">
                <a:latin typeface="微软雅黑" panose="020B0503020204020204" pitchFamily="34" charset="-122"/>
                <a:ea typeface="微软雅黑" panose="020B0503020204020204" pitchFamily="34" charset="-122"/>
              </a:rPr>
              <a:t>中的静态物体进行判断，确保同一物体的不同观测</a:t>
            </a:r>
            <a:r>
              <a:rPr lang="zh-CN" altLang="en-US" sz="2000" b="1" dirty="0">
                <a:latin typeface="微软雅黑" panose="020B0503020204020204" pitchFamily="34" charset="-122"/>
                <a:ea typeface="微软雅黑" panose="020B0503020204020204" pitchFamily="34" charset="-122"/>
              </a:rPr>
              <a:t>不会被孤立地重新构建</a:t>
            </a:r>
            <a:r>
              <a:rPr lang="zh-CN" altLang="en-US" sz="2000" dirty="0">
                <a:latin typeface="微软雅黑" panose="020B0503020204020204" pitchFamily="34" charset="-122"/>
                <a:ea typeface="微软雅黑" panose="020B0503020204020204" pitchFamily="34" charset="-122"/>
              </a:rPr>
              <a:t>。综合考虑</a:t>
            </a:r>
            <a:r>
              <a:rPr lang="zh-CN" altLang="en-US" sz="2000" b="1" dirty="0">
                <a:latin typeface="微软雅黑" panose="020B0503020204020204" pitchFamily="34" charset="-122"/>
                <a:ea typeface="微软雅黑" panose="020B0503020204020204" pitchFamily="34" charset="-122"/>
              </a:rPr>
              <a:t>几何和语义信息</a:t>
            </a:r>
            <a:r>
              <a:rPr lang="zh-CN" altLang="en-US" sz="2000" dirty="0">
                <a:latin typeface="微软雅黑" panose="020B0503020204020204" pitchFamily="34" charset="-122"/>
                <a:ea typeface="微软雅黑" panose="020B0503020204020204" pitchFamily="34" charset="-122"/>
              </a:rPr>
              <a:t>，对同一静态物体的观测点进行准确的</a:t>
            </a:r>
            <a:r>
              <a:rPr lang="zh-CN" altLang="en-US" sz="2000" b="1" dirty="0">
                <a:latin typeface="微软雅黑" panose="020B0503020204020204" pitchFamily="34" charset="-122"/>
                <a:ea typeface="微软雅黑" panose="020B0503020204020204" pitchFamily="34" charset="-122"/>
              </a:rPr>
              <a:t>关联融合</a:t>
            </a:r>
            <a:r>
              <a:rPr lang="zh-CN" altLang="en-US" sz="2000" dirty="0">
                <a:latin typeface="微软雅黑" panose="020B0503020204020204" pitchFamily="34" charset="-122"/>
                <a:ea typeface="微软雅黑" panose="020B0503020204020204" pitchFamily="34" charset="-122"/>
              </a:rPr>
              <a:t>，从而在现有地图的基础上对物体进行修改。</a:t>
            </a:r>
            <a:endPar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cxnSp>
        <p:nvCxnSpPr>
          <p:cNvPr id="3" name="直接连接符 2"/>
          <p:cNvCxnSpPr/>
          <p:nvPr>
            <p:custDataLst>
              <p:tags r:id="rId5"/>
            </p:custDataLst>
          </p:nvPr>
        </p:nvCxnSpPr>
        <p:spPr>
          <a:xfrm>
            <a:off x="5514975" y="947944"/>
            <a:ext cx="1162050"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sp>
        <p:nvSpPr>
          <p:cNvPr id="4" name="灯片编号占位符 3"/>
          <p:cNvSpPr>
            <a:spLocks noGrp="1"/>
          </p:cNvSpPr>
          <p:nvPr>
            <p:ph type="sldNum" sz="quarter" idx="12"/>
          </p:nvPr>
        </p:nvSpPr>
        <p:spPr/>
        <p:txBody>
          <a:bodyPr/>
          <a:lstStyle/>
          <a:p>
            <a:fld id="{CD331227-691F-4B7F-8493-F4368ED92163}" type="slidenum">
              <a:rPr lang="zh-CN" altLang="en-US" smtClean="0"/>
              <a:t>12</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616325" y="393700"/>
            <a:ext cx="4959350"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第三部分：研究思路及内容</a:t>
            </a:r>
          </a:p>
        </p:txBody>
      </p:sp>
      <p:pic>
        <p:nvPicPr>
          <p:cNvPr id="17" name="图片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5" name="文本框 4"/>
          <p:cNvSpPr txBox="1"/>
          <p:nvPr>
            <p:custDataLst>
              <p:tags r:id="rId1"/>
            </p:custDataLst>
          </p:nvPr>
        </p:nvSpPr>
        <p:spPr>
          <a:xfrm>
            <a:off x="476250" y="1526540"/>
            <a:ext cx="3771900" cy="4914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6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研究内容</a:t>
            </a:r>
            <a:endParaRPr kumimoji="0" lang="en-US" altLang="zh-CN" sz="26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5" name="文本框 24"/>
          <p:cNvSpPr txBox="1"/>
          <p:nvPr>
            <p:custDataLst>
              <p:tags r:id="rId2"/>
            </p:custDataLst>
          </p:nvPr>
        </p:nvSpPr>
        <p:spPr>
          <a:xfrm>
            <a:off x="1858645" y="2394585"/>
            <a:ext cx="6751956" cy="492443"/>
          </a:xfrm>
          <a:prstGeom prst="rect">
            <a:avLst/>
          </a:prstGeom>
          <a:noFill/>
        </p:spPr>
        <p:txBody>
          <a:bodyPr wrap="square" rtlCol="0">
            <a:spAutoFit/>
          </a:bodyPr>
          <a:lstStyle/>
          <a:p>
            <a:r>
              <a:rPr lang="en-US" altLang="zh-CN" sz="2600" dirty="0">
                <a:solidFill>
                  <a:schemeClr val="accent1">
                    <a:lumMod val="75000"/>
                  </a:schemeClr>
                </a:solidFill>
                <a:latin typeface="微软雅黑" panose="020B0503020204020204" pitchFamily="34" charset="-122"/>
                <a:ea typeface="微软雅黑" panose="020B0503020204020204" pitchFamily="34" charset="-122"/>
              </a:rPr>
              <a:t>3</a:t>
            </a:r>
            <a:r>
              <a:rPr lang="zh-CN" altLang="en-US" sz="2600" dirty="0">
                <a:solidFill>
                  <a:schemeClr val="accent1">
                    <a:lumMod val="75000"/>
                  </a:schemeClr>
                </a:solidFill>
                <a:latin typeface="微软雅黑" panose="020B0503020204020204" pitchFamily="34" charset="-122"/>
                <a:ea typeface="微软雅黑" panose="020B0503020204020204" pitchFamily="34" charset="-122"/>
              </a:rPr>
              <a:t>、研究基于目标识别的物体高质量重建方法</a:t>
            </a:r>
          </a:p>
        </p:txBody>
      </p:sp>
      <p:sp>
        <p:nvSpPr>
          <p:cNvPr id="26" name="business-card_47912"/>
          <p:cNvSpPr>
            <a:spLocks noChangeAspect="1"/>
          </p:cNvSpPr>
          <p:nvPr>
            <p:custDataLst>
              <p:tags r:id="rId3"/>
            </p:custDataLst>
          </p:nvPr>
        </p:nvSpPr>
        <p:spPr bwMode="auto">
          <a:xfrm>
            <a:off x="1288381" y="2394683"/>
            <a:ext cx="444711" cy="446227"/>
          </a:xfrm>
          <a:custGeom>
            <a:avLst/>
            <a:gdLst>
              <a:gd name="connsiteX0" fmla="*/ 358868 w 607156"/>
              <a:gd name="connsiteY0" fmla="*/ 427147 h 609225"/>
              <a:gd name="connsiteX1" fmla="*/ 468018 w 607156"/>
              <a:gd name="connsiteY1" fmla="*/ 427147 h 609225"/>
              <a:gd name="connsiteX2" fmla="*/ 480943 w 607156"/>
              <a:gd name="connsiteY2" fmla="*/ 440063 h 609225"/>
              <a:gd name="connsiteX3" fmla="*/ 480943 w 607156"/>
              <a:gd name="connsiteY3" fmla="*/ 461590 h 609225"/>
              <a:gd name="connsiteX4" fmla="*/ 468018 w 607156"/>
              <a:gd name="connsiteY4" fmla="*/ 474506 h 609225"/>
              <a:gd name="connsiteX5" fmla="*/ 370358 w 607156"/>
              <a:gd name="connsiteY5" fmla="*/ 474506 h 609225"/>
              <a:gd name="connsiteX6" fmla="*/ 370358 w 607156"/>
              <a:gd name="connsiteY6" fmla="*/ 465895 h 609225"/>
              <a:gd name="connsiteX7" fmla="*/ 358868 w 607156"/>
              <a:gd name="connsiteY7" fmla="*/ 427147 h 609225"/>
              <a:gd name="connsiteX8" fmla="*/ 328686 w 607156"/>
              <a:gd name="connsiteY8" fmla="*/ 339787 h 609225"/>
              <a:gd name="connsiteX9" fmla="*/ 468016 w 607156"/>
              <a:gd name="connsiteY9" fmla="*/ 339787 h 609225"/>
              <a:gd name="connsiteX10" fmla="*/ 480943 w 607156"/>
              <a:gd name="connsiteY10" fmla="*/ 352640 h 609225"/>
              <a:gd name="connsiteX11" fmla="*/ 480943 w 607156"/>
              <a:gd name="connsiteY11" fmla="*/ 374063 h 609225"/>
              <a:gd name="connsiteX12" fmla="*/ 468016 w 607156"/>
              <a:gd name="connsiteY12" fmla="*/ 386916 h 609225"/>
              <a:gd name="connsiteX13" fmla="*/ 301394 w 607156"/>
              <a:gd name="connsiteY13" fmla="*/ 386916 h 609225"/>
              <a:gd name="connsiteX14" fmla="*/ 301394 w 607156"/>
              <a:gd name="connsiteY14" fmla="*/ 374063 h 609225"/>
              <a:gd name="connsiteX15" fmla="*/ 301394 w 607156"/>
              <a:gd name="connsiteY15" fmla="*/ 372635 h 609225"/>
              <a:gd name="connsiteX16" fmla="*/ 328686 w 607156"/>
              <a:gd name="connsiteY16" fmla="*/ 339787 h 609225"/>
              <a:gd name="connsiteX17" fmla="*/ 307141 w 607156"/>
              <a:gd name="connsiteY17" fmla="*/ 252196 h 609225"/>
              <a:gd name="connsiteX18" fmla="*/ 468016 w 607156"/>
              <a:gd name="connsiteY18" fmla="*/ 252196 h 609225"/>
              <a:gd name="connsiteX19" fmla="*/ 480943 w 607156"/>
              <a:gd name="connsiteY19" fmla="*/ 265112 h 609225"/>
              <a:gd name="connsiteX20" fmla="*/ 480943 w 607156"/>
              <a:gd name="connsiteY20" fmla="*/ 286639 h 609225"/>
              <a:gd name="connsiteX21" fmla="*/ 468016 w 607156"/>
              <a:gd name="connsiteY21" fmla="*/ 299555 h 609225"/>
              <a:gd name="connsiteX22" fmla="*/ 324378 w 607156"/>
              <a:gd name="connsiteY22" fmla="*/ 299555 h 609225"/>
              <a:gd name="connsiteX23" fmla="*/ 317196 w 607156"/>
              <a:gd name="connsiteY23" fmla="*/ 290944 h 609225"/>
              <a:gd name="connsiteX24" fmla="*/ 307141 w 607156"/>
              <a:gd name="connsiteY24" fmla="*/ 252196 h 609225"/>
              <a:gd name="connsiteX25" fmla="*/ 239782 w 607156"/>
              <a:gd name="connsiteY25" fmla="*/ 227827 h 609225"/>
              <a:gd name="connsiteX26" fmla="*/ 301473 w 607156"/>
              <a:gd name="connsiteY26" fmla="*/ 303820 h 609225"/>
              <a:gd name="connsiteX27" fmla="*/ 304342 w 607156"/>
              <a:gd name="connsiteY27" fmla="*/ 303820 h 609225"/>
              <a:gd name="connsiteX28" fmla="*/ 312950 w 607156"/>
              <a:gd name="connsiteY28" fmla="*/ 326761 h 609225"/>
              <a:gd name="connsiteX29" fmla="*/ 295734 w 607156"/>
              <a:gd name="connsiteY29" fmla="*/ 356871 h 609225"/>
              <a:gd name="connsiteX30" fmla="*/ 291430 w 607156"/>
              <a:gd name="connsiteY30" fmla="*/ 355438 h 609225"/>
              <a:gd name="connsiteX31" fmla="*/ 271345 w 607156"/>
              <a:gd name="connsiteY31" fmla="*/ 386982 h 609225"/>
              <a:gd name="connsiteX32" fmla="*/ 267041 w 607156"/>
              <a:gd name="connsiteY32" fmla="*/ 395585 h 609225"/>
              <a:gd name="connsiteX33" fmla="*/ 281387 w 607156"/>
              <a:gd name="connsiteY33" fmla="*/ 408489 h 609225"/>
              <a:gd name="connsiteX34" fmla="*/ 295734 w 607156"/>
              <a:gd name="connsiteY34" fmla="*/ 408489 h 609225"/>
              <a:gd name="connsiteX35" fmla="*/ 353121 w 607156"/>
              <a:gd name="connsiteY35" fmla="*/ 465842 h 609225"/>
              <a:gd name="connsiteX36" fmla="*/ 353121 w 607156"/>
              <a:gd name="connsiteY36" fmla="*/ 481614 h 609225"/>
              <a:gd name="connsiteX37" fmla="*/ 335905 w 607156"/>
              <a:gd name="connsiteY37" fmla="*/ 500254 h 609225"/>
              <a:gd name="connsiteX38" fmla="*/ 145093 w 607156"/>
              <a:gd name="connsiteY38" fmla="*/ 500254 h 609225"/>
              <a:gd name="connsiteX39" fmla="*/ 126443 w 607156"/>
              <a:gd name="connsiteY39" fmla="*/ 481614 h 609225"/>
              <a:gd name="connsiteX40" fmla="*/ 126443 w 607156"/>
              <a:gd name="connsiteY40" fmla="*/ 465842 h 609225"/>
              <a:gd name="connsiteX41" fmla="*/ 183830 w 607156"/>
              <a:gd name="connsiteY41" fmla="*/ 408489 h 609225"/>
              <a:gd name="connsiteX42" fmla="*/ 198176 w 607156"/>
              <a:gd name="connsiteY42" fmla="*/ 408489 h 609225"/>
              <a:gd name="connsiteX43" fmla="*/ 212523 w 607156"/>
              <a:gd name="connsiteY43" fmla="*/ 395585 h 609225"/>
              <a:gd name="connsiteX44" fmla="*/ 209654 w 607156"/>
              <a:gd name="connsiteY44" fmla="*/ 386982 h 609225"/>
              <a:gd name="connsiteX45" fmla="*/ 188134 w 607156"/>
              <a:gd name="connsiteY45" fmla="*/ 356871 h 609225"/>
              <a:gd name="connsiteX46" fmla="*/ 185264 w 607156"/>
              <a:gd name="connsiteY46" fmla="*/ 356871 h 609225"/>
              <a:gd name="connsiteX47" fmla="*/ 168048 w 607156"/>
              <a:gd name="connsiteY47" fmla="*/ 326761 h 609225"/>
              <a:gd name="connsiteX48" fmla="*/ 176656 w 607156"/>
              <a:gd name="connsiteY48" fmla="*/ 303820 h 609225"/>
              <a:gd name="connsiteX49" fmla="*/ 179526 w 607156"/>
              <a:gd name="connsiteY49" fmla="*/ 303820 h 609225"/>
              <a:gd name="connsiteX50" fmla="*/ 239782 w 607156"/>
              <a:gd name="connsiteY50" fmla="*/ 227827 h 609225"/>
              <a:gd name="connsiteX51" fmla="*/ 81815 w 607156"/>
              <a:gd name="connsiteY51" fmla="*/ 157682 h 609225"/>
              <a:gd name="connsiteX52" fmla="*/ 38754 w 607156"/>
              <a:gd name="connsiteY52" fmla="*/ 200686 h 609225"/>
              <a:gd name="connsiteX53" fmla="*/ 38754 w 607156"/>
              <a:gd name="connsiteY53" fmla="*/ 527517 h 609225"/>
              <a:gd name="connsiteX54" fmla="*/ 81815 w 607156"/>
              <a:gd name="connsiteY54" fmla="*/ 570521 h 609225"/>
              <a:gd name="connsiteX55" fmla="*/ 525341 w 607156"/>
              <a:gd name="connsiteY55" fmla="*/ 570521 h 609225"/>
              <a:gd name="connsiteX56" fmla="*/ 568402 w 607156"/>
              <a:gd name="connsiteY56" fmla="*/ 527517 h 609225"/>
              <a:gd name="connsiteX57" fmla="*/ 568402 w 607156"/>
              <a:gd name="connsiteY57" fmla="*/ 200686 h 609225"/>
              <a:gd name="connsiteX58" fmla="*/ 525341 w 607156"/>
              <a:gd name="connsiteY58" fmla="*/ 157682 h 609225"/>
              <a:gd name="connsiteX59" fmla="*/ 387547 w 607156"/>
              <a:gd name="connsiteY59" fmla="*/ 157682 h 609225"/>
              <a:gd name="connsiteX60" fmla="*/ 387547 w 607156"/>
              <a:gd name="connsiteY60" fmla="*/ 199252 h 609225"/>
              <a:gd name="connsiteX61" fmla="*/ 229657 w 607156"/>
              <a:gd name="connsiteY61" fmla="*/ 199252 h 609225"/>
              <a:gd name="connsiteX62" fmla="*/ 229657 w 607156"/>
              <a:gd name="connsiteY62" fmla="*/ 157682 h 609225"/>
              <a:gd name="connsiteX63" fmla="*/ 310130 w 607156"/>
              <a:gd name="connsiteY63" fmla="*/ 73107 h 609225"/>
              <a:gd name="connsiteX64" fmla="*/ 327372 w 607156"/>
              <a:gd name="connsiteY64" fmla="*/ 89545 h 609225"/>
              <a:gd name="connsiteX65" fmla="*/ 310130 w 607156"/>
              <a:gd name="connsiteY65" fmla="*/ 105983 h 609225"/>
              <a:gd name="connsiteX66" fmla="*/ 292888 w 607156"/>
              <a:gd name="connsiteY66" fmla="*/ 89545 h 609225"/>
              <a:gd name="connsiteX67" fmla="*/ 310130 w 607156"/>
              <a:gd name="connsiteY67" fmla="*/ 73107 h 609225"/>
              <a:gd name="connsiteX68" fmla="*/ 269847 w 607156"/>
              <a:gd name="connsiteY68" fmla="*/ 38704 h 609225"/>
              <a:gd name="connsiteX69" fmla="*/ 269847 w 607156"/>
              <a:gd name="connsiteY69" fmla="*/ 160549 h 609225"/>
              <a:gd name="connsiteX70" fmla="*/ 348792 w 607156"/>
              <a:gd name="connsiteY70" fmla="*/ 160549 h 609225"/>
              <a:gd name="connsiteX71" fmla="*/ 348792 w 607156"/>
              <a:gd name="connsiteY71" fmla="*/ 38704 h 609225"/>
              <a:gd name="connsiteX72" fmla="*/ 229657 w 607156"/>
              <a:gd name="connsiteY72" fmla="*/ 0 h 609225"/>
              <a:gd name="connsiteX73" fmla="*/ 387547 w 607156"/>
              <a:gd name="connsiteY73" fmla="*/ 0 h 609225"/>
              <a:gd name="connsiteX74" fmla="*/ 387547 w 607156"/>
              <a:gd name="connsiteY74" fmla="*/ 118978 h 609225"/>
              <a:gd name="connsiteX75" fmla="*/ 525341 w 607156"/>
              <a:gd name="connsiteY75" fmla="*/ 118978 h 609225"/>
              <a:gd name="connsiteX76" fmla="*/ 607156 w 607156"/>
              <a:gd name="connsiteY76" fmla="*/ 200686 h 609225"/>
              <a:gd name="connsiteX77" fmla="*/ 607156 w 607156"/>
              <a:gd name="connsiteY77" fmla="*/ 527517 h 609225"/>
              <a:gd name="connsiteX78" fmla="*/ 525341 w 607156"/>
              <a:gd name="connsiteY78" fmla="*/ 609225 h 609225"/>
              <a:gd name="connsiteX79" fmla="*/ 81815 w 607156"/>
              <a:gd name="connsiteY79" fmla="*/ 609225 h 609225"/>
              <a:gd name="connsiteX80" fmla="*/ 0 w 607156"/>
              <a:gd name="connsiteY80" fmla="*/ 527517 h 609225"/>
              <a:gd name="connsiteX81" fmla="*/ 0 w 607156"/>
              <a:gd name="connsiteY81" fmla="*/ 200686 h 609225"/>
              <a:gd name="connsiteX82" fmla="*/ 81815 w 607156"/>
              <a:gd name="connsiteY82" fmla="*/ 118978 h 609225"/>
              <a:gd name="connsiteX83" fmla="*/ 229657 w 607156"/>
              <a:gd name="connsiteY83" fmla="*/ 118978 h 60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07156" h="609225">
                <a:moveTo>
                  <a:pt x="358868" y="427147"/>
                </a:moveTo>
                <a:lnTo>
                  <a:pt x="468018" y="427147"/>
                </a:lnTo>
                <a:cubicBezTo>
                  <a:pt x="475199" y="427147"/>
                  <a:pt x="480943" y="432888"/>
                  <a:pt x="480943" y="440063"/>
                </a:cubicBezTo>
                <a:lnTo>
                  <a:pt x="480943" y="461590"/>
                </a:lnTo>
                <a:cubicBezTo>
                  <a:pt x="480943" y="468766"/>
                  <a:pt x="475199" y="474506"/>
                  <a:pt x="468018" y="474506"/>
                </a:cubicBezTo>
                <a:lnTo>
                  <a:pt x="370358" y="474506"/>
                </a:lnTo>
                <a:lnTo>
                  <a:pt x="370358" y="465895"/>
                </a:lnTo>
                <a:cubicBezTo>
                  <a:pt x="370358" y="451544"/>
                  <a:pt x="366049" y="438628"/>
                  <a:pt x="358868" y="427147"/>
                </a:cubicBezTo>
                <a:close/>
                <a:moveTo>
                  <a:pt x="328686" y="339787"/>
                </a:moveTo>
                <a:lnTo>
                  <a:pt x="468016" y="339787"/>
                </a:lnTo>
                <a:cubicBezTo>
                  <a:pt x="475198" y="339787"/>
                  <a:pt x="480943" y="345500"/>
                  <a:pt x="480943" y="352640"/>
                </a:cubicBezTo>
                <a:lnTo>
                  <a:pt x="480943" y="374063"/>
                </a:lnTo>
                <a:cubicBezTo>
                  <a:pt x="480943" y="381203"/>
                  <a:pt x="475198" y="386916"/>
                  <a:pt x="468016" y="386916"/>
                </a:cubicBezTo>
                <a:lnTo>
                  <a:pt x="301394" y="386916"/>
                </a:lnTo>
                <a:lnTo>
                  <a:pt x="301394" y="374063"/>
                </a:lnTo>
                <a:cubicBezTo>
                  <a:pt x="301394" y="374063"/>
                  <a:pt x="301394" y="374063"/>
                  <a:pt x="301394" y="372635"/>
                </a:cubicBezTo>
                <a:cubicBezTo>
                  <a:pt x="314322" y="368350"/>
                  <a:pt x="324377" y="354069"/>
                  <a:pt x="328686" y="339787"/>
                </a:cubicBezTo>
                <a:close/>
                <a:moveTo>
                  <a:pt x="307141" y="252196"/>
                </a:moveTo>
                <a:lnTo>
                  <a:pt x="468016" y="252196"/>
                </a:lnTo>
                <a:cubicBezTo>
                  <a:pt x="475198" y="252196"/>
                  <a:pt x="480943" y="257937"/>
                  <a:pt x="480943" y="265112"/>
                </a:cubicBezTo>
                <a:lnTo>
                  <a:pt x="480943" y="286639"/>
                </a:lnTo>
                <a:cubicBezTo>
                  <a:pt x="480943" y="293815"/>
                  <a:pt x="475198" y="299555"/>
                  <a:pt x="468016" y="299555"/>
                </a:cubicBezTo>
                <a:lnTo>
                  <a:pt x="324378" y="299555"/>
                </a:lnTo>
                <a:cubicBezTo>
                  <a:pt x="322941" y="295250"/>
                  <a:pt x="320069" y="292379"/>
                  <a:pt x="317196" y="290944"/>
                </a:cubicBezTo>
                <a:cubicBezTo>
                  <a:pt x="315760" y="275158"/>
                  <a:pt x="311450" y="262242"/>
                  <a:pt x="307141" y="252196"/>
                </a:cubicBezTo>
                <a:close/>
                <a:moveTo>
                  <a:pt x="239782" y="227827"/>
                </a:moveTo>
                <a:cubicBezTo>
                  <a:pt x="291430" y="227827"/>
                  <a:pt x="300038" y="270842"/>
                  <a:pt x="301473" y="303820"/>
                </a:cubicBezTo>
                <a:cubicBezTo>
                  <a:pt x="301473" y="303820"/>
                  <a:pt x="302908" y="303820"/>
                  <a:pt x="304342" y="303820"/>
                </a:cubicBezTo>
                <a:cubicBezTo>
                  <a:pt x="311516" y="303820"/>
                  <a:pt x="312950" y="313857"/>
                  <a:pt x="312950" y="326761"/>
                </a:cubicBezTo>
                <a:cubicBezTo>
                  <a:pt x="312950" y="338232"/>
                  <a:pt x="302908" y="356871"/>
                  <a:pt x="295734" y="356871"/>
                </a:cubicBezTo>
                <a:cubicBezTo>
                  <a:pt x="294300" y="356871"/>
                  <a:pt x="292865" y="356871"/>
                  <a:pt x="291430" y="355438"/>
                </a:cubicBezTo>
                <a:cubicBezTo>
                  <a:pt x="287126" y="368342"/>
                  <a:pt x="279953" y="378379"/>
                  <a:pt x="271345" y="386982"/>
                </a:cubicBezTo>
                <a:cubicBezTo>
                  <a:pt x="268475" y="389849"/>
                  <a:pt x="267041" y="392717"/>
                  <a:pt x="267041" y="395585"/>
                </a:cubicBezTo>
                <a:cubicBezTo>
                  <a:pt x="267041" y="402754"/>
                  <a:pt x="274214" y="408489"/>
                  <a:pt x="281387" y="408489"/>
                </a:cubicBezTo>
                <a:lnTo>
                  <a:pt x="295734" y="408489"/>
                </a:lnTo>
                <a:cubicBezTo>
                  <a:pt x="327297" y="408489"/>
                  <a:pt x="353121" y="434298"/>
                  <a:pt x="353121" y="465842"/>
                </a:cubicBezTo>
                <a:lnTo>
                  <a:pt x="353121" y="481614"/>
                </a:lnTo>
                <a:cubicBezTo>
                  <a:pt x="353121" y="491651"/>
                  <a:pt x="345948" y="500254"/>
                  <a:pt x="335905" y="500254"/>
                </a:cubicBezTo>
                <a:lnTo>
                  <a:pt x="145093" y="500254"/>
                </a:lnTo>
                <a:cubicBezTo>
                  <a:pt x="135051" y="500254"/>
                  <a:pt x="126443" y="491651"/>
                  <a:pt x="126443" y="481614"/>
                </a:cubicBezTo>
                <a:lnTo>
                  <a:pt x="126443" y="465842"/>
                </a:lnTo>
                <a:cubicBezTo>
                  <a:pt x="126443" y="434298"/>
                  <a:pt x="152267" y="408489"/>
                  <a:pt x="183830" y="408489"/>
                </a:cubicBezTo>
                <a:lnTo>
                  <a:pt x="198176" y="408489"/>
                </a:lnTo>
                <a:cubicBezTo>
                  <a:pt x="205350" y="408489"/>
                  <a:pt x="212523" y="402754"/>
                  <a:pt x="212523" y="395585"/>
                </a:cubicBezTo>
                <a:cubicBezTo>
                  <a:pt x="212523" y="392717"/>
                  <a:pt x="211088" y="389849"/>
                  <a:pt x="209654" y="386982"/>
                </a:cubicBezTo>
                <a:cubicBezTo>
                  <a:pt x="201046" y="379813"/>
                  <a:pt x="193872" y="368342"/>
                  <a:pt x="188134" y="356871"/>
                </a:cubicBezTo>
                <a:cubicBezTo>
                  <a:pt x="186699" y="356871"/>
                  <a:pt x="186699" y="356871"/>
                  <a:pt x="185264" y="356871"/>
                </a:cubicBezTo>
                <a:cubicBezTo>
                  <a:pt x="176656" y="356871"/>
                  <a:pt x="168048" y="338232"/>
                  <a:pt x="168048" y="326761"/>
                </a:cubicBezTo>
                <a:cubicBezTo>
                  <a:pt x="168048" y="313857"/>
                  <a:pt x="168048" y="303820"/>
                  <a:pt x="176656" y="303820"/>
                </a:cubicBezTo>
                <a:cubicBezTo>
                  <a:pt x="178091" y="303820"/>
                  <a:pt x="178091" y="303820"/>
                  <a:pt x="179526" y="303820"/>
                </a:cubicBezTo>
                <a:cubicBezTo>
                  <a:pt x="179526" y="270842"/>
                  <a:pt x="185264" y="227827"/>
                  <a:pt x="239782" y="227827"/>
                </a:cubicBezTo>
                <a:close/>
                <a:moveTo>
                  <a:pt x="81815" y="157682"/>
                </a:moveTo>
                <a:cubicBezTo>
                  <a:pt x="58849" y="157682"/>
                  <a:pt x="38754" y="176317"/>
                  <a:pt x="38754" y="200686"/>
                </a:cubicBezTo>
                <a:lnTo>
                  <a:pt x="38754" y="527517"/>
                </a:lnTo>
                <a:cubicBezTo>
                  <a:pt x="38754" y="550453"/>
                  <a:pt x="58849" y="570521"/>
                  <a:pt x="81815" y="570521"/>
                </a:cubicBezTo>
                <a:lnTo>
                  <a:pt x="525341" y="570521"/>
                </a:lnTo>
                <a:cubicBezTo>
                  <a:pt x="549742" y="570521"/>
                  <a:pt x="568402" y="550453"/>
                  <a:pt x="568402" y="527517"/>
                </a:cubicBezTo>
                <a:lnTo>
                  <a:pt x="568402" y="200686"/>
                </a:lnTo>
                <a:cubicBezTo>
                  <a:pt x="568402" y="176317"/>
                  <a:pt x="549742" y="157682"/>
                  <a:pt x="525341" y="157682"/>
                </a:cubicBezTo>
                <a:lnTo>
                  <a:pt x="387547" y="157682"/>
                </a:lnTo>
                <a:lnTo>
                  <a:pt x="387547" y="199252"/>
                </a:lnTo>
                <a:lnTo>
                  <a:pt x="229657" y="199252"/>
                </a:lnTo>
                <a:lnTo>
                  <a:pt x="229657" y="157682"/>
                </a:lnTo>
                <a:close/>
                <a:moveTo>
                  <a:pt x="310130" y="73107"/>
                </a:moveTo>
                <a:cubicBezTo>
                  <a:pt x="319652" y="73107"/>
                  <a:pt x="327372" y="80467"/>
                  <a:pt x="327372" y="89545"/>
                </a:cubicBezTo>
                <a:cubicBezTo>
                  <a:pt x="327372" y="98623"/>
                  <a:pt x="319652" y="105983"/>
                  <a:pt x="310130" y="105983"/>
                </a:cubicBezTo>
                <a:cubicBezTo>
                  <a:pt x="300608" y="105983"/>
                  <a:pt x="292888" y="98623"/>
                  <a:pt x="292888" y="89545"/>
                </a:cubicBezTo>
                <a:cubicBezTo>
                  <a:pt x="292888" y="80467"/>
                  <a:pt x="300608" y="73107"/>
                  <a:pt x="310130" y="73107"/>
                </a:cubicBezTo>
                <a:close/>
                <a:moveTo>
                  <a:pt x="269847" y="38704"/>
                </a:moveTo>
                <a:lnTo>
                  <a:pt x="269847" y="160549"/>
                </a:lnTo>
                <a:lnTo>
                  <a:pt x="348792" y="160549"/>
                </a:lnTo>
                <a:lnTo>
                  <a:pt x="348792" y="38704"/>
                </a:lnTo>
                <a:close/>
                <a:moveTo>
                  <a:pt x="229657" y="0"/>
                </a:moveTo>
                <a:lnTo>
                  <a:pt x="387547" y="0"/>
                </a:lnTo>
                <a:lnTo>
                  <a:pt x="387547" y="118978"/>
                </a:lnTo>
                <a:lnTo>
                  <a:pt x="525341" y="118978"/>
                </a:lnTo>
                <a:cubicBezTo>
                  <a:pt x="571272" y="118978"/>
                  <a:pt x="607156" y="154815"/>
                  <a:pt x="607156" y="200686"/>
                </a:cubicBezTo>
                <a:lnTo>
                  <a:pt x="607156" y="527517"/>
                </a:lnTo>
                <a:cubicBezTo>
                  <a:pt x="607156" y="571955"/>
                  <a:pt x="571272" y="609225"/>
                  <a:pt x="525341" y="609225"/>
                </a:cubicBezTo>
                <a:lnTo>
                  <a:pt x="81815" y="609225"/>
                </a:lnTo>
                <a:cubicBezTo>
                  <a:pt x="37319" y="609225"/>
                  <a:pt x="0" y="571955"/>
                  <a:pt x="0" y="527517"/>
                </a:cubicBezTo>
                <a:lnTo>
                  <a:pt x="0" y="200686"/>
                </a:lnTo>
                <a:cubicBezTo>
                  <a:pt x="0" y="154815"/>
                  <a:pt x="37319" y="118978"/>
                  <a:pt x="81815" y="118978"/>
                </a:cubicBezTo>
                <a:lnTo>
                  <a:pt x="229657" y="118978"/>
                </a:lnTo>
                <a:close/>
              </a:path>
            </a:pathLst>
          </a:custGeom>
          <a:solidFill>
            <a:schemeClr val="accent1">
              <a:lumMod val="75000"/>
            </a:schemeClr>
          </a:solidFill>
          <a:ln>
            <a:noFill/>
          </a:ln>
        </p:spPr>
      </p:sp>
      <p:sp>
        <p:nvSpPr>
          <p:cNvPr id="27" name="文本框 26"/>
          <p:cNvSpPr txBox="1"/>
          <p:nvPr>
            <p:custDataLst>
              <p:tags r:id="rId4"/>
            </p:custDataLst>
          </p:nvPr>
        </p:nvSpPr>
        <p:spPr>
          <a:xfrm>
            <a:off x="2423795" y="3040380"/>
            <a:ext cx="6336665" cy="1653786"/>
          </a:xfrm>
          <a:prstGeom prst="rect">
            <a:avLst/>
          </a:prstGeom>
          <a:noFill/>
        </p:spPr>
        <p:txBody>
          <a:bodyPr wrap="square" rtlCol="0">
            <a:spAutoFit/>
          </a:bodyPr>
          <a:lstStyle/>
          <a:p>
            <a:pPr lvl="0">
              <a:lnSpc>
                <a:spcPct val="130000"/>
              </a:lnSpc>
            </a:pP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为了提高</a:t>
            </a:r>
            <a:r>
              <a:rPr kumimoji="0" lang="en-US" altLang="zh-CN"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SLAM</a:t>
            </a: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系统对于自身的</a:t>
            </a: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定位</a:t>
            </a:r>
            <a:r>
              <a:rPr kumimoji="0" lang="zh-CN" altLang="en-US" sz="2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，以及</a:t>
            </a: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对环境的感知理解</a:t>
            </a:r>
            <a:r>
              <a:rPr kumimoji="0" lang="zh-CN" altLang="en-US" sz="20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，通过对目标识别得到的物体信息进行进一步处理，获取更精准的物体后，在语义地图上</a:t>
            </a: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高质量重建</a:t>
            </a:r>
            <a:r>
              <a:rPr kumimoji="0" lang="zh-CN" altLang="en-US" sz="20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出物体。</a:t>
            </a:r>
          </a:p>
        </p:txBody>
      </p:sp>
      <p:cxnSp>
        <p:nvCxnSpPr>
          <p:cNvPr id="2" name="直接连接符 1"/>
          <p:cNvCxnSpPr/>
          <p:nvPr>
            <p:custDataLst>
              <p:tags r:id="rId5"/>
            </p:custDataLst>
          </p:nvPr>
        </p:nvCxnSpPr>
        <p:spPr>
          <a:xfrm>
            <a:off x="5514975" y="947944"/>
            <a:ext cx="1162050"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sp>
        <p:nvSpPr>
          <p:cNvPr id="3" name="灯片编号占位符 2"/>
          <p:cNvSpPr>
            <a:spLocks noGrp="1"/>
          </p:cNvSpPr>
          <p:nvPr>
            <p:ph type="sldNum" sz="quarter" idx="12"/>
          </p:nvPr>
        </p:nvSpPr>
        <p:spPr/>
        <p:txBody>
          <a:bodyPr/>
          <a:lstStyle/>
          <a:p>
            <a:fld id="{CD331227-691F-4B7F-8493-F4368ED92163}" type="slidenum">
              <a:rPr lang="zh-CN" altLang="en-US" smtClean="0"/>
              <a:t>13</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4578"/>
        </a:solidFill>
        <a:effectLst/>
      </p:bgPr>
    </p:bg>
    <p:spTree>
      <p:nvGrpSpPr>
        <p:cNvPr id="1" name=""/>
        <p:cNvGrpSpPr/>
        <p:nvPr/>
      </p:nvGrpSpPr>
      <p:grpSpPr>
        <a:xfrm>
          <a:off x="0" y="0"/>
          <a:ext cx="0" cy="0"/>
          <a:chOff x="0" y="0"/>
          <a:chExt cx="0" cy="0"/>
        </a:xfrm>
      </p:grpSpPr>
      <p:sp>
        <p:nvSpPr>
          <p:cNvPr id="4" name="矩形 3"/>
          <p:cNvSpPr/>
          <p:nvPr/>
        </p:nvSpPr>
        <p:spPr>
          <a:xfrm>
            <a:off x="600075" y="676275"/>
            <a:ext cx="10991850" cy="5505450"/>
          </a:xfrm>
          <a:prstGeom prst="rect">
            <a:avLst/>
          </a:prstGeom>
          <a:solidFill>
            <a:srgbClr val="F2F2F2"/>
          </a:solidFill>
          <a:ln>
            <a:noFill/>
          </a:ln>
          <a:effectLst>
            <a:outerShdw blurRad="3302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cxnSp>
        <p:nvCxnSpPr>
          <p:cNvPr id="5" name="直接连接符 4"/>
          <p:cNvCxnSpPr/>
          <p:nvPr/>
        </p:nvCxnSpPr>
        <p:spPr>
          <a:xfrm>
            <a:off x="3386878" y="2849254"/>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3293074" y="2957866"/>
            <a:ext cx="560585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400" dirty="0">
                <a:solidFill>
                  <a:srgbClr val="004578"/>
                </a:solidFill>
                <a:latin typeface="微软雅黑" panose="020B0503020204020204" pitchFamily="34" charset="-122"/>
                <a:ea typeface="微软雅黑" panose="020B0503020204020204" pitchFamily="34" charset="-122"/>
              </a:rPr>
              <a:t>实施方案与计划</a:t>
            </a:r>
            <a:endPar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cxnSp>
        <p:nvCxnSpPr>
          <p:cNvPr id="7" name="直接连接符 6"/>
          <p:cNvCxnSpPr/>
          <p:nvPr/>
        </p:nvCxnSpPr>
        <p:spPr>
          <a:xfrm>
            <a:off x="3386878" y="3848617"/>
            <a:ext cx="541824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5367338" y="1214438"/>
            <a:ext cx="1457325" cy="145732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5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灯片编号占位符 1"/>
          <p:cNvSpPr>
            <a:spLocks noGrp="1"/>
          </p:cNvSpPr>
          <p:nvPr>
            <p:ph type="sldNum" sz="quarter" idx="12"/>
          </p:nvPr>
        </p:nvSpPr>
        <p:spPr/>
        <p:txBody>
          <a:bodyPr/>
          <a:lstStyle/>
          <a:p>
            <a:fld id="{CD331227-691F-4B7F-8493-F4368ED92163}" type="slidenum">
              <a:rPr lang="zh-CN" altLang="en-US" smtClean="0"/>
              <a:t>14</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16336" y="393837"/>
            <a:ext cx="495932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第四部分：</a:t>
            </a:r>
            <a:r>
              <a:rPr lang="zh-CN" altLang="en-US" sz="2400" dirty="0">
                <a:solidFill>
                  <a:srgbClr val="004578"/>
                </a:solidFill>
                <a:latin typeface="微软雅黑" panose="020B0503020204020204" pitchFamily="34" charset="-122"/>
                <a:ea typeface="微软雅黑" panose="020B0503020204020204" pitchFamily="34" charset="-122"/>
              </a:rPr>
              <a:t>实施方案与计划</a:t>
            </a:r>
            <a:endPar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endParaRPr>
          </a:p>
        </p:txBody>
      </p:sp>
      <p:cxnSp>
        <p:nvCxnSpPr>
          <p:cNvPr id="4" name="直接连接符 3"/>
          <p:cNvCxnSpPr/>
          <p:nvPr/>
        </p:nvCxnSpPr>
        <p:spPr>
          <a:xfrm>
            <a:off x="5514975" y="961914"/>
            <a:ext cx="1162050"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sp>
        <p:nvSpPr>
          <p:cNvPr id="5" name="灯片编号占位符 4"/>
          <p:cNvSpPr>
            <a:spLocks noGrp="1"/>
          </p:cNvSpPr>
          <p:nvPr>
            <p:ph type="sldNum" sz="quarter" idx="12"/>
          </p:nvPr>
        </p:nvSpPr>
        <p:spPr/>
        <p:txBody>
          <a:bodyPr/>
          <a:lstStyle/>
          <a:p>
            <a:fld id="{CD331227-691F-4B7F-8493-F4368ED92163}" type="slidenum">
              <a:rPr lang="zh-CN" altLang="en-US" smtClean="0"/>
              <a:t>15</a:t>
            </a:fld>
            <a:endParaRPr lang="zh-CN" altLang="en-US"/>
          </a:p>
        </p:txBody>
      </p:sp>
      <p:grpSp>
        <p:nvGrpSpPr>
          <p:cNvPr id="3" name="组合 2"/>
          <p:cNvGrpSpPr/>
          <p:nvPr/>
        </p:nvGrpSpPr>
        <p:grpSpPr>
          <a:xfrm>
            <a:off x="762000" y="2492375"/>
            <a:ext cx="1027430" cy="2933700"/>
            <a:chOff x="8924" y="3441"/>
            <a:chExt cx="1618" cy="4620"/>
          </a:xfrm>
        </p:grpSpPr>
        <p:sp>
          <p:nvSpPr>
            <p:cNvPr id="6" name="圆角矩形 23"/>
            <p:cNvSpPr/>
            <p:nvPr/>
          </p:nvSpPr>
          <p:spPr>
            <a:xfrm>
              <a:off x="8924" y="3441"/>
              <a:ext cx="1589" cy="4620"/>
            </a:xfrm>
            <a:prstGeom prst="roundRect">
              <a:avLst/>
            </a:prstGeom>
            <a:solidFill>
              <a:schemeClr val="accent1">
                <a:lumMod val="75000"/>
              </a:schemeClr>
            </a:solidFill>
            <a:ln w="28575" cmpd="sng">
              <a:solidFill>
                <a:schemeClr val="accent1">
                  <a:shade val="50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9182" y="3795"/>
              <a:ext cx="1361" cy="4021"/>
            </a:xfrm>
            <a:prstGeom prst="rect">
              <a:avLst/>
            </a:prstGeom>
            <a:noFill/>
          </p:spPr>
          <p:txBody>
            <a:bodyPr wrap="square" rtlCol="0">
              <a:spAutoFit/>
            </a:bodyPr>
            <a:lstStyle/>
            <a:p>
              <a:r>
                <a:rPr lang="zh-CN" altLang="en-US" sz="4000">
                  <a:solidFill>
                    <a:schemeClr val="bg1"/>
                  </a:solidFill>
                  <a:latin typeface="微软雅黑" panose="020B0503020204020204" pitchFamily="34" charset="-122"/>
                  <a:ea typeface="微软雅黑" panose="020B0503020204020204" pitchFamily="34" charset="-122"/>
                </a:rPr>
                <a:t>实施方案</a:t>
              </a:r>
            </a:p>
          </p:txBody>
        </p:sp>
      </p:grpSp>
      <p:grpSp>
        <p:nvGrpSpPr>
          <p:cNvPr id="8" name="组合 7"/>
          <p:cNvGrpSpPr/>
          <p:nvPr/>
        </p:nvGrpSpPr>
        <p:grpSpPr>
          <a:xfrm>
            <a:off x="2055165" y="1678940"/>
            <a:ext cx="5028260" cy="1716405"/>
            <a:chOff x="1130" y="3439"/>
            <a:chExt cx="7919" cy="2703"/>
          </a:xfrm>
        </p:grpSpPr>
        <p:grpSp>
          <p:nvGrpSpPr>
            <p:cNvPr id="9" name="组合 8"/>
            <p:cNvGrpSpPr/>
            <p:nvPr/>
          </p:nvGrpSpPr>
          <p:grpSpPr>
            <a:xfrm>
              <a:off x="1130" y="3696"/>
              <a:ext cx="1638" cy="1638"/>
              <a:chOff x="1060755" y="1680275"/>
              <a:chExt cx="1039864" cy="1039864"/>
            </a:xfrm>
          </p:grpSpPr>
          <p:sp>
            <p:nvSpPr>
              <p:cNvPr id="23" name="椭圆 22"/>
              <p:cNvSpPr/>
              <p:nvPr/>
            </p:nvSpPr>
            <p:spPr>
              <a:xfrm>
                <a:off x="1060755" y="1680275"/>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4" name="history_157928"/>
              <p:cNvSpPr>
                <a:spLocks noChangeAspect="1"/>
              </p:cNvSpPr>
              <p:nvPr/>
            </p:nvSpPr>
            <p:spPr bwMode="auto">
              <a:xfrm>
                <a:off x="1269118" y="1876743"/>
                <a:ext cx="609685" cy="608828"/>
              </a:xfrm>
              <a:custGeom>
                <a:avLst/>
                <a:gdLst>
                  <a:gd name="connsiteX0" fmla="*/ 301222 w 602205"/>
                  <a:gd name="connsiteY0" fmla="*/ 129064 h 601359"/>
                  <a:gd name="connsiteX1" fmla="*/ 333492 w 602205"/>
                  <a:gd name="connsiteY1" fmla="*/ 161278 h 601359"/>
                  <a:gd name="connsiteX2" fmla="*/ 333492 w 602205"/>
                  <a:gd name="connsiteY2" fmla="*/ 300925 h 601359"/>
                  <a:gd name="connsiteX3" fmla="*/ 301222 w 602205"/>
                  <a:gd name="connsiteY3" fmla="*/ 333139 h 601359"/>
                  <a:gd name="connsiteX4" fmla="*/ 161334 w 602205"/>
                  <a:gd name="connsiteY4" fmla="*/ 333139 h 601359"/>
                  <a:gd name="connsiteX5" fmla="*/ 129064 w 602205"/>
                  <a:gd name="connsiteY5" fmla="*/ 300925 h 601359"/>
                  <a:gd name="connsiteX6" fmla="*/ 161334 w 602205"/>
                  <a:gd name="connsiteY6" fmla="*/ 268711 h 601359"/>
                  <a:gd name="connsiteX7" fmla="*/ 268953 w 602205"/>
                  <a:gd name="connsiteY7" fmla="*/ 268711 h 601359"/>
                  <a:gd name="connsiteX8" fmla="*/ 268953 w 602205"/>
                  <a:gd name="connsiteY8" fmla="*/ 161278 h 601359"/>
                  <a:gd name="connsiteX9" fmla="*/ 301222 w 602205"/>
                  <a:gd name="connsiteY9" fmla="*/ 129064 h 601359"/>
                  <a:gd name="connsiteX10" fmla="*/ 301183 w 602205"/>
                  <a:gd name="connsiteY10" fmla="*/ 64437 h 601359"/>
                  <a:gd name="connsiteX11" fmla="*/ 64528 w 602205"/>
                  <a:gd name="connsiteY11" fmla="*/ 300760 h 601359"/>
                  <a:gd name="connsiteX12" fmla="*/ 301183 w 602205"/>
                  <a:gd name="connsiteY12" fmla="*/ 536922 h 601359"/>
                  <a:gd name="connsiteX13" fmla="*/ 537677 w 602205"/>
                  <a:gd name="connsiteY13" fmla="*/ 300760 h 601359"/>
                  <a:gd name="connsiteX14" fmla="*/ 301183 w 602205"/>
                  <a:gd name="connsiteY14" fmla="*/ 64437 h 601359"/>
                  <a:gd name="connsiteX15" fmla="*/ 301183 w 602205"/>
                  <a:gd name="connsiteY15" fmla="*/ 0 h 601359"/>
                  <a:gd name="connsiteX16" fmla="*/ 602205 w 602205"/>
                  <a:gd name="connsiteY16" fmla="*/ 300760 h 601359"/>
                  <a:gd name="connsiteX17" fmla="*/ 301183 w 602205"/>
                  <a:gd name="connsiteY17" fmla="*/ 601359 h 601359"/>
                  <a:gd name="connsiteX18" fmla="*/ 0 w 602205"/>
                  <a:gd name="connsiteY18" fmla="*/ 300760 h 601359"/>
                  <a:gd name="connsiteX19" fmla="*/ 301183 w 602205"/>
                  <a:gd name="connsiteY19" fmla="*/ 0 h 60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2205" h="601359">
                    <a:moveTo>
                      <a:pt x="301222" y="129064"/>
                    </a:moveTo>
                    <a:cubicBezTo>
                      <a:pt x="318971" y="129064"/>
                      <a:pt x="333492" y="143561"/>
                      <a:pt x="333492" y="161278"/>
                    </a:cubicBezTo>
                    <a:lnTo>
                      <a:pt x="333492" y="300925"/>
                    </a:lnTo>
                    <a:cubicBezTo>
                      <a:pt x="333492" y="318643"/>
                      <a:pt x="318971" y="333139"/>
                      <a:pt x="301222" y="333139"/>
                    </a:cubicBezTo>
                    <a:lnTo>
                      <a:pt x="161334" y="333139"/>
                    </a:lnTo>
                    <a:cubicBezTo>
                      <a:pt x="143585" y="333139"/>
                      <a:pt x="129064" y="318643"/>
                      <a:pt x="129064" y="300925"/>
                    </a:cubicBezTo>
                    <a:cubicBezTo>
                      <a:pt x="129064" y="283047"/>
                      <a:pt x="143585" y="268711"/>
                      <a:pt x="161334" y="268711"/>
                    </a:cubicBezTo>
                    <a:lnTo>
                      <a:pt x="268953" y="268711"/>
                    </a:lnTo>
                    <a:lnTo>
                      <a:pt x="268953" y="161278"/>
                    </a:lnTo>
                    <a:cubicBezTo>
                      <a:pt x="268953" y="143561"/>
                      <a:pt x="283313" y="129064"/>
                      <a:pt x="301222" y="129064"/>
                    </a:cubicBezTo>
                    <a:close/>
                    <a:moveTo>
                      <a:pt x="301183" y="64437"/>
                    </a:moveTo>
                    <a:cubicBezTo>
                      <a:pt x="170676" y="64437"/>
                      <a:pt x="64528" y="170436"/>
                      <a:pt x="64528" y="300760"/>
                    </a:cubicBezTo>
                    <a:cubicBezTo>
                      <a:pt x="64528" y="430923"/>
                      <a:pt x="170676" y="536922"/>
                      <a:pt x="301183" y="536922"/>
                    </a:cubicBezTo>
                    <a:cubicBezTo>
                      <a:pt x="431529" y="536922"/>
                      <a:pt x="537677" y="430923"/>
                      <a:pt x="537677" y="300760"/>
                    </a:cubicBezTo>
                    <a:cubicBezTo>
                      <a:pt x="537677" y="170436"/>
                      <a:pt x="431529" y="64437"/>
                      <a:pt x="301183" y="64437"/>
                    </a:cubicBezTo>
                    <a:close/>
                    <a:moveTo>
                      <a:pt x="301183" y="0"/>
                    </a:moveTo>
                    <a:cubicBezTo>
                      <a:pt x="467181" y="0"/>
                      <a:pt x="602205" y="134835"/>
                      <a:pt x="602205" y="300760"/>
                    </a:cubicBezTo>
                    <a:cubicBezTo>
                      <a:pt x="602205" y="466525"/>
                      <a:pt x="467181" y="601359"/>
                      <a:pt x="301183" y="601359"/>
                    </a:cubicBezTo>
                    <a:cubicBezTo>
                      <a:pt x="135024" y="601359"/>
                      <a:pt x="0" y="466525"/>
                      <a:pt x="0" y="300760"/>
                    </a:cubicBezTo>
                    <a:cubicBezTo>
                      <a:pt x="0" y="134835"/>
                      <a:pt x="135024" y="0"/>
                      <a:pt x="301183" y="0"/>
                    </a:cubicBezTo>
                    <a:close/>
                  </a:path>
                </a:pathLst>
              </a:custGeom>
              <a:solidFill>
                <a:schemeClr val="bg1"/>
              </a:solidFill>
              <a:ln>
                <a:noFill/>
              </a:ln>
            </p:spPr>
          </p:sp>
        </p:grpSp>
        <p:sp>
          <p:nvSpPr>
            <p:cNvPr id="11" name="文本框 10"/>
            <p:cNvSpPr txBox="1"/>
            <p:nvPr/>
          </p:nvSpPr>
          <p:spPr>
            <a:xfrm>
              <a:off x="3005" y="3439"/>
              <a:ext cx="6044" cy="774"/>
            </a:xfrm>
            <a:prstGeom prst="rect">
              <a:avLst/>
            </a:prstGeom>
            <a:noFill/>
          </p:spPr>
          <p:txBody>
            <a:bodyPr wrap="square" rtlCol="0">
              <a:spAutoFit/>
            </a:bodyPr>
            <a:lstStyle/>
            <a:p>
              <a:r>
                <a:rPr lang="en-US" altLang="zh-CN" sz="2600" dirty="0">
                  <a:solidFill>
                    <a:srgbClr val="004578"/>
                  </a:solidFill>
                  <a:latin typeface="微软雅黑" panose="020B0503020204020204" pitchFamily="34" charset="-122"/>
                  <a:ea typeface="微软雅黑" panose="020B0503020204020204" pitchFamily="34" charset="-122"/>
                </a:rPr>
                <a:t>1</a:t>
              </a:r>
              <a:r>
                <a:rPr lang="zh-CN" altLang="en-US" sz="2600" dirty="0">
                  <a:solidFill>
                    <a:srgbClr val="004578"/>
                  </a:solidFill>
                  <a:latin typeface="微软雅黑" panose="020B0503020204020204" pitchFamily="34" charset="-122"/>
                  <a:ea typeface="微软雅黑" panose="020B0503020204020204" pitchFamily="34" charset="-122"/>
                </a:rPr>
                <a:t>、文献阅读和数据收集</a:t>
              </a:r>
            </a:p>
          </p:txBody>
        </p:sp>
        <p:cxnSp>
          <p:nvCxnSpPr>
            <p:cNvPr id="20" name="直接连接符 19"/>
            <p:cNvCxnSpPr/>
            <p:nvPr/>
          </p:nvCxnSpPr>
          <p:spPr>
            <a:xfrm>
              <a:off x="3185" y="4290"/>
              <a:ext cx="1077"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34" y="4351"/>
              <a:ext cx="6115" cy="1791"/>
            </a:xfrm>
            <a:prstGeom prst="rect">
              <a:avLst/>
            </a:prstGeom>
            <a:noFill/>
          </p:spPr>
          <p:txBody>
            <a:bodyPr wrap="square" rtlCol="0">
              <a:spAutoFit/>
            </a:bodyPr>
            <a:lstStyle/>
            <a:p>
              <a:pPr>
                <a:lnSpc>
                  <a:spcPct val="130000"/>
                </a:lnSpc>
              </a:pPr>
              <a:r>
                <a:rPr lang="zh-CN" altLang="en-US" dirty="0">
                  <a:solidFill>
                    <a:srgbClr val="6F6C5A"/>
                  </a:solidFill>
                  <a:latin typeface="微软雅黑" panose="020B0503020204020204" pitchFamily="34" charset="-122"/>
                  <a:ea typeface="微软雅黑" panose="020B0503020204020204" pitchFamily="34" charset="-122"/>
                </a:rPr>
                <a:t>语义</a:t>
              </a:r>
              <a:r>
                <a:rPr lang="en-US" altLang="zh-CN" dirty="0">
                  <a:solidFill>
                    <a:srgbClr val="6F6C5A"/>
                  </a:solidFill>
                  <a:latin typeface="微软雅黑" panose="020B0503020204020204" pitchFamily="34" charset="-122"/>
                  <a:ea typeface="微软雅黑" panose="020B0503020204020204" pitchFamily="34" charset="-122"/>
                </a:rPr>
                <a:t>SLAM</a:t>
              </a:r>
              <a:r>
                <a:rPr lang="zh-CN" altLang="en-US" dirty="0">
                  <a:solidFill>
                    <a:srgbClr val="6F6C5A"/>
                  </a:solidFill>
                  <a:latin typeface="微软雅黑" panose="020B0503020204020204" pitchFamily="34" charset="-122"/>
                  <a:ea typeface="微软雅黑" panose="020B0503020204020204" pitchFamily="34" charset="-122"/>
                </a:rPr>
                <a:t>越来越受到关注，相关的论文成果很多，需要整理使用的不同方法</a:t>
              </a:r>
            </a:p>
          </p:txBody>
        </p:sp>
      </p:grpSp>
      <p:grpSp>
        <p:nvGrpSpPr>
          <p:cNvPr id="25" name="组合 24"/>
          <p:cNvGrpSpPr/>
          <p:nvPr/>
        </p:nvGrpSpPr>
        <p:grpSpPr>
          <a:xfrm>
            <a:off x="6971836" y="2602230"/>
            <a:ext cx="4799374" cy="1716342"/>
            <a:chOff x="10686" y="3439"/>
            <a:chExt cx="7558" cy="2703"/>
          </a:xfrm>
        </p:grpSpPr>
        <p:grpSp>
          <p:nvGrpSpPr>
            <p:cNvPr id="26" name="组合 25"/>
            <p:cNvGrpSpPr/>
            <p:nvPr/>
          </p:nvGrpSpPr>
          <p:grpSpPr>
            <a:xfrm>
              <a:off x="10686" y="3696"/>
              <a:ext cx="1638" cy="1638"/>
              <a:chOff x="7128681" y="1680275"/>
              <a:chExt cx="1039864" cy="1039864"/>
            </a:xfrm>
          </p:grpSpPr>
          <p:sp>
            <p:nvSpPr>
              <p:cNvPr id="30" name="椭圆 29"/>
              <p:cNvSpPr/>
              <p:nvPr/>
            </p:nvSpPr>
            <p:spPr>
              <a:xfrm>
                <a:off x="7128681" y="1680275"/>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1" name="strategical-planning_27141"/>
              <p:cNvSpPr>
                <a:spLocks noChangeAspect="1"/>
              </p:cNvSpPr>
              <p:nvPr/>
            </p:nvSpPr>
            <p:spPr bwMode="auto">
              <a:xfrm>
                <a:off x="7366383" y="1933464"/>
                <a:ext cx="602560" cy="609685"/>
              </a:xfrm>
              <a:custGeom>
                <a:avLst/>
                <a:gdLst>
                  <a:gd name="connsiteX0" fmla="*/ 327500 w 596772"/>
                  <a:gd name="connsiteY0" fmla="*/ 222827 h 603828"/>
                  <a:gd name="connsiteX1" fmla="*/ 317859 w 596772"/>
                  <a:gd name="connsiteY1" fmla="*/ 232453 h 603828"/>
                  <a:gd name="connsiteX2" fmla="*/ 327500 w 596772"/>
                  <a:gd name="connsiteY2" fmla="*/ 242079 h 603828"/>
                  <a:gd name="connsiteX3" fmla="*/ 337141 w 596772"/>
                  <a:gd name="connsiteY3" fmla="*/ 232453 h 603828"/>
                  <a:gd name="connsiteX4" fmla="*/ 327500 w 596772"/>
                  <a:gd name="connsiteY4" fmla="*/ 222827 h 603828"/>
                  <a:gd name="connsiteX5" fmla="*/ 412093 w 596772"/>
                  <a:gd name="connsiteY5" fmla="*/ 152184 h 603828"/>
                  <a:gd name="connsiteX6" fmla="*/ 402452 w 596772"/>
                  <a:gd name="connsiteY6" fmla="*/ 161810 h 603828"/>
                  <a:gd name="connsiteX7" fmla="*/ 412093 w 596772"/>
                  <a:gd name="connsiteY7" fmla="*/ 171436 h 603828"/>
                  <a:gd name="connsiteX8" fmla="*/ 421734 w 596772"/>
                  <a:gd name="connsiteY8" fmla="*/ 161810 h 603828"/>
                  <a:gd name="connsiteX9" fmla="*/ 412093 w 596772"/>
                  <a:gd name="connsiteY9" fmla="*/ 152184 h 603828"/>
                  <a:gd name="connsiteX10" fmla="*/ 198124 w 596772"/>
                  <a:gd name="connsiteY10" fmla="*/ 145508 h 603828"/>
                  <a:gd name="connsiteX11" fmla="*/ 181796 w 596772"/>
                  <a:gd name="connsiteY11" fmla="*/ 161810 h 603828"/>
                  <a:gd name="connsiteX12" fmla="*/ 198124 w 596772"/>
                  <a:gd name="connsiteY12" fmla="*/ 178112 h 603828"/>
                  <a:gd name="connsiteX13" fmla="*/ 214451 w 596772"/>
                  <a:gd name="connsiteY13" fmla="*/ 161810 h 603828"/>
                  <a:gd name="connsiteX14" fmla="*/ 198124 w 596772"/>
                  <a:gd name="connsiteY14" fmla="*/ 145508 h 603828"/>
                  <a:gd name="connsiteX15" fmla="*/ 198124 w 596772"/>
                  <a:gd name="connsiteY15" fmla="*/ 123772 h 603828"/>
                  <a:gd name="connsiteX16" fmla="*/ 236221 w 596772"/>
                  <a:gd name="connsiteY16" fmla="*/ 161810 h 603828"/>
                  <a:gd name="connsiteX17" fmla="*/ 229379 w 596772"/>
                  <a:gd name="connsiteY17" fmla="*/ 183546 h 603828"/>
                  <a:gd name="connsiteX18" fmla="*/ 325945 w 596772"/>
                  <a:gd name="connsiteY18" fmla="*/ 200625 h 603828"/>
                  <a:gd name="connsiteX19" fmla="*/ 382859 w 596772"/>
                  <a:gd name="connsiteY19" fmla="*/ 172989 h 603828"/>
                  <a:gd name="connsiteX20" fmla="*/ 380682 w 596772"/>
                  <a:gd name="connsiteY20" fmla="*/ 161810 h 603828"/>
                  <a:gd name="connsiteX21" fmla="*/ 412093 w 596772"/>
                  <a:gd name="connsiteY21" fmla="*/ 130448 h 603828"/>
                  <a:gd name="connsiteX22" fmla="*/ 443504 w 596772"/>
                  <a:gd name="connsiteY22" fmla="*/ 161810 h 603828"/>
                  <a:gd name="connsiteX23" fmla="*/ 412093 w 596772"/>
                  <a:gd name="connsiteY23" fmla="*/ 193172 h 603828"/>
                  <a:gd name="connsiteX24" fmla="*/ 398253 w 596772"/>
                  <a:gd name="connsiteY24" fmla="*/ 189757 h 603828"/>
                  <a:gd name="connsiteX25" fmla="*/ 351448 w 596772"/>
                  <a:gd name="connsiteY25" fmla="*/ 212424 h 603828"/>
                  <a:gd name="connsiteX26" fmla="*/ 358912 w 596772"/>
                  <a:gd name="connsiteY26" fmla="*/ 232453 h 603828"/>
                  <a:gd name="connsiteX27" fmla="*/ 327500 w 596772"/>
                  <a:gd name="connsiteY27" fmla="*/ 263815 h 603828"/>
                  <a:gd name="connsiteX28" fmla="*/ 296089 w 596772"/>
                  <a:gd name="connsiteY28" fmla="*/ 232453 h 603828"/>
                  <a:gd name="connsiteX29" fmla="*/ 299821 w 596772"/>
                  <a:gd name="connsiteY29" fmla="*/ 218169 h 603828"/>
                  <a:gd name="connsiteX30" fmla="*/ 203255 w 596772"/>
                  <a:gd name="connsiteY30" fmla="*/ 200935 h 603828"/>
                  <a:gd name="connsiteX31" fmla="*/ 174954 w 596772"/>
                  <a:gd name="connsiteY31" fmla="*/ 244408 h 603828"/>
                  <a:gd name="connsiteX32" fmla="*/ 176820 w 596772"/>
                  <a:gd name="connsiteY32" fmla="*/ 252947 h 603828"/>
                  <a:gd name="connsiteX33" fmla="*/ 156294 w 596772"/>
                  <a:gd name="connsiteY33" fmla="*/ 273441 h 603828"/>
                  <a:gd name="connsiteX34" fmla="*/ 135768 w 596772"/>
                  <a:gd name="connsiteY34" fmla="*/ 252947 h 603828"/>
                  <a:gd name="connsiteX35" fmla="*/ 156294 w 596772"/>
                  <a:gd name="connsiteY35" fmla="*/ 232453 h 603828"/>
                  <a:gd name="connsiteX36" fmla="*/ 156761 w 596772"/>
                  <a:gd name="connsiteY36" fmla="*/ 232453 h 603828"/>
                  <a:gd name="connsiteX37" fmla="*/ 180863 w 596772"/>
                  <a:gd name="connsiteY37" fmla="*/ 195501 h 603828"/>
                  <a:gd name="connsiteX38" fmla="*/ 160026 w 596772"/>
                  <a:gd name="connsiteY38" fmla="*/ 161810 h 603828"/>
                  <a:gd name="connsiteX39" fmla="*/ 198124 w 596772"/>
                  <a:gd name="connsiteY39" fmla="*/ 123772 h 603828"/>
                  <a:gd name="connsiteX40" fmla="*/ 63907 w 596772"/>
                  <a:gd name="connsiteY40" fmla="*/ 67696 h 603828"/>
                  <a:gd name="connsiteX41" fmla="*/ 63907 w 596772"/>
                  <a:gd name="connsiteY41" fmla="*/ 335684 h 603828"/>
                  <a:gd name="connsiteX42" fmla="*/ 528201 w 596772"/>
                  <a:gd name="connsiteY42" fmla="*/ 335684 h 603828"/>
                  <a:gd name="connsiteX43" fmla="*/ 528201 w 596772"/>
                  <a:gd name="connsiteY43" fmla="*/ 67696 h 603828"/>
                  <a:gd name="connsiteX44" fmla="*/ 36385 w 596772"/>
                  <a:gd name="connsiteY44" fmla="*/ 0 h 603828"/>
                  <a:gd name="connsiteX45" fmla="*/ 560543 w 596772"/>
                  <a:gd name="connsiteY45" fmla="*/ 0 h 603828"/>
                  <a:gd name="connsiteX46" fmla="*/ 596772 w 596772"/>
                  <a:gd name="connsiteY46" fmla="*/ 36177 h 603828"/>
                  <a:gd name="connsiteX47" fmla="*/ 596772 w 596772"/>
                  <a:gd name="connsiteY47" fmla="*/ 374345 h 603828"/>
                  <a:gd name="connsiteX48" fmla="*/ 560543 w 596772"/>
                  <a:gd name="connsiteY48" fmla="*/ 410522 h 603828"/>
                  <a:gd name="connsiteX49" fmla="*/ 435684 w 596772"/>
                  <a:gd name="connsiteY49" fmla="*/ 410522 h 603828"/>
                  <a:gd name="connsiteX50" fmla="*/ 462428 w 596772"/>
                  <a:gd name="connsiteY50" fmla="*/ 565633 h 603828"/>
                  <a:gd name="connsiteX51" fmla="*/ 435839 w 596772"/>
                  <a:gd name="connsiteY51" fmla="*/ 603207 h 603828"/>
                  <a:gd name="connsiteX52" fmla="*/ 430242 w 596772"/>
                  <a:gd name="connsiteY52" fmla="*/ 603828 h 603828"/>
                  <a:gd name="connsiteX53" fmla="*/ 398055 w 596772"/>
                  <a:gd name="connsiteY53" fmla="*/ 576657 h 603828"/>
                  <a:gd name="connsiteX54" fmla="*/ 369445 w 596772"/>
                  <a:gd name="connsiteY54" fmla="*/ 410522 h 603828"/>
                  <a:gd name="connsiteX55" fmla="*/ 226238 w 596772"/>
                  <a:gd name="connsiteY55" fmla="*/ 410522 h 603828"/>
                  <a:gd name="connsiteX56" fmla="*/ 197628 w 596772"/>
                  <a:gd name="connsiteY56" fmla="*/ 576657 h 603828"/>
                  <a:gd name="connsiteX57" fmla="*/ 165442 w 596772"/>
                  <a:gd name="connsiteY57" fmla="*/ 603828 h 603828"/>
                  <a:gd name="connsiteX58" fmla="*/ 159844 w 596772"/>
                  <a:gd name="connsiteY58" fmla="*/ 603207 h 603828"/>
                  <a:gd name="connsiteX59" fmla="*/ 133255 w 596772"/>
                  <a:gd name="connsiteY59" fmla="*/ 565633 h 603828"/>
                  <a:gd name="connsiteX60" fmla="*/ 159844 w 596772"/>
                  <a:gd name="connsiteY60" fmla="*/ 410522 h 603828"/>
                  <a:gd name="connsiteX61" fmla="*/ 36385 w 596772"/>
                  <a:gd name="connsiteY61" fmla="*/ 410522 h 603828"/>
                  <a:gd name="connsiteX62" fmla="*/ 0 w 596772"/>
                  <a:gd name="connsiteY62" fmla="*/ 374345 h 603828"/>
                  <a:gd name="connsiteX63" fmla="*/ 0 w 596772"/>
                  <a:gd name="connsiteY63" fmla="*/ 36177 h 603828"/>
                  <a:gd name="connsiteX64" fmla="*/ 36385 w 596772"/>
                  <a:gd name="connsiteY64" fmla="*/ 0 h 60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96772" h="603828">
                    <a:moveTo>
                      <a:pt x="327500" y="222827"/>
                    </a:moveTo>
                    <a:cubicBezTo>
                      <a:pt x="322213" y="222827"/>
                      <a:pt x="317859" y="227174"/>
                      <a:pt x="317859" y="232453"/>
                    </a:cubicBezTo>
                    <a:cubicBezTo>
                      <a:pt x="317859" y="237732"/>
                      <a:pt x="322213" y="242079"/>
                      <a:pt x="327500" y="242079"/>
                    </a:cubicBezTo>
                    <a:cubicBezTo>
                      <a:pt x="332787" y="242079"/>
                      <a:pt x="337141" y="237732"/>
                      <a:pt x="337141" y="232453"/>
                    </a:cubicBezTo>
                    <a:cubicBezTo>
                      <a:pt x="337141" y="227174"/>
                      <a:pt x="332787" y="222827"/>
                      <a:pt x="327500" y="222827"/>
                    </a:cubicBezTo>
                    <a:close/>
                    <a:moveTo>
                      <a:pt x="412093" y="152184"/>
                    </a:moveTo>
                    <a:cubicBezTo>
                      <a:pt x="406806" y="152184"/>
                      <a:pt x="402452" y="156532"/>
                      <a:pt x="402452" y="161810"/>
                    </a:cubicBezTo>
                    <a:cubicBezTo>
                      <a:pt x="402452" y="167089"/>
                      <a:pt x="406806" y="171436"/>
                      <a:pt x="412093" y="171436"/>
                    </a:cubicBezTo>
                    <a:cubicBezTo>
                      <a:pt x="417380" y="171436"/>
                      <a:pt x="421734" y="167089"/>
                      <a:pt x="421734" y="161810"/>
                    </a:cubicBezTo>
                    <a:cubicBezTo>
                      <a:pt x="421734" y="156532"/>
                      <a:pt x="417380" y="152184"/>
                      <a:pt x="412093" y="152184"/>
                    </a:cubicBezTo>
                    <a:close/>
                    <a:moveTo>
                      <a:pt x="198124" y="145508"/>
                    </a:moveTo>
                    <a:cubicBezTo>
                      <a:pt x="189105" y="145508"/>
                      <a:pt x="181796" y="152805"/>
                      <a:pt x="181796" y="161810"/>
                    </a:cubicBezTo>
                    <a:cubicBezTo>
                      <a:pt x="181796" y="170815"/>
                      <a:pt x="189105" y="178112"/>
                      <a:pt x="198124" y="178112"/>
                    </a:cubicBezTo>
                    <a:cubicBezTo>
                      <a:pt x="207143" y="178112"/>
                      <a:pt x="214451" y="170815"/>
                      <a:pt x="214451" y="161810"/>
                    </a:cubicBezTo>
                    <a:cubicBezTo>
                      <a:pt x="214451" y="152805"/>
                      <a:pt x="207143" y="145508"/>
                      <a:pt x="198124" y="145508"/>
                    </a:cubicBezTo>
                    <a:close/>
                    <a:moveTo>
                      <a:pt x="198124" y="123772"/>
                    </a:moveTo>
                    <a:cubicBezTo>
                      <a:pt x="219116" y="123772"/>
                      <a:pt x="236221" y="140850"/>
                      <a:pt x="236221" y="161810"/>
                    </a:cubicBezTo>
                    <a:cubicBezTo>
                      <a:pt x="236221" y="169884"/>
                      <a:pt x="233578" y="177336"/>
                      <a:pt x="229379" y="183546"/>
                    </a:cubicBezTo>
                    <a:lnTo>
                      <a:pt x="325945" y="200625"/>
                    </a:lnTo>
                    <a:lnTo>
                      <a:pt x="382859" y="172989"/>
                    </a:lnTo>
                    <a:cubicBezTo>
                      <a:pt x="381615" y="169573"/>
                      <a:pt x="380682" y="165847"/>
                      <a:pt x="380682" y="161810"/>
                    </a:cubicBezTo>
                    <a:cubicBezTo>
                      <a:pt x="380682" y="144577"/>
                      <a:pt x="394832" y="130448"/>
                      <a:pt x="412093" y="130448"/>
                    </a:cubicBezTo>
                    <a:cubicBezTo>
                      <a:pt x="429509" y="130448"/>
                      <a:pt x="443504" y="144577"/>
                      <a:pt x="443504" y="161810"/>
                    </a:cubicBezTo>
                    <a:cubicBezTo>
                      <a:pt x="443504" y="179199"/>
                      <a:pt x="429353" y="193172"/>
                      <a:pt x="412093" y="193172"/>
                    </a:cubicBezTo>
                    <a:cubicBezTo>
                      <a:pt x="407117" y="193172"/>
                      <a:pt x="402452" y="191930"/>
                      <a:pt x="398253" y="189757"/>
                    </a:cubicBezTo>
                    <a:lnTo>
                      <a:pt x="351448" y="212424"/>
                    </a:lnTo>
                    <a:cubicBezTo>
                      <a:pt x="355957" y="217859"/>
                      <a:pt x="358912" y="224845"/>
                      <a:pt x="358912" y="232453"/>
                    </a:cubicBezTo>
                    <a:cubicBezTo>
                      <a:pt x="358912" y="249842"/>
                      <a:pt x="344761" y="263815"/>
                      <a:pt x="327500" y="263815"/>
                    </a:cubicBezTo>
                    <a:cubicBezTo>
                      <a:pt x="310084" y="263815"/>
                      <a:pt x="296089" y="249842"/>
                      <a:pt x="296089" y="232453"/>
                    </a:cubicBezTo>
                    <a:cubicBezTo>
                      <a:pt x="296089" y="227329"/>
                      <a:pt x="297489" y="222361"/>
                      <a:pt x="299821" y="218169"/>
                    </a:cubicBezTo>
                    <a:lnTo>
                      <a:pt x="203255" y="200935"/>
                    </a:lnTo>
                    <a:lnTo>
                      <a:pt x="174954" y="244408"/>
                    </a:lnTo>
                    <a:cubicBezTo>
                      <a:pt x="176198" y="247047"/>
                      <a:pt x="176820" y="249842"/>
                      <a:pt x="176820" y="252947"/>
                    </a:cubicBezTo>
                    <a:cubicBezTo>
                      <a:pt x="176820" y="264281"/>
                      <a:pt x="167646" y="273441"/>
                      <a:pt x="156294" y="273441"/>
                    </a:cubicBezTo>
                    <a:cubicBezTo>
                      <a:pt x="145098" y="273441"/>
                      <a:pt x="135768" y="264281"/>
                      <a:pt x="135768" y="252947"/>
                    </a:cubicBezTo>
                    <a:cubicBezTo>
                      <a:pt x="135768" y="241613"/>
                      <a:pt x="145098" y="232453"/>
                      <a:pt x="156294" y="232453"/>
                    </a:cubicBezTo>
                    <a:cubicBezTo>
                      <a:pt x="156450" y="232453"/>
                      <a:pt x="156605" y="232453"/>
                      <a:pt x="156761" y="232453"/>
                    </a:cubicBezTo>
                    <a:lnTo>
                      <a:pt x="180863" y="195501"/>
                    </a:lnTo>
                    <a:cubicBezTo>
                      <a:pt x="168579" y="189291"/>
                      <a:pt x="160026" y="176560"/>
                      <a:pt x="160026" y="161810"/>
                    </a:cubicBezTo>
                    <a:cubicBezTo>
                      <a:pt x="160026" y="140850"/>
                      <a:pt x="177131" y="123772"/>
                      <a:pt x="198124" y="123772"/>
                    </a:cubicBezTo>
                    <a:close/>
                    <a:moveTo>
                      <a:pt x="63907" y="67696"/>
                    </a:moveTo>
                    <a:lnTo>
                      <a:pt x="63907" y="335684"/>
                    </a:lnTo>
                    <a:lnTo>
                      <a:pt x="528201" y="335684"/>
                    </a:lnTo>
                    <a:lnTo>
                      <a:pt x="528201" y="67696"/>
                    </a:lnTo>
                    <a:close/>
                    <a:moveTo>
                      <a:pt x="36385" y="0"/>
                    </a:moveTo>
                    <a:lnTo>
                      <a:pt x="560543" y="0"/>
                    </a:lnTo>
                    <a:cubicBezTo>
                      <a:pt x="580601" y="0"/>
                      <a:pt x="596772" y="16148"/>
                      <a:pt x="596772" y="36177"/>
                    </a:cubicBezTo>
                    <a:lnTo>
                      <a:pt x="596772" y="374345"/>
                    </a:lnTo>
                    <a:cubicBezTo>
                      <a:pt x="596772" y="394375"/>
                      <a:pt x="580601" y="410522"/>
                      <a:pt x="560543" y="410522"/>
                    </a:cubicBezTo>
                    <a:lnTo>
                      <a:pt x="435684" y="410522"/>
                    </a:lnTo>
                    <a:lnTo>
                      <a:pt x="462428" y="565633"/>
                    </a:lnTo>
                    <a:cubicBezTo>
                      <a:pt x="465538" y="583333"/>
                      <a:pt x="453565" y="600257"/>
                      <a:pt x="435839" y="603207"/>
                    </a:cubicBezTo>
                    <a:cubicBezTo>
                      <a:pt x="433818" y="603673"/>
                      <a:pt x="432108" y="603828"/>
                      <a:pt x="430242" y="603828"/>
                    </a:cubicBezTo>
                    <a:cubicBezTo>
                      <a:pt x="414537" y="603828"/>
                      <a:pt x="400854" y="592494"/>
                      <a:pt x="398055" y="576657"/>
                    </a:cubicBezTo>
                    <a:lnTo>
                      <a:pt x="369445" y="410522"/>
                    </a:lnTo>
                    <a:lnTo>
                      <a:pt x="226238" y="410522"/>
                    </a:lnTo>
                    <a:lnTo>
                      <a:pt x="197628" y="576657"/>
                    </a:lnTo>
                    <a:cubicBezTo>
                      <a:pt x="194829" y="592494"/>
                      <a:pt x="180991" y="603828"/>
                      <a:pt x="165442" y="603828"/>
                    </a:cubicBezTo>
                    <a:cubicBezTo>
                      <a:pt x="163576" y="603828"/>
                      <a:pt x="161710" y="603673"/>
                      <a:pt x="159844" y="603207"/>
                    </a:cubicBezTo>
                    <a:cubicBezTo>
                      <a:pt x="142118" y="600257"/>
                      <a:pt x="130145" y="583333"/>
                      <a:pt x="133255" y="565633"/>
                    </a:cubicBezTo>
                    <a:lnTo>
                      <a:pt x="159844" y="410522"/>
                    </a:lnTo>
                    <a:lnTo>
                      <a:pt x="36385" y="410522"/>
                    </a:lnTo>
                    <a:cubicBezTo>
                      <a:pt x="16326" y="410522"/>
                      <a:pt x="0" y="394375"/>
                      <a:pt x="0" y="374345"/>
                    </a:cubicBezTo>
                    <a:lnTo>
                      <a:pt x="0" y="36177"/>
                    </a:lnTo>
                    <a:cubicBezTo>
                      <a:pt x="0" y="16148"/>
                      <a:pt x="16326" y="0"/>
                      <a:pt x="36385" y="0"/>
                    </a:cubicBezTo>
                    <a:close/>
                  </a:path>
                </a:pathLst>
              </a:custGeom>
              <a:solidFill>
                <a:schemeClr val="bg1"/>
              </a:solidFill>
              <a:ln>
                <a:noFill/>
              </a:ln>
            </p:spPr>
          </p:sp>
        </p:grpSp>
        <p:sp>
          <p:nvSpPr>
            <p:cNvPr id="27" name="文本框 26"/>
            <p:cNvSpPr txBox="1"/>
            <p:nvPr/>
          </p:nvSpPr>
          <p:spPr>
            <a:xfrm>
              <a:off x="12664" y="3439"/>
              <a:ext cx="5406" cy="774"/>
            </a:xfrm>
            <a:prstGeom prst="rect">
              <a:avLst/>
            </a:prstGeom>
            <a:noFill/>
          </p:spPr>
          <p:txBody>
            <a:bodyPr wrap="square" rtlCol="0">
              <a:spAutoFit/>
            </a:bodyPr>
            <a:lstStyle/>
            <a:p>
              <a:r>
                <a:rPr lang="en-US" altLang="zh-CN" sz="2600" dirty="0">
                  <a:solidFill>
                    <a:srgbClr val="004578"/>
                  </a:solidFill>
                  <a:latin typeface="微软雅黑" panose="020B0503020204020204" pitchFamily="34" charset="-122"/>
                  <a:ea typeface="微软雅黑" panose="020B0503020204020204" pitchFamily="34" charset="-122"/>
                </a:rPr>
                <a:t>2</a:t>
              </a:r>
              <a:r>
                <a:rPr lang="zh-CN" altLang="en-US" sz="2600" dirty="0">
                  <a:solidFill>
                    <a:srgbClr val="004578"/>
                  </a:solidFill>
                  <a:latin typeface="微软雅黑" panose="020B0503020204020204" pitchFamily="34" charset="-122"/>
                  <a:ea typeface="微软雅黑" panose="020B0503020204020204" pitchFamily="34" charset="-122"/>
                </a:rPr>
                <a:t>、物体信息提取</a:t>
              </a:r>
            </a:p>
          </p:txBody>
        </p:sp>
        <p:cxnSp>
          <p:nvCxnSpPr>
            <p:cNvPr id="28" name="直接连接符 27"/>
            <p:cNvCxnSpPr/>
            <p:nvPr/>
          </p:nvCxnSpPr>
          <p:spPr>
            <a:xfrm>
              <a:off x="12846" y="4290"/>
              <a:ext cx="1077"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2664" y="4351"/>
              <a:ext cx="5580" cy="1791"/>
            </a:xfrm>
            <a:prstGeom prst="rect">
              <a:avLst/>
            </a:prstGeom>
            <a:noFill/>
          </p:spPr>
          <p:txBody>
            <a:bodyPr wrap="square" rtlCol="0">
              <a:spAutoFit/>
            </a:bodyPr>
            <a:lstStyle/>
            <a:p>
              <a:pPr>
                <a:lnSpc>
                  <a:spcPct val="130000"/>
                </a:lnSpc>
              </a:pPr>
              <a:r>
                <a:rPr lang="zh-CN" altLang="en-US" dirty="0">
                  <a:solidFill>
                    <a:srgbClr val="6F6C5A"/>
                  </a:solidFill>
                  <a:latin typeface="微软雅黑" panose="020B0503020204020204" pitchFamily="34" charset="-122"/>
                  <a:ea typeface="微软雅黑" panose="020B0503020204020204" pitchFamily="34" charset="-122"/>
                </a:rPr>
                <a:t>使用目标检测算法获取的物体信息，进行前景分割和关联操作获得更准确的物体信息</a:t>
              </a:r>
            </a:p>
          </p:txBody>
        </p:sp>
      </p:grpSp>
      <p:grpSp>
        <p:nvGrpSpPr>
          <p:cNvPr id="32" name="组合 31"/>
          <p:cNvGrpSpPr/>
          <p:nvPr/>
        </p:nvGrpSpPr>
        <p:grpSpPr>
          <a:xfrm>
            <a:off x="2055165" y="3641090"/>
            <a:ext cx="5028260" cy="1424305"/>
            <a:chOff x="1130" y="6948"/>
            <a:chExt cx="7919" cy="2243"/>
          </a:xfrm>
        </p:grpSpPr>
        <p:grpSp>
          <p:nvGrpSpPr>
            <p:cNvPr id="33" name="组合 32"/>
            <p:cNvGrpSpPr/>
            <p:nvPr/>
          </p:nvGrpSpPr>
          <p:grpSpPr>
            <a:xfrm>
              <a:off x="1130" y="7221"/>
              <a:ext cx="1638" cy="1638"/>
              <a:chOff x="3920256" y="4794829"/>
              <a:chExt cx="1039864" cy="1039864"/>
            </a:xfrm>
          </p:grpSpPr>
          <p:sp>
            <p:nvSpPr>
              <p:cNvPr id="37" name="椭圆 36"/>
              <p:cNvSpPr/>
              <p:nvPr/>
            </p:nvSpPr>
            <p:spPr>
              <a:xfrm>
                <a:off x="3920256" y="4794829"/>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8" name="validate-search_64702"/>
              <p:cNvSpPr>
                <a:spLocks noChangeAspect="1"/>
              </p:cNvSpPr>
              <p:nvPr/>
            </p:nvSpPr>
            <p:spPr bwMode="auto">
              <a:xfrm>
                <a:off x="4113728" y="5001586"/>
                <a:ext cx="612947" cy="612000"/>
              </a:xfrm>
              <a:custGeom>
                <a:avLst/>
                <a:gdLst>
                  <a:gd name="connsiteX0" fmla="*/ 444103 w 607089"/>
                  <a:gd name="connsiteY0" fmla="*/ 163584 h 606152"/>
                  <a:gd name="connsiteX1" fmla="*/ 469914 w 607089"/>
                  <a:gd name="connsiteY1" fmla="*/ 176766 h 606152"/>
                  <a:gd name="connsiteX2" fmla="*/ 475193 w 607089"/>
                  <a:gd name="connsiteY2" fmla="*/ 220412 h 606152"/>
                  <a:gd name="connsiteX3" fmla="*/ 378258 w 607089"/>
                  <a:gd name="connsiteY3" fmla="*/ 317225 h 606152"/>
                  <a:gd name="connsiteX4" fmla="*/ 346435 w 607089"/>
                  <a:gd name="connsiteY4" fmla="*/ 330260 h 606152"/>
                  <a:gd name="connsiteX5" fmla="*/ 313879 w 607089"/>
                  <a:gd name="connsiteY5" fmla="*/ 316492 h 606152"/>
                  <a:gd name="connsiteX6" fmla="*/ 248913 w 607089"/>
                  <a:gd name="connsiteY6" fmla="*/ 251755 h 606152"/>
                  <a:gd name="connsiteX7" fmla="*/ 242021 w 607089"/>
                  <a:gd name="connsiteY7" fmla="*/ 228760 h 606152"/>
                  <a:gd name="connsiteX8" fmla="*/ 254926 w 607089"/>
                  <a:gd name="connsiteY8" fmla="*/ 208695 h 606152"/>
                  <a:gd name="connsiteX9" fmla="*/ 280883 w 607089"/>
                  <a:gd name="connsiteY9" fmla="*/ 195074 h 606152"/>
                  <a:gd name="connsiteX10" fmla="*/ 297894 w 607089"/>
                  <a:gd name="connsiteY10" fmla="*/ 202836 h 606152"/>
                  <a:gd name="connsiteX11" fmla="*/ 342036 w 607089"/>
                  <a:gd name="connsiteY11" fmla="*/ 246922 h 606152"/>
                  <a:gd name="connsiteX12" fmla="*/ 346435 w 607089"/>
                  <a:gd name="connsiteY12" fmla="*/ 249705 h 606152"/>
                  <a:gd name="connsiteX13" fmla="*/ 350541 w 607089"/>
                  <a:gd name="connsiteY13" fmla="*/ 247068 h 606152"/>
                  <a:gd name="connsiteX14" fmla="*/ 426212 w 607089"/>
                  <a:gd name="connsiteY14" fmla="*/ 171493 h 606152"/>
                  <a:gd name="connsiteX15" fmla="*/ 444103 w 607089"/>
                  <a:gd name="connsiteY15" fmla="*/ 163584 h 606152"/>
                  <a:gd name="connsiteX16" fmla="*/ 360877 w 607089"/>
                  <a:gd name="connsiteY16" fmla="*/ 64177 h 606152"/>
                  <a:gd name="connsiteX17" fmla="*/ 232178 w 607089"/>
                  <a:gd name="connsiteY17" fmla="*/ 117334 h 606152"/>
                  <a:gd name="connsiteX18" fmla="*/ 232178 w 607089"/>
                  <a:gd name="connsiteY18" fmla="*/ 374333 h 606152"/>
                  <a:gd name="connsiteX19" fmla="*/ 489575 w 607089"/>
                  <a:gd name="connsiteY19" fmla="*/ 374333 h 606152"/>
                  <a:gd name="connsiteX20" fmla="*/ 489575 w 607089"/>
                  <a:gd name="connsiteY20" fmla="*/ 117334 h 606152"/>
                  <a:gd name="connsiteX21" fmla="*/ 360877 w 607089"/>
                  <a:gd name="connsiteY21" fmla="*/ 64177 h 606152"/>
                  <a:gd name="connsiteX22" fmla="*/ 360876 w 607089"/>
                  <a:gd name="connsiteY22" fmla="*/ 0 h 606152"/>
                  <a:gd name="connsiteX23" fmla="*/ 535041 w 607089"/>
                  <a:gd name="connsiteY23" fmla="*/ 71938 h 606152"/>
                  <a:gd name="connsiteX24" fmla="*/ 535041 w 607089"/>
                  <a:gd name="connsiteY24" fmla="*/ 419729 h 606152"/>
                  <a:gd name="connsiteX25" fmla="*/ 237751 w 607089"/>
                  <a:gd name="connsiteY25" fmla="*/ 456778 h 606152"/>
                  <a:gd name="connsiteX26" fmla="*/ 225138 w 607089"/>
                  <a:gd name="connsiteY26" fmla="*/ 458388 h 606152"/>
                  <a:gd name="connsiteX27" fmla="*/ 99740 w 607089"/>
                  <a:gd name="connsiteY27" fmla="*/ 583593 h 606152"/>
                  <a:gd name="connsiteX28" fmla="*/ 17607 w 607089"/>
                  <a:gd name="connsiteY28" fmla="*/ 592379 h 606152"/>
                  <a:gd name="connsiteX29" fmla="*/ 13794 w 607089"/>
                  <a:gd name="connsiteY29" fmla="*/ 588572 h 606152"/>
                  <a:gd name="connsiteX30" fmla="*/ 22594 w 607089"/>
                  <a:gd name="connsiteY30" fmla="*/ 506567 h 606152"/>
                  <a:gd name="connsiteX31" fmla="*/ 148139 w 607089"/>
                  <a:gd name="connsiteY31" fmla="*/ 381069 h 606152"/>
                  <a:gd name="connsiteX32" fmla="*/ 149606 w 607089"/>
                  <a:gd name="connsiteY32" fmla="*/ 368768 h 606152"/>
                  <a:gd name="connsiteX33" fmla="*/ 186712 w 607089"/>
                  <a:gd name="connsiteY33" fmla="*/ 71938 h 606152"/>
                  <a:gd name="connsiteX34" fmla="*/ 360876 w 607089"/>
                  <a:gd name="connsiteY34" fmla="*/ 0 h 60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7089" h="606152">
                    <a:moveTo>
                      <a:pt x="444103" y="163584"/>
                    </a:moveTo>
                    <a:cubicBezTo>
                      <a:pt x="452462" y="163584"/>
                      <a:pt x="461261" y="167978"/>
                      <a:pt x="469914" y="176766"/>
                    </a:cubicBezTo>
                    <a:cubicBezTo>
                      <a:pt x="485459" y="192291"/>
                      <a:pt x="487365" y="208256"/>
                      <a:pt x="475193" y="220412"/>
                    </a:cubicBezTo>
                    <a:lnTo>
                      <a:pt x="378258" y="317225"/>
                    </a:lnTo>
                    <a:cubicBezTo>
                      <a:pt x="369459" y="326013"/>
                      <a:pt x="359047" y="330260"/>
                      <a:pt x="346435" y="330260"/>
                    </a:cubicBezTo>
                    <a:cubicBezTo>
                      <a:pt x="337783" y="330260"/>
                      <a:pt x="325171" y="327917"/>
                      <a:pt x="313879" y="316492"/>
                    </a:cubicBezTo>
                    <a:lnTo>
                      <a:pt x="248913" y="251755"/>
                    </a:lnTo>
                    <a:cubicBezTo>
                      <a:pt x="242314" y="245018"/>
                      <a:pt x="239821" y="237109"/>
                      <a:pt x="242021" y="228760"/>
                    </a:cubicBezTo>
                    <a:cubicBezTo>
                      <a:pt x="243634" y="222463"/>
                      <a:pt x="247887" y="215872"/>
                      <a:pt x="254926" y="208695"/>
                    </a:cubicBezTo>
                    <a:cubicBezTo>
                      <a:pt x="264165" y="199614"/>
                      <a:pt x="272670" y="195074"/>
                      <a:pt x="280883" y="195074"/>
                    </a:cubicBezTo>
                    <a:cubicBezTo>
                      <a:pt x="287042" y="195074"/>
                      <a:pt x="292761" y="197710"/>
                      <a:pt x="297894" y="202836"/>
                    </a:cubicBezTo>
                    <a:cubicBezTo>
                      <a:pt x="298187" y="203129"/>
                      <a:pt x="326491" y="231397"/>
                      <a:pt x="342036" y="246922"/>
                    </a:cubicBezTo>
                    <a:cubicBezTo>
                      <a:pt x="343649" y="248533"/>
                      <a:pt x="344529" y="249705"/>
                      <a:pt x="346435" y="249705"/>
                    </a:cubicBezTo>
                    <a:cubicBezTo>
                      <a:pt x="348195" y="249705"/>
                      <a:pt x="349075" y="248533"/>
                      <a:pt x="350541" y="247068"/>
                    </a:cubicBezTo>
                    <a:cubicBezTo>
                      <a:pt x="376058" y="221584"/>
                      <a:pt x="425626" y="172079"/>
                      <a:pt x="426212" y="171493"/>
                    </a:cubicBezTo>
                    <a:cubicBezTo>
                      <a:pt x="431492" y="166220"/>
                      <a:pt x="437504" y="163584"/>
                      <a:pt x="444103" y="163584"/>
                    </a:cubicBezTo>
                    <a:close/>
                    <a:moveTo>
                      <a:pt x="360877" y="64177"/>
                    </a:moveTo>
                    <a:cubicBezTo>
                      <a:pt x="314274" y="64177"/>
                      <a:pt x="267671" y="81896"/>
                      <a:pt x="232178" y="117334"/>
                    </a:cubicBezTo>
                    <a:cubicBezTo>
                      <a:pt x="161192" y="188210"/>
                      <a:pt x="161192" y="303457"/>
                      <a:pt x="232178" y="374333"/>
                    </a:cubicBezTo>
                    <a:cubicBezTo>
                      <a:pt x="303164" y="445209"/>
                      <a:pt x="418589" y="445209"/>
                      <a:pt x="489575" y="374333"/>
                    </a:cubicBezTo>
                    <a:cubicBezTo>
                      <a:pt x="560560" y="303457"/>
                      <a:pt x="560560" y="188210"/>
                      <a:pt x="489575" y="117334"/>
                    </a:cubicBezTo>
                    <a:cubicBezTo>
                      <a:pt x="454082" y="81896"/>
                      <a:pt x="407479" y="64177"/>
                      <a:pt x="360877" y="64177"/>
                    </a:cubicBezTo>
                    <a:close/>
                    <a:moveTo>
                      <a:pt x="360876" y="0"/>
                    </a:moveTo>
                    <a:cubicBezTo>
                      <a:pt x="423942" y="0"/>
                      <a:pt x="487008" y="23980"/>
                      <a:pt x="535041" y="71938"/>
                    </a:cubicBezTo>
                    <a:cubicBezTo>
                      <a:pt x="631106" y="167855"/>
                      <a:pt x="631106" y="323812"/>
                      <a:pt x="535041" y="419729"/>
                    </a:cubicBezTo>
                    <a:cubicBezTo>
                      <a:pt x="453495" y="501148"/>
                      <a:pt x="332350" y="513449"/>
                      <a:pt x="237751" y="456778"/>
                    </a:cubicBezTo>
                    <a:cubicBezTo>
                      <a:pt x="237751" y="456778"/>
                      <a:pt x="230858" y="452677"/>
                      <a:pt x="225138" y="458388"/>
                    </a:cubicBezTo>
                    <a:cubicBezTo>
                      <a:pt x="193752" y="489726"/>
                      <a:pt x="99740" y="583593"/>
                      <a:pt x="99740" y="583593"/>
                    </a:cubicBezTo>
                    <a:cubicBezTo>
                      <a:pt x="74660" y="608634"/>
                      <a:pt x="39754" y="614638"/>
                      <a:pt x="17607" y="592379"/>
                    </a:cubicBezTo>
                    <a:lnTo>
                      <a:pt x="13794" y="588572"/>
                    </a:lnTo>
                    <a:cubicBezTo>
                      <a:pt x="-8499" y="566460"/>
                      <a:pt x="-2486" y="531608"/>
                      <a:pt x="22594" y="506567"/>
                    </a:cubicBezTo>
                    <a:cubicBezTo>
                      <a:pt x="22594" y="506567"/>
                      <a:pt x="116753" y="412407"/>
                      <a:pt x="148139" y="381069"/>
                    </a:cubicBezTo>
                    <a:cubicBezTo>
                      <a:pt x="153712" y="375651"/>
                      <a:pt x="149606" y="368768"/>
                      <a:pt x="149606" y="368768"/>
                    </a:cubicBezTo>
                    <a:cubicBezTo>
                      <a:pt x="92846" y="274316"/>
                      <a:pt x="105166" y="153358"/>
                      <a:pt x="186712" y="71938"/>
                    </a:cubicBezTo>
                    <a:cubicBezTo>
                      <a:pt x="234745" y="23980"/>
                      <a:pt x="297810" y="0"/>
                      <a:pt x="360876" y="0"/>
                    </a:cubicBezTo>
                    <a:close/>
                  </a:path>
                </a:pathLst>
              </a:custGeom>
              <a:solidFill>
                <a:schemeClr val="bg1"/>
              </a:solidFill>
              <a:ln>
                <a:noFill/>
              </a:ln>
            </p:spPr>
          </p:sp>
        </p:grpSp>
        <p:sp>
          <p:nvSpPr>
            <p:cNvPr id="34" name="文本框 33"/>
            <p:cNvSpPr txBox="1"/>
            <p:nvPr/>
          </p:nvSpPr>
          <p:spPr>
            <a:xfrm>
              <a:off x="3005" y="6948"/>
              <a:ext cx="4949" cy="776"/>
            </a:xfrm>
            <a:prstGeom prst="rect">
              <a:avLst/>
            </a:prstGeom>
            <a:noFill/>
          </p:spPr>
          <p:txBody>
            <a:bodyPr wrap="square" rtlCol="0">
              <a:spAutoFit/>
            </a:bodyPr>
            <a:lstStyle/>
            <a:p>
              <a:r>
                <a:rPr lang="en-US" altLang="zh-CN" sz="2600" dirty="0">
                  <a:solidFill>
                    <a:srgbClr val="004578"/>
                  </a:solidFill>
                  <a:latin typeface="微软雅黑" panose="020B0503020204020204" pitchFamily="34" charset="-122"/>
                  <a:ea typeface="微软雅黑" panose="020B0503020204020204" pitchFamily="34" charset="-122"/>
                </a:rPr>
                <a:t>3</a:t>
              </a:r>
              <a:r>
                <a:rPr lang="zh-CN" altLang="en-US" sz="2600" dirty="0">
                  <a:solidFill>
                    <a:srgbClr val="004578"/>
                  </a:solidFill>
                  <a:latin typeface="微软雅黑" panose="020B0503020204020204" pitchFamily="34" charset="-122"/>
                  <a:ea typeface="微软雅黑" panose="020B0503020204020204" pitchFamily="34" charset="-122"/>
                </a:rPr>
                <a:t>、语义物体重建</a:t>
              </a:r>
            </a:p>
          </p:txBody>
        </p:sp>
        <p:cxnSp>
          <p:nvCxnSpPr>
            <p:cNvPr id="35" name="直接连接符 34"/>
            <p:cNvCxnSpPr/>
            <p:nvPr/>
          </p:nvCxnSpPr>
          <p:spPr>
            <a:xfrm>
              <a:off x="3185" y="7814"/>
              <a:ext cx="1077"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2934" y="7967"/>
              <a:ext cx="6115" cy="1224"/>
            </a:xfrm>
            <a:prstGeom prst="rect">
              <a:avLst/>
            </a:prstGeom>
            <a:noFill/>
          </p:spPr>
          <p:txBody>
            <a:bodyPr wrap="square" rtlCol="0">
              <a:spAutoFit/>
            </a:bodyPr>
            <a:lstStyle/>
            <a:p>
              <a:pPr>
                <a:lnSpc>
                  <a:spcPct val="130000"/>
                </a:lnSpc>
              </a:pPr>
              <a:r>
                <a:rPr lang="zh-CN" altLang="en-US" dirty="0">
                  <a:solidFill>
                    <a:srgbClr val="6F6C5A"/>
                  </a:solidFill>
                  <a:latin typeface="微软雅黑" panose="020B0503020204020204" pitchFamily="34" charset="-122"/>
                  <a:ea typeface="微软雅黑" panose="020B0503020204020204" pitchFamily="34" charset="-122"/>
                </a:rPr>
                <a:t>利用处理的物体信息，在语义地图上重建出物体的位置、形状等</a:t>
              </a:r>
            </a:p>
          </p:txBody>
        </p:sp>
      </p:grpSp>
      <p:grpSp>
        <p:nvGrpSpPr>
          <p:cNvPr id="39" name="组合 38"/>
          <p:cNvGrpSpPr/>
          <p:nvPr/>
        </p:nvGrpSpPr>
        <p:grpSpPr>
          <a:xfrm>
            <a:off x="6971836" y="4623436"/>
            <a:ext cx="4799374" cy="1784588"/>
            <a:chOff x="10686" y="6948"/>
            <a:chExt cx="7558" cy="2810"/>
          </a:xfrm>
        </p:grpSpPr>
        <p:grpSp>
          <p:nvGrpSpPr>
            <p:cNvPr id="40" name="组合 39"/>
            <p:cNvGrpSpPr/>
            <p:nvPr/>
          </p:nvGrpSpPr>
          <p:grpSpPr>
            <a:xfrm>
              <a:off x="10686" y="7221"/>
              <a:ext cx="1638" cy="1638"/>
              <a:chOff x="10064382" y="4794829"/>
              <a:chExt cx="1039864" cy="1039864"/>
            </a:xfrm>
          </p:grpSpPr>
          <p:sp>
            <p:nvSpPr>
              <p:cNvPr id="44" name="椭圆 43"/>
              <p:cNvSpPr/>
              <p:nvPr/>
            </p:nvSpPr>
            <p:spPr>
              <a:xfrm>
                <a:off x="10064382" y="4794829"/>
                <a:ext cx="1039864" cy="1039864"/>
              </a:xfrm>
              <a:prstGeom prst="ellipse">
                <a:avLst/>
              </a:prstGeom>
              <a:solidFill>
                <a:srgbClr val="004578"/>
              </a:solidFill>
              <a:ln>
                <a:noFill/>
              </a:ln>
              <a:effectLst>
                <a:outerShdw blurRad="215900" dir="2700000" sx="102000" sy="102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5" name="business-card_47912"/>
              <p:cNvSpPr>
                <a:spLocks noChangeAspect="1"/>
              </p:cNvSpPr>
              <p:nvPr/>
            </p:nvSpPr>
            <p:spPr bwMode="auto">
              <a:xfrm>
                <a:off x="10280507" y="4980597"/>
                <a:ext cx="607614" cy="609685"/>
              </a:xfrm>
              <a:custGeom>
                <a:avLst/>
                <a:gdLst>
                  <a:gd name="connsiteX0" fmla="*/ 358868 w 607156"/>
                  <a:gd name="connsiteY0" fmla="*/ 427147 h 609225"/>
                  <a:gd name="connsiteX1" fmla="*/ 468018 w 607156"/>
                  <a:gd name="connsiteY1" fmla="*/ 427147 h 609225"/>
                  <a:gd name="connsiteX2" fmla="*/ 480943 w 607156"/>
                  <a:gd name="connsiteY2" fmla="*/ 440063 h 609225"/>
                  <a:gd name="connsiteX3" fmla="*/ 480943 w 607156"/>
                  <a:gd name="connsiteY3" fmla="*/ 461590 h 609225"/>
                  <a:gd name="connsiteX4" fmla="*/ 468018 w 607156"/>
                  <a:gd name="connsiteY4" fmla="*/ 474506 h 609225"/>
                  <a:gd name="connsiteX5" fmla="*/ 370358 w 607156"/>
                  <a:gd name="connsiteY5" fmla="*/ 474506 h 609225"/>
                  <a:gd name="connsiteX6" fmla="*/ 370358 w 607156"/>
                  <a:gd name="connsiteY6" fmla="*/ 465895 h 609225"/>
                  <a:gd name="connsiteX7" fmla="*/ 358868 w 607156"/>
                  <a:gd name="connsiteY7" fmla="*/ 427147 h 609225"/>
                  <a:gd name="connsiteX8" fmla="*/ 328686 w 607156"/>
                  <a:gd name="connsiteY8" fmla="*/ 339787 h 609225"/>
                  <a:gd name="connsiteX9" fmla="*/ 468016 w 607156"/>
                  <a:gd name="connsiteY9" fmla="*/ 339787 h 609225"/>
                  <a:gd name="connsiteX10" fmla="*/ 480943 w 607156"/>
                  <a:gd name="connsiteY10" fmla="*/ 352640 h 609225"/>
                  <a:gd name="connsiteX11" fmla="*/ 480943 w 607156"/>
                  <a:gd name="connsiteY11" fmla="*/ 374063 h 609225"/>
                  <a:gd name="connsiteX12" fmla="*/ 468016 w 607156"/>
                  <a:gd name="connsiteY12" fmla="*/ 386916 h 609225"/>
                  <a:gd name="connsiteX13" fmla="*/ 301394 w 607156"/>
                  <a:gd name="connsiteY13" fmla="*/ 386916 h 609225"/>
                  <a:gd name="connsiteX14" fmla="*/ 301394 w 607156"/>
                  <a:gd name="connsiteY14" fmla="*/ 374063 h 609225"/>
                  <a:gd name="connsiteX15" fmla="*/ 301394 w 607156"/>
                  <a:gd name="connsiteY15" fmla="*/ 372635 h 609225"/>
                  <a:gd name="connsiteX16" fmla="*/ 328686 w 607156"/>
                  <a:gd name="connsiteY16" fmla="*/ 339787 h 609225"/>
                  <a:gd name="connsiteX17" fmla="*/ 307141 w 607156"/>
                  <a:gd name="connsiteY17" fmla="*/ 252196 h 609225"/>
                  <a:gd name="connsiteX18" fmla="*/ 468016 w 607156"/>
                  <a:gd name="connsiteY18" fmla="*/ 252196 h 609225"/>
                  <a:gd name="connsiteX19" fmla="*/ 480943 w 607156"/>
                  <a:gd name="connsiteY19" fmla="*/ 265112 h 609225"/>
                  <a:gd name="connsiteX20" fmla="*/ 480943 w 607156"/>
                  <a:gd name="connsiteY20" fmla="*/ 286639 h 609225"/>
                  <a:gd name="connsiteX21" fmla="*/ 468016 w 607156"/>
                  <a:gd name="connsiteY21" fmla="*/ 299555 h 609225"/>
                  <a:gd name="connsiteX22" fmla="*/ 324378 w 607156"/>
                  <a:gd name="connsiteY22" fmla="*/ 299555 h 609225"/>
                  <a:gd name="connsiteX23" fmla="*/ 317196 w 607156"/>
                  <a:gd name="connsiteY23" fmla="*/ 290944 h 609225"/>
                  <a:gd name="connsiteX24" fmla="*/ 307141 w 607156"/>
                  <a:gd name="connsiteY24" fmla="*/ 252196 h 609225"/>
                  <a:gd name="connsiteX25" fmla="*/ 239782 w 607156"/>
                  <a:gd name="connsiteY25" fmla="*/ 227827 h 609225"/>
                  <a:gd name="connsiteX26" fmla="*/ 301473 w 607156"/>
                  <a:gd name="connsiteY26" fmla="*/ 303820 h 609225"/>
                  <a:gd name="connsiteX27" fmla="*/ 304342 w 607156"/>
                  <a:gd name="connsiteY27" fmla="*/ 303820 h 609225"/>
                  <a:gd name="connsiteX28" fmla="*/ 312950 w 607156"/>
                  <a:gd name="connsiteY28" fmla="*/ 326761 h 609225"/>
                  <a:gd name="connsiteX29" fmla="*/ 295734 w 607156"/>
                  <a:gd name="connsiteY29" fmla="*/ 356871 h 609225"/>
                  <a:gd name="connsiteX30" fmla="*/ 291430 w 607156"/>
                  <a:gd name="connsiteY30" fmla="*/ 355438 h 609225"/>
                  <a:gd name="connsiteX31" fmla="*/ 271345 w 607156"/>
                  <a:gd name="connsiteY31" fmla="*/ 386982 h 609225"/>
                  <a:gd name="connsiteX32" fmla="*/ 267041 w 607156"/>
                  <a:gd name="connsiteY32" fmla="*/ 395585 h 609225"/>
                  <a:gd name="connsiteX33" fmla="*/ 281387 w 607156"/>
                  <a:gd name="connsiteY33" fmla="*/ 408489 h 609225"/>
                  <a:gd name="connsiteX34" fmla="*/ 295734 w 607156"/>
                  <a:gd name="connsiteY34" fmla="*/ 408489 h 609225"/>
                  <a:gd name="connsiteX35" fmla="*/ 353121 w 607156"/>
                  <a:gd name="connsiteY35" fmla="*/ 465842 h 609225"/>
                  <a:gd name="connsiteX36" fmla="*/ 353121 w 607156"/>
                  <a:gd name="connsiteY36" fmla="*/ 481614 h 609225"/>
                  <a:gd name="connsiteX37" fmla="*/ 335905 w 607156"/>
                  <a:gd name="connsiteY37" fmla="*/ 500254 h 609225"/>
                  <a:gd name="connsiteX38" fmla="*/ 145093 w 607156"/>
                  <a:gd name="connsiteY38" fmla="*/ 500254 h 609225"/>
                  <a:gd name="connsiteX39" fmla="*/ 126443 w 607156"/>
                  <a:gd name="connsiteY39" fmla="*/ 481614 h 609225"/>
                  <a:gd name="connsiteX40" fmla="*/ 126443 w 607156"/>
                  <a:gd name="connsiteY40" fmla="*/ 465842 h 609225"/>
                  <a:gd name="connsiteX41" fmla="*/ 183830 w 607156"/>
                  <a:gd name="connsiteY41" fmla="*/ 408489 h 609225"/>
                  <a:gd name="connsiteX42" fmla="*/ 198176 w 607156"/>
                  <a:gd name="connsiteY42" fmla="*/ 408489 h 609225"/>
                  <a:gd name="connsiteX43" fmla="*/ 212523 w 607156"/>
                  <a:gd name="connsiteY43" fmla="*/ 395585 h 609225"/>
                  <a:gd name="connsiteX44" fmla="*/ 209654 w 607156"/>
                  <a:gd name="connsiteY44" fmla="*/ 386982 h 609225"/>
                  <a:gd name="connsiteX45" fmla="*/ 188134 w 607156"/>
                  <a:gd name="connsiteY45" fmla="*/ 356871 h 609225"/>
                  <a:gd name="connsiteX46" fmla="*/ 185264 w 607156"/>
                  <a:gd name="connsiteY46" fmla="*/ 356871 h 609225"/>
                  <a:gd name="connsiteX47" fmla="*/ 168048 w 607156"/>
                  <a:gd name="connsiteY47" fmla="*/ 326761 h 609225"/>
                  <a:gd name="connsiteX48" fmla="*/ 176656 w 607156"/>
                  <a:gd name="connsiteY48" fmla="*/ 303820 h 609225"/>
                  <a:gd name="connsiteX49" fmla="*/ 179526 w 607156"/>
                  <a:gd name="connsiteY49" fmla="*/ 303820 h 609225"/>
                  <a:gd name="connsiteX50" fmla="*/ 239782 w 607156"/>
                  <a:gd name="connsiteY50" fmla="*/ 227827 h 609225"/>
                  <a:gd name="connsiteX51" fmla="*/ 81815 w 607156"/>
                  <a:gd name="connsiteY51" fmla="*/ 157682 h 609225"/>
                  <a:gd name="connsiteX52" fmla="*/ 38754 w 607156"/>
                  <a:gd name="connsiteY52" fmla="*/ 200686 h 609225"/>
                  <a:gd name="connsiteX53" fmla="*/ 38754 w 607156"/>
                  <a:gd name="connsiteY53" fmla="*/ 527517 h 609225"/>
                  <a:gd name="connsiteX54" fmla="*/ 81815 w 607156"/>
                  <a:gd name="connsiteY54" fmla="*/ 570521 h 609225"/>
                  <a:gd name="connsiteX55" fmla="*/ 525341 w 607156"/>
                  <a:gd name="connsiteY55" fmla="*/ 570521 h 609225"/>
                  <a:gd name="connsiteX56" fmla="*/ 568402 w 607156"/>
                  <a:gd name="connsiteY56" fmla="*/ 527517 h 609225"/>
                  <a:gd name="connsiteX57" fmla="*/ 568402 w 607156"/>
                  <a:gd name="connsiteY57" fmla="*/ 200686 h 609225"/>
                  <a:gd name="connsiteX58" fmla="*/ 525341 w 607156"/>
                  <a:gd name="connsiteY58" fmla="*/ 157682 h 609225"/>
                  <a:gd name="connsiteX59" fmla="*/ 387547 w 607156"/>
                  <a:gd name="connsiteY59" fmla="*/ 157682 h 609225"/>
                  <a:gd name="connsiteX60" fmla="*/ 387547 w 607156"/>
                  <a:gd name="connsiteY60" fmla="*/ 199252 h 609225"/>
                  <a:gd name="connsiteX61" fmla="*/ 229657 w 607156"/>
                  <a:gd name="connsiteY61" fmla="*/ 199252 h 609225"/>
                  <a:gd name="connsiteX62" fmla="*/ 229657 w 607156"/>
                  <a:gd name="connsiteY62" fmla="*/ 157682 h 609225"/>
                  <a:gd name="connsiteX63" fmla="*/ 310130 w 607156"/>
                  <a:gd name="connsiteY63" fmla="*/ 73107 h 609225"/>
                  <a:gd name="connsiteX64" fmla="*/ 327372 w 607156"/>
                  <a:gd name="connsiteY64" fmla="*/ 89545 h 609225"/>
                  <a:gd name="connsiteX65" fmla="*/ 310130 w 607156"/>
                  <a:gd name="connsiteY65" fmla="*/ 105983 h 609225"/>
                  <a:gd name="connsiteX66" fmla="*/ 292888 w 607156"/>
                  <a:gd name="connsiteY66" fmla="*/ 89545 h 609225"/>
                  <a:gd name="connsiteX67" fmla="*/ 310130 w 607156"/>
                  <a:gd name="connsiteY67" fmla="*/ 73107 h 609225"/>
                  <a:gd name="connsiteX68" fmla="*/ 269847 w 607156"/>
                  <a:gd name="connsiteY68" fmla="*/ 38704 h 609225"/>
                  <a:gd name="connsiteX69" fmla="*/ 269847 w 607156"/>
                  <a:gd name="connsiteY69" fmla="*/ 160549 h 609225"/>
                  <a:gd name="connsiteX70" fmla="*/ 348792 w 607156"/>
                  <a:gd name="connsiteY70" fmla="*/ 160549 h 609225"/>
                  <a:gd name="connsiteX71" fmla="*/ 348792 w 607156"/>
                  <a:gd name="connsiteY71" fmla="*/ 38704 h 609225"/>
                  <a:gd name="connsiteX72" fmla="*/ 229657 w 607156"/>
                  <a:gd name="connsiteY72" fmla="*/ 0 h 609225"/>
                  <a:gd name="connsiteX73" fmla="*/ 387547 w 607156"/>
                  <a:gd name="connsiteY73" fmla="*/ 0 h 609225"/>
                  <a:gd name="connsiteX74" fmla="*/ 387547 w 607156"/>
                  <a:gd name="connsiteY74" fmla="*/ 118978 h 609225"/>
                  <a:gd name="connsiteX75" fmla="*/ 525341 w 607156"/>
                  <a:gd name="connsiteY75" fmla="*/ 118978 h 609225"/>
                  <a:gd name="connsiteX76" fmla="*/ 607156 w 607156"/>
                  <a:gd name="connsiteY76" fmla="*/ 200686 h 609225"/>
                  <a:gd name="connsiteX77" fmla="*/ 607156 w 607156"/>
                  <a:gd name="connsiteY77" fmla="*/ 527517 h 609225"/>
                  <a:gd name="connsiteX78" fmla="*/ 525341 w 607156"/>
                  <a:gd name="connsiteY78" fmla="*/ 609225 h 609225"/>
                  <a:gd name="connsiteX79" fmla="*/ 81815 w 607156"/>
                  <a:gd name="connsiteY79" fmla="*/ 609225 h 609225"/>
                  <a:gd name="connsiteX80" fmla="*/ 0 w 607156"/>
                  <a:gd name="connsiteY80" fmla="*/ 527517 h 609225"/>
                  <a:gd name="connsiteX81" fmla="*/ 0 w 607156"/>
                  <a:gd name="connsiteY81" fmla="*/ 200686 h 609225"/>
                  <a:gd name="connsiteX82" fmla="*/ 81815 w 607156"/>
                  <a:gd name="connsiteY82" fmla="*/ 118978 h 609225"/>
                  <a:gd name="connsiteX83" fmla="*/ 229657 w 607156"/>
                  <a:gd name="connsiteY83" fmla="*/ 118978 h 60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07156" h="609225">
                    <a:moveTo>
                      <a:pt x="358868" y="427147"/>
                    </a:moveTo>
                    <a:lnTo>
                      <a:pt x="468018" y="427147"/>
                    </a:lnTo>
                    <a:cubicBezTo>
                      <a:pt x="475199" y="427147"/>
                      <a:pt x="480943" y="432888"/>
                      <a:pt x="480943" y="440063"/>
                    </a:cubicBezTo>
                    <a:lnTo>
                      <a:pt x="480943" y="461590"/>
                    </a:lnTo>
                    <a:cubicBezTo>
                      <a:pt x="480943" y="468766"/>
                      <a:pt x="475199" y="474506"/>
                      <a:pt x="468018" y="474506"/>
                    </a:cubicBezTo>
                    <a:lnTo>
                      <a:pt x="370358" y="474506"/>
                    </a:lnTo>
                    <a:lnTo>
                      <a:pt x="370358" y="465895"/>
                    </a:lnTo>
                    <a:cubicBezTo>
                      <a:pt x="370358" y="451544"/>
                      <a:pt x="366049" y="438628"/>
                      <a:pt x="358868" y="427147"/>
                    </a:cubicBezTo>
                    <a:close/>
                    <a:moveTo>
                      <a:pt x="328686" y="339787"/>
                    </a:moveTo>
                    <a:lnTo>
                      <a:pt x="468016" y="339787"/>
                    </a:lnTo>
                    <a:cubicBezTo>
                      <a:pt x="475198" y="339787"/>
                      <a:pt x="480943" y="345500"/>
                      <a:pt x="480943" y="352640"/>
                    </a:cubicBezTo>
                    <a:lnTo>
                      <a:pt x="480943" y="374063"/>
                    </a:lnTo>
                    <a:cubicBezTo>
                      <a:pt x="480943" y="381203"/>
                      <a:pt x="475198" y="386916"/>
                      <a:pt x="468016" y="386916"/>
                    </a:cubicBezTo>
                    <a:lnTo>
                      <a:pt x="301394" y="386916"/>
                    </a:lnTo>
                    <a:lnTo>
                      <a:pt x="301394" y="374063"/>
                    </a:lnTo>
                    <a:cubicBezTo>
                      <a:pt x="301394" y="374063"/>
                      <a:pt x="301394" y="374063"/>
                      <a:pt x="301394" y="372635"/>
                    </a:cubicBezTo>
                    <a:cubicBezTo>
                      <a:pt x="314322" y="368350"/>
                      <a:pt x="324377" y="354069"/>
                      <a:pt x="328686" y="339787"/>
                    </a:cubicBezTo>
                    <a:close/>
                    <a:moveTo>
                      <a:pt x="307141" y="252196"/>
                    </a:moveTo>
                    <a:lnTo>
                      <a:pt x="468016" y="252196"/>
                    </a:lnTo>
                    <a:cubicBezTo>
                      <a:pt x="475198" y="252196"/>
                      <a:pt x="480943" y="257937"/>
                      <a:pt x="480943" y="265112"/>
                    </a:cubicBezTo>
                    <a:lnTo>
                      <a:pt x="480943" y="286639"/>
                    </a:lnTo>
                    <a:cubicBezTo>
                      <a:pt x="480943" y="293815"/>
                      <a:pt x="475198" y="299555"/>
                      <a:pt x="468016" y="299555"/>
                    </a:cubicBezTo>
                    <a:lnTo>
                      <a:pt x="324378" y="299555"/>
                    </a:lnTo>
                    <a:cubicBezTo>
                      <a:pt x="322941" y="295250"/>
                      <a:pt x="320069" y="292379"/>
                      <a:pt x="317196" y="290944"/>
                    </a:cubicBezTo>
                    <a:cubicBezTo>
                      <a:pt x="315760" y="275158"/>
                      <a:pt x="311450" y="262242"/>
                      <a:pt x="307141" y="252196"/>
                    </a:cubicBezTo>
                    <a:close/>
                    <a:moveTo>
                      <a:pt x="239782" y="227827"/>
                    </a:moveTo>
                    <a:cubicBezTo>
                      <a:pt x="291430" y="227827"/>
                      <a:pt x="300038" y="270842"/>
                      <a:pt x="301473" y="303820"/>
                    </a:cubicBezTo>
                    <a:cubicBezTo>
                      <a:pt x="301473" y="303820"/>
                      <a:pt x="302908" y="303820"/>
                      <a:pt x="304342" y="303820"/>
                    </a:cubicBezTo>
                    <a:cubicBezTo>
                      <a:pt x="311516" y="303820"/>
                      <a:pt x="312950" y="313857"/>
                      <a:pt x="312950" y="326761"/>
                    </a:cubicBezTo>
                    <a:cubicBezTo>
                      <a:pt x="312950" y="338232"/>
                      <a:pt x="302908" y="356871"/>
                      <a:pt x="295734" y="356871"/>
                    </a:cubicBezTo>
                    <a:cubicBezTo>
                      <a:pt x="294300" y="356871"/>
                      <a:pt x="292865" y="356871"/>
                      <a:pt x="291430" y="355438"/>
                    </a:cubicBezTo>
                    <a:cubicBezTo>
                      <a:pt x="287126" y="368342"/>
                      <a:pt x="279953" y="378379"/>
                      <a:pt x="271345" y="386982"/>
                    </a:cubicBezTo>
                    <a:cubicBezTo>
                      <a:pt x="268475" y="389849"/>
                      <a:pt x="267041" y="392717"/>
                      <a:pt x="267041" y="395585"/>
                    </a:cubicBezTo>
                    <a:cubicBezTo>
                      <a:pt x="267041" y="402754"/>
                      <a:pt x="274214" y="408489"/>
                      <a:pt x="281387" y="408489"/>
                    </a:cubicBezTo>
                    <a:lnTo>
                      <a:pt x="295734" y="408489"/>
                    </a:lnTo>
                    <a:cubicBezTo>
                      <a:pt x="327297" y="408489"/>
                      <a:pt x="353121" y="434298"/>
                      <a:pt x="353121" y="465842"/>
                    </a:cubicBezTo>
                    <a:lnTo>
                      <a:pt x="353121" y="481614"/>
                    </a:lnTo>
                    <a:cubicBezTo>
                      <a:pt x="353121" y="491651"/>
                      <a:pt x="345948" y="500254"/>
                      <a:pt x="335905" y="500254"/>
                    </a:cubicBezTo>
                    <a:lnTo>
                      <a:pt x="145093" y="500254"/>
                    </a:lnTo>
                    <a:cubicBezTo>
                      <a:pt x="135051" y="500254"/>
                      <a:pt x="126443" y="491651"/>
                      <a:pt x="126443" y="481614"/>
                    </a:cubicBezTo>
                    <a:lnTo>
                      <a:pt x="126443" y="465842"/>
                    </a:lnTo>
                    <a:cubicBezTo>
                      <a:pt x="126443" y="434298"/>
                      <a:pt x="152267" y="408489"/>
                      <a:pt x="183830" y="408489"/>
                    </a:cubicBezTo>
                    <a:lnTo>
                      <a:pt x="198176" y="408489"/>
                    </a:lnTo>
                    <a:cubicBezTo>
                      <a:pt x="205350" y="408489"/>
                      <a:pt x="212523" y="402754"/>
                      <a:pt x="212523" y="395585"/>
                    </a:cubicBezTo>
                    <a:cubicBezTo>
                      <a:pt x="212523" y="392717"/>
                      <a:pt x="211088" y="389849"/>
                      <a:pt x="209654" y="386982"/>
                    </a:cubicBezTo>
                    <a:cubicBezTo>
                      <a:pt x="201046" y="379813"/>
                      <a:pt x="193872" y="368342"/>
                      <a:pt x="188134" y="356871"/>
                    </a:cubicBezTo>
                    <a:cubicBezTo>
                      <a:pt x="186699" y="356871"/>
                      <a:pt x="186699" y="356871"/>
                      <a:pt x="185264" y="356871"/>
                    </a:cubicBezTo>
                    <a:cubicBezTo>
                      <a:pt x="176656" y="356871"/>
                      <a:pt x="168048" y="338232"/>
                      <a:pt x="168048" y="326761"/>
                    </a:cubicBezTo>
                    <a:cubicBezTo>
                      <a:pt x="168048" y="313857"/>
                      <a:pt x="168048" y="303820"/>
                      <a:pt x="176656" y="303820"/>
                    </a:cubicBezTo>
                    <a:cubicBezTo>
                      <a:pt x="178091" y="303820"/>
                      <a:pt x="178091" y="303820"/>
                      <a:pt x="179526" y="303820"/>
                    </a:cubicBezTo>
                    <a:cubicBezTo>
                      <a:pt x="179526" y="270842"/>
                      <a:pt x="185264" y="227827"/>
                      <a:pt x="239782" y="227827"/>
                    </a:cubicBezTo>
                    <a:close/>
                    <a:moveTo>
                      <a:pt x="81815" y="157682"/>
                    </a:moveTo>
                    <a:cubicBezTo>
                      <a:pt x="58849" y="157682"/>
                      <a:pt x="38754" y="176317"/>
                      <a:pt x="38754" y="200686"/>
                    </a:cubicBezTo>
                    <a:lnTo>
                      <a:pt x="38754" y="527517"/>
                    </a:lnTo>
                    <a:cubicBezTo>
                      <a:pt x="38754" y="550453"/>
                      <a:pt x="58849" y="570521"/>
                      <a:pt x="81815" y="570521"/>
                    </a:cubicBezTo>
                    <a:lnTo>
                      <a:pt x="525341" y="570521"/>
                    </a:lnTo>
                    <a:cubicBezTo>
                      <a:pt x="549742" y="570521"/>
                      <a:pt x="568402" y="550453"/>
                      <a:pt x="568402" y="527517"/>
                    </a:cubicBezTo>
                    <a:lnTo>
                      <a:pt x="568402" y="200686"/>
                    </a:lnTo>
                    <a:cubicBezTo>
                      <a:pt x="568402" y="176317"/>
                      <a:pt x="549742" y="157682"/>
                      <a:pt x="525341" y="157682"/>
                    </a:cubicBezTo>
                    <a:lnTo>
                      <a:pt x="387547" y="157682"/>
                    </a:lnTo>
                    <a:lnTo>
                      <a:pt x="387547" y="199252"/>
                    </a:lnTo>
                    <a:lnTo>
                      <a:pt x="229657" y="199252"/>
                    </a:lnTo>
                    <a:lnTo>
                      <a:pt x="229657" y="157682"/>
                    </a:lnTo>
                    <a:close/>
                    <a:moveTo>
                      <a:pt x="310130" y="73107"/>
                    </a:moveTo>
                    <a:cubicBezTo>
                      <a:pt x="319652" y="73107"/>
                      <a:pt x="327372" y="80467"/>
                      <a:pt x="327372" y="89545"/>
                    </a:cubicBezTo>
                    <a:cubicBezTo>
                      <a:pt x="327372" y="98623"/>
                      <a:pt x="319652" y="105983"/>
                      <a:pt x="310130" y="105983"/>
                    </a:cubicBezTo>
                    <a:cubicBezTo>
                      <a:pt x="300608" y="105983"/>
                      <a:pt x="292888" y="98623"/>
                      <a:pt x="292888" y="89545"/>
                    </a:cubicBezTo>
                    <a:cubicBezTo>
                      <a:pt x="292888" y="80467"/>
                      <a:pt x="300608" y="73107"/>
                      <a:pt x="310130" y="73107"/>
                    </a:cubicBezTo>
                    <a:close/>
                    <a:moveTo>
                      <a:pt x="269847" y="38704"/>
                    </a:moveTo>
                    <a:lnTo>
                      <a:pt x="269847" y="160549"/>
                    </a:lnTo>
                    <a:lnTo>
                      <a:pt x="348792" y="160549"/>
                    </a:lnTo>
                    <a:lnTo>
                      <a:pt x="348792" y="38704"/>
                    </a:lnTo>
                    <a:close/>
                    <a:moveTo>
                      <a:pt x="229657" y="0"/>
                    </a:moveTo>
                    <a:lnTo>
                      <a:pt x="387547" y="0"/>
                    </a:lnTo>
                    <a:lnTo>
                      <a:pt x="387547" y="118978"/>
                    </a:lnTo>
                    <a:lnTo>
                      <a:pt x="525341" y="118978"/>
                    </a:lnTo>
                    <a:cubicBezTo>
                      <a:pt x="571272" y="118978"/>
                      <a:pt x="607156" y="154815"/>
                      <a:pt x="607156" y="200686"/>
                    </a:cubicBezTo>
                    <a:lnTo>
                      <a:pt x="607156" y="527517"/>
                    </a:lnTo>
                    <a:cubicBezTo>
                      <a:pt x="607156" y="571955"/>
                      <a:pt x="571272" y="609225"/>
                      <a:pt x="525341" y="609225"/>
                    </a:cubicBezTo>
                    <a:lnTo>
                      <a:pt x="81815" y="609225"/>
                    </a:lnTo>
                    <a:cubicBezTo>
                      <a:pt x="37319" y="609225"/>
                      <a:pt x="0" y="571955"/>
                      <a:pt x="0" y="527517"/>
                    </a:cubicBezTo>
                    <a:lnTo>
                      <a:pt x="0" y="200686"/>
                    </a:lnTo>
                    <a:cubicBezTo>
                      <a:pt x="0" y="154815"/>
                      <a:pt x="37319" y="118978"/>
                      <a:pt x="81815" y="118978"/>
                    </a:cubicBezTo>
                    <a:lnTo>
                      <a:pt x="229657" y="118978"/>
                    </a:lnTo>
                    <a:close/>
                  </a:path>
                </a:pathLst>
              </a:custGeom>
              <a:solidFill>
                <a:schemeClr val="bg1"/>
              </a:solidFill>
              <a:ln>
                <a:noFill/>
              </a:ln>
            </p:spPr>
          </p:sp>
        </p:grpSp>
        <p:sp>
          <p:nvSpPr>
            <p:cNvPr id="41" name="文本框 40"/>
            <p:cNvSpPr txBox="1"/>
            <p:nvPr/>
          </p:nvSpPr>
          <p:spPr>
            <a:xfrm>
              <a:off x="12664" y="6948"/>
              <a:ext cx="4296" cy="774"/>
            </a:xfrm>
            <a:prstGeom prst="rect">
              <a:avLst/>
            </a:prstGeom>
            <a:noFill/>
          </p:spPr>
          <p:txBody>
            <a:bodyPr wrap="square" rtlCol="0">
              <a:spAutoFit/>
            </a:bodyPr>
            <a:lstStyle/>
            <a:p>
              <a:r>
                <a:rPr lang="en-US" altLang="zh-CN" sz="2600" dirty="0">
                  <a:solidFill>
                    <a:srgbClr val="004578"/>
                  </a:solidFill>
                  <a:latin typeface="微软雅黑" panose="020B0503020204020204" pitchFamily="34" charset="-122"/>
                  <a:ea typeface="微软雅黑" panose="020B0503020204020204" pitchFamily="34" charset="-122"/>
                </a:rPr>
                <a:t>4</a:t>
              </a:r>
              <a:r>
                <a:rPr lang="zh-CN" altLang="en-US" sz="2600" dirty="0">
                  <a:solidFill>
                    <a:srgbClr val="004578"/>
                  </a:solidFill>
                  <a:latin typeface="微软雅黑" panose="020B0503020204020204" pitchFamily="34" charset="-122"/>
                  <a:ea typeface="微软雅黑" panose="020B0503020204020204" pitchFamily="34" charset="-122"/>
                </a:rPr>
                <a:t>、优化和改进</a:t>
              </a:r>
            </a:p>
          </p:txBody>
        </p:sp>
        <p:cxnSp>
          <p:nvCxnSpPr>
            <p:cNvPr id="42" name="直接连接符 41"/>
            <p:cNvCxnSpPr/>
            <p:nvPr/>
          </p:nvCxnSpPr>
          <p:spPr>
            <a:xfrm>
              <a:off x="12846" y="7814"/>
              <a:ext cx="1077"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12664" y="7967"/>
              <a:ext cx="5580" cy="1791"/>
            </a:xfrm>
            <a:prstGeom prst="rect">
              <a:avLst/>
            </a:prstGeom>
            <a:noFill/>
          </p:spPr>
          <p:txBody>
            <a:bodyPr wrap="square" rtlCol="0">
              <a:spAutoFit/>
            </a:bodyPr>
            <a:lstStyle/>
            <a:p>
              <a:pPr>
                <a:lnSpc>
                  <a:spcPct val="130000"/>
                </a:lnSpc>
              </a:pPr>
              <a:r>
                <a:rPr lang="zh-CN" altLang="en-US" dirty="0">
                  <a:solidFill>
                    <a:srgbClr val="6F6C5A"/>
                  </a:solidFill>
                  <a:latin typeface="微软雅黑" panose="020B0503020204020204" pitchFamily="34" charset="-122"/>
                  <a:ea typeface="微软雅黑" panose="020B0503020204020204" pitchFamily="34" charset="-122"/>
                  <a:sym typeface="+mn-ea"/>
                </a:rPr>
                <a:t>评估语义</a:t>
              </a:r>
              <a:r>
                <a:rPr lang="en-US" altLang="zh-CN" dirty="0">
                  <a:solidFill>
                    <a:srgbClr val="6F6C5A"/>
                  </a:solidFill>
                  <a:latin typeface="微软雅黑" panose="020B0503020204020204" pitchFamily="34" charset="-122"/>
                  <a:ea typeface="微软雅黑" panose="020B0503020204020204" pitchFamily="34" charset="-122"/>
                  <a:sym typeface="+mn-ea"/>
                </a:rPr>
                <a:t>SLAM</a:t>
              </a:r>
              <a:r>
                <a:rPr lang="zh-CN" altLang="en-US" dirty="0">
                  <a:solidFill>
                    <a:srgbClr val="6F6C5A"/>
                  </a:solidFill>
                  <a:latin typeface="微软雅黑" panose="020B0503020204020204" pitchFamily="34" charset="-122"/>
                  <a:ea typeface="微软雅黑" panose="020B0503020204020204" pitchFamily="34" charset="-122"/>
                  <a:sym typeface="+mn-ea"/>
                </a:rPr>
                <a:t>系统的性能，总结并分析其中的不足，对其中的方法进行优化与改进</a:t>
              </a:r>
              <a:endParaRPr lang="zh-CN" altLang="en-US" dirty="0">
                <a:solidFill>
                  <a:srgbClr val="6F6C5A"/>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custDataLst>
              <p:tags r:id="rId1"/>
            </p:custDataLst>
          </p:nvPr>
        </p:nvPicPr>
        <p:blipFill>
          <a:blip r:embed="rId9"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cxnSp>
        <p:nvCxnSpPr>
          <p:cNvPr id="2" name="直接连接符 1"/>
          <p:cNvCxnSpPr/>
          <p:nvPr>
            <p:custDataLst>
              <p:tags r:id="rId2"/>
            </p:custDataLst>
          </p:nvPr>
        </p:nvCxnSpPr>
        <p:spPr>
          <a:xfrm>
            <a:off x="5514975" y="947944"/>
            <a:ext cx="1162050"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custDataLst>
              <p:tags r:id="rId3"/>
            </p:custDataLst>
          </p:nvPr>
        </p:nvSpPr>
        <p:spPr>
          <a:xfrm>
            <a:off x="3616336" y="393837"/>
            <a:ext cx="4959328" cy="460375"/>
          </a:xfrm>
          <a:prstGeom prst="rect">
            <a:avLst/>
          </a:prstGeom>
          <a:noFill/>
        </p:spPr>
        <p:txBody>
          <a:bodyPr wrap="square" rtlCol="0">
            <a:spAutoFit/>
          </a:bodyPr>
          <a:lstStyle/>
          <a:p>
            <a:pPr marR="0" indent="0" algn="ctr" defTabSz="914400" fontAlgn="auto">
              <a:lnSpc>
                <a:spcPct val="100000"/>
              </a:lnSpc>
              <a:spcBef>
                <a:spcPts val="0"/>
              </a:spcBef>
              <a:spcAft>
                <a:spcPts val="0"/>
              </a:spcAft>
              <a:buClrTx/>
              <a:buSzTx/>
              <a:buFontTx/>
              <a:buNone/>
              <a:defRPr/>
            </a:pPr>
            <a:r>
              <a:rPr kumimoji="0" lang="zh-CN" altLang="en-US" sz="2400" b="0" i="0" kern="1200" cap="none" spc="0" normalizeH="0" baseline="0" noProof="0" dirty="0">
                <a:solidFill>
                  <a:srgbClr val="004578"/>
                </a:solidFill>
                <a:latin typeface="微软雅黑" panose="020B0503020204020204" pitchFamily="34" charset="-122"/>
                <a:ea typeface="微软雅黑" panose="020B0503020204020204" pitchFamily="34" charset="-122"/>
                <a:cs typeface="+mn-cs"/>
              </a:rPr>
              <a:t>第四部分：实施方案和计划</a:t>
            </a:r>
          </a:p>
        </p:txBody>
      </p:sp>
      <p:grpSp>
        <p:nvGrpSpPr>
          <p:cNvPr id="20" name="组合 19"/>
          <p:cNvGrpSpPr/>
          <p:nvPr/>
        </p:nvGrpSpPr>
        <p:grpSpPr>
          <a:xfrm>
            <a:off x="1328272" y="2457540"/>
            <a:ext cx="1028065" cy="2933700"/>
            <a:chOff x="8924" y="3441"/>
            <a:chExt cx="1619" cy="4620"/>
          </a:xfrm>
        </p:grpSpPr>
        <p:sp>
          <p:nvSpPr>
            <p:cNvPr id="24" name="圆角矩形 23"/>
            <p:cNvSpPr/>
            <p:nvPr>
              <p:custDataLst>
                <p:tags r:id="rId5"/>
              </p:custDataLst>
            </p:nvPr>
          </p:nvSpPr>
          <p:spPr>
            <a:xfrm>
              <a:off x="8924" y="3441"/>
              <a:ext cx="1589" cy="4620"/>
            </a:xfrm>
            <a:prstGeom prst="roundRect">
              <a:avLst/>
            </a:prstGeom>
            <a:solidFill>
              <a:schemeClr val="accent1">
                <a:lumMod val="75000"/>
              </a:schemeClr>
            </a:solidFill>
            <a:ln w="28575" cmpd="sng">
              <a:solidFill>
                <a:schemeClr val="accent1">
                  <a:shade val="50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3" name="文本框 22"/>
            <p:cNvSpPr txBox="1"/>
            <p:nvPr>
              <p:custDataLst>
                <p:tags r:id="rId6"/>
              </p:custDataLst>
            </p:nvPr>
          </p:nvSpPr>
          <p:spPr>
            <a:xfrm>
              <a:off x="9182" y="3795"/>
              <a:ext cx="1361" cy="4021"/>
            </a:xfrm>
            <a:prstGeom prst="rect">
              <a:avLst/>
            </a:prstGeom>
            <a:noFill/>
          </p:spPr>
          <p:txBody>
            <a:bodyPr wrap="square" rtlCol="0">
              <a:spAutoFit/>
            </a:bodyPr>
            <a:lstStyle/>
            <a:p>
              <a:r>
                <a:rPr lang="zh-CN" altLang="en-US" sz="4000">
                  <a:solidFill>
                    <a:schemeClr val="bg1"/>
                  </a:solidFill>
                  <a:latin typeface="微软雅黑" panose="020B0503020204020204" pitchFamily="34" charset="-122"/>
                  <a:ea typeface="微软雅黑" panose="020B0503020204020204" pitchFamily="34" charset="-122"/>
                </a:rPr>
                <a:t>研究框架</a:t>
              </a:r>
            </a:p>
          </p:txBody>
        </p:sp>
      </p:grpSp>
      <p:sp>
        <p:nvSpPr>
          <p:cNvPr id="5" name="灯片编号占位符 4"/>
          <p:cNvSpPr>
            <a:spLocks noGrp="1"/>
          </p:cNvSpPr>
          <p:nvPr>
            <p:ph type="sldNum" sz="quarter" idx="12"/>
          </p:nvPr>
        </p:nvSpPr>
        <p:spPr/>
        <p:txBody>
          <a:bodyPr/>
          <a:lstStyle/>
          <a:p>
            <a:fld id="{CD331227-691F-4B7F-8493-F4368ED92163}" type="slidenum">
              <a:rPr lang="zh-CN" altLang="en-US" smtClean="0"/>
              <a:t>16</a:t>
            </a:fld>
            <a:endParaRPr lang="zh-CN" altLang="en-US"/>
          </a:p>
        </p:txBody>
      </p:sp>
      <p:graphicFrame>
        <p:nvGraphicFramePr>
          <p:cNvPr id="1073742852" name="对象 1073742851"/>
          <p:cNvGraphicFramePr>
            <a:graphicFrameLocks noChangeAspect="1"/>
          </p:cNvGraphicFramePr>
          <p:nvPr>
            <p:custDataLst>
              <p:tags r:id="rId4"/>
            </p:custDataLst>
          </p:nvPr>
        </p:nvGraphicFramePr>
        <p:xfrm>
          <a:off x="2924175" y="1172210"/>
          <a:ext cx="7213600" cy="5666105"/>
        </p:xfrm>
        <a:graphic>
          <a:graphicData uri="http://schemas.openxmlformats.org/presentationml/2006/ole">
            <mc:AlternateContent xmlns:mc="http://schemas.openxmlformats.org/markup-compatibility/2006">
              <mc:Choice xmlns:v="urn:schemas-microsoft-com:vml" Requires="v">
                <p:oleObj r:id="rId10" imgW="8127365" imgH="6580505" progId="Visio.Drawing.15">
                  <p:embed/>
                </p:oleObj>
              </mc:Choice>
              <mc:Fallback>
                <p:oleObj r:id="rId10" imgW="8127365" imgH="6580505" progId="Visio.Drawing.15">
                  <p:embed/>
                  <p:pic>
                    <p:nvPicPr>
                      <p:cNvPr id="0" name="图片 3075"/>
                      <p:cNvPicPr/>
                      <p:nvPr/>
                    </p:nvPicPr>
                    <p:blipFill>
                      <a:blip r:embed="rId11"/>
                      <a:stretch>
                        <a:fillRect/>
                      </a:stretch>
                    </p:blipFill>
                    <p:spPr>
                      <a:xfrm>
                        <a:off x="2924175" y="1172210"/>
                        <a:ext cx="7213600" cy="5666105"/>
                      </a:xfrm>
                      <a:prstGeom prst="rect">
                        <a:avLst/>
                      </a:prstGeom>
                      <a:noFill/>
                      <a:ln w="38100">
                        <a:noFill/>
                        <a:miter/>
                      </a:ln>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090432" y="2776276"/>
            <a:ext cx="177110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600" b="0" i="0" u="none" strike="noStrike" kern="1200" cap="none" spc="0" normalizeH="0" baseline="0" noProof="0" dirty="0">
                <a:ln>
                  <a:noFill/>
                </a:ln>
                <a:solidFill>
                  <a:srgbClr val="F2F2F2"/>
                </a:solidFill>
                <a:effectLst/>
                <a:uLnTx/>
                <a:uFillTx/>
                <a:latin typeface="微软雅黑" panose="020B0503020204020204" pitchFamily="34" charset="-122"/>
                <a:ea typeface="微软雅黑" panose="020B0503020204020204" pitchFamily="34" charset="-122"/>
                <a:cs typeface="+mn-cs"/>
              </a:rPr>
              <a:t>成果展示</a:t>
            </a:r>
          </a:p>
        </p:txBody>
      </p:sp>
      <p:sp>
        <p:nvSpPr>
          <p:cNvPr id="9" name="notepad_285389"/>
          <p:cNvSpPr>
            <a:spLocks noChangeAspect="1"/>
          </p:cNvSpPr>
          <p:nvPr/>
        </p:nvSpPr>
        <p:spPr bwMode="auto">
          <a:xfrm>
            <a:off x="2643244" y="2231156"/>
            <a:ext cx="371972" cy="496696"/>
          </a:xfrm>
          <a:custGeom>
            <a:avLst/>
            <a:gdLst>
              <a:gd name="connsiteX0" fmla="*/ 87501 w 454371"/>
              <a:gd name="connsiteY0" fmla="*/ 480480 h 606722"/>
              <a:gd name="connsiteX1" fmla="*/ 366870 w 454371"/>
              <a:gd name="connsiteY1" fmla="*/ 480480 h 606722"/>
              <a:gd name="connsiteX2" fmla="*/ 366870 w 454371"/>
              <a:gd name="connsiteY2" fmla="*/ 519997 h 606722"/>
              <a:gd name="connsiteX3" fmla="*/ 87501 w 454371"/>
              <a:gd name="connsiteY3" fmla="*/ 519997 h 606722"/>
              <a:gd name="connsiteX4" fmla="*/ 87501 w 454371"/>
              <a:gd name="connsiteY4" fmla="*/ 381689 h 606722"/>
              <a:gd name="connsiteX5" fmla="*/ 366870 w 454371"/>
              <a:gd name="connsiteY5" fmla="*/ 381689 h 606722"/>
              <a:gd name="connsiteX6" fmla="*/ 366870 w 454371"/>
              <a:gd name="connsiteY6" fmla="*/ 421276 h 606722"/>
              <a:gd name="connsiteX7" fmla="*/ 87501 w 454371"/>
              <a:gd name="connsiteY7" fmla="*/ 421276 h 606722"/>
              <a:gd name="connsiteX8" fmla="*/ 87501 w 454371"/>
              <a:gd name="connsiteY8" fmla="*/ 282968 h 606722"/>
              <a:gd name="connsiteX9" fmla="*/ 366870 w 454371"/>
              <a:gd name="connsiteY9" fmla="*/ 282968 h 606722"/>
              <a:gd name="connsiteX10" fmla="*/ 366870 w 454371"/>
              <a:gd name="connsiteY10" fmla="*/ 322626 h 606722"/>
              <a:gd name="connsiteX11" fmla="*/ 87501 w 454371"/>
              <a:gd name="connsiteY11" fmla="*/ 322626 h 606722"/>
              <a:gd name="connsiteX12" fmla="*/ 87501 w 454371"/>
              <a:gd name="connsiteY12" fmla="*/ 184317 h 606722"/>
              <a:gd name="connsiteX13" fmla="*/ 366870 w 454371"/>
              <a:gd name="connsiteY13" fmla="*/ 184317 h 606722"/>
              <a:gd name="connsiteX14" fmla="*/ 366870 w 454371"/>
              <a:gd name="connsiteY14" fmla="*/ 223904 h 606722"/>
              <a:gd name="connsiteX15" fmla="*/ 87501 w 454371"/>
              <a:gd name="connsiteY15" fmla="*/ 223904 h 606722"/>
              <a:gd name="connsiteX16" fmla="*/ 39607 w 454371"/>
              <a:gd name="connsiteY16" fmla="*/ 78473 h 606722"/>
              <a:gd name="connsiteX17" fmla="*/ 39607 w 454371"/>
              <a:gd name="connsiteY17" fmla="*/ 567086 h 606722"/>
              <a:gd name="connsiteX18" fmla="*/ 414764 w 454371"/>
              <a:gd name="connsiteY18" fmla="*/ 567086 h 606722"/>
              <a:gd name="connsiteX19" fmla="*/ 414764 w 454371"/>
              <a:gd name="connsiteY19" fmla="*/ 78473 h 606722"/>
              <a:gd name="connsiteX20" fmla="*/ 386727 w 454371"/>
              <a:gd name="connsiteY20" fmla="*/ 78473 h 606722"/>
              <a:gd name="connsiteX21" fmla="*/ 386727 w 454371"/>
              <a:gd name="connsiteY21" fmla="*/ 117310 h 606722"/>
              <a:gd name="connsiteX22" fmla="*/ 347120 w 454371"/>
              <a:gd name="connsiteY22" fmla="*/ 117310 h 606722"/>
              <a:gd name="connsiteX23" fmla="*/ 347120 w 454371"/>
              <a:gd name="connsiteY23" fmla="*/ 78473 h 606722"/>
              <a:gd name="connsiteX24" fmla="*/ 293539 w 454371"/>
              <a:gd name="connsiteY24" fmla="*/ 78473 h 606722"/>
              <a:gd name="connsiteX25" fmla="*/ 293539 w 454371"/>
              <a:gd name="connsiteY25" fmla="*/ 117310 h 606722"/>
              <a:gd name="connsiteX26" fmla="*/ 253932 w 454371"/>
              <a:gd name="connsiteY26" fmla="*/ 117310 h 606722"/>
              <a:gd name="connsiteX27" fmla="*/ 253932 w 454371"/>
              <a:gd name="connsiteY27" fmla="*/ 78473 h 606722"/>
              <a:gd name="connsiteX28" fmla="*/ 200439 w 454371"/>
              <a:gd name="connsiteY28" fmla="*/ 78473 h 606722"/>
              <a:gd name="connsiteX29" fmla="*/ 200439 w 454371"/>
              <a:gd name="connsiteY29" fmla="*/ 117310 h 606722"/>
              <a:gd name="connsiteX30" fmla="*/ 160743 w 454371"/>
              <a:gd name="connsiteY30" fmla="*/ 117310 h 606722"/>
              <a:gd name="connsiteX31" fmla="*/ 160743 w 454371"/>
              <a:gd name="connsiteY31" fmla="*/ 78473 h 606722"/>
              <a:gd name="connsiteX32" fmla="*/ 107251 w 454371"/>
              <a:gd name="connsiteY32" fmla="*/ 78473 h 606722"/>
              <a:gd name="connsiteX33" fmla="*/ 107251 w 454371"/>
              <a:gd name="connsiteY33" fmla="*/ 117310 h 606722"/>
              <a:gd name="connsiteX34" fmla="*/ 67644 w 454371"/>
              <a:gd name="connsiteY34" fmla="*/ 117310 h 606722"/>
              <a:gd name="connsiteX35" fmla="*/ 67644 w 454371"/>
              <a:gd name="connsiteY35" fmla="*/ 78473 h 606722"/>
              <a:gd name="connsiteX36" fmla="*/ 67644 w 454371"/>
              <a:gd name="connsiteY36" fmla="*/ 0 h 606722"/>
              <a:gd name="connsiteX37" fmla="*/ 107251 w 454371"/>
              <a:gd name="connsiteY37" fmla="*/ 0 h 606722"/>
              <a:gd name="connsiteX38" fmla="*/ 107251 w 454371"/>
              <a:gd name="connsiteY38" fmla="*/ 38925 h 606722"/>
              <a:gd name="connsiteX39" fmla="*/ 160743 w 454371"/>
              <a:gd name="connsiteY39" fmla="*/ 38925 h 606722"/>
              <a:gd name="connsiteX40" fmla="*/ 160743 w 454371"/>
              <a:gd name="connsiteY40" fmla="*/ 0 h 606722"/>
              <a:gd name="connsiteX41" fmla="*/ 200439 w 454371"/>
              <a:gd name="connsiteY41" fmla="*/ 0 h 606722"/>
              <a:gd name="connsiteX42" fmla="*/ 200439 w 454371"/>
              <a:gd name="connsiteY42" fmla="*/ 38925 h 606722"/>
              <a:gd name="connsiteX43" fmla="*/ 253932 w 454371"/>
              <a:gd name="connsiteY43" fmla="*/ 38925 h 606722"/>
              <a:gd name="connsiteX44" fmla="*/ 253932 w 454371"/>
              <a:gd name="connsiteY44" fmla="*/ 0 h 606722"/>
              <a:gd name="connsiteX45" fmla="*/ 293539 w 454371"/>
              <a:gd name="connsiteY45" fmla="*/ 0 h 606722"/>
              <a:gd name="connsiteX46" fmla="*/ 293539 w 454371"/>
              <a:gd name="connsiteY46" fmla="*/ 38925 h 606722"/>
              <a:gd name="connsiteX47" fmla="*/ 347120 w 454371"/>
              <a:gd name="connsiteY47" fmla="*/ 38925 h 606722"/>
              <a:gd name="connsiteX48" fmla="*/ 347120 w 454371"/>
              <a:gd name="connsiteY48" fmla="*/ 0 h 606722"/>
              <a:gd name="connsiteX49" fmla="*/ 386727 w 454371"/>
              <a:gd name="connsiteY49" fmla="*/ 0 h 606722"/>
              <a:gd name="connsiteX50" fmla="*/ 386727 w 454371"/>
              <a:gd name="connsiteY50" fmla="*/ 38925 h 606722"/>
              <a:gd name="connsiteX51" fmla="*/ 454371 w 454371"/>
              <a:gd name="connsiteY51" fmla="*/ 38925 h 606722"/>
              <a:gd name="connsiteX52" fmla="*/ 454371 w 454371"/>
              <a:gd name="connsiteY52" fmla="*/ 606722 h 606722"/>
              <a:gd name="connsiteX53" fmla="*/ 0 w 454371"/>
              <a:gd name="connsiteY53" fmla="*/ 606722 h 606722"/>
              <a:gd name="connsiteX54" fmla="*/ 0 w 454371"/>
              <a:gd name="connsiteY54" fmla="*/ 38925 h 606722"/>
              <a:gd name="connsiteX55" fmla="*/ 67644 w 454371"/>
              <a:gd name="connsiteY55" fmla="*/ 38925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54371" h="606722">
                <a:moveTo>
                  <a:pt x="87501" y="480480"/>
                </a:moveTo>
                <a:lnTo>
                  <a:pt x="366870" y="480480"/>
                </a:lnTo>
                <a:lnTo>
                  <a:pt x="366870" y="519997"/>
                </a:lnTo>
                <a:lnTo>
                  <a:pt x="87501" y="519997"/>
                </a:lnTo>
                <a:close/>
                <a:moveTo>
                  <a:pt x="87501" y="381689"/>
                </a:moveTo>
                <a:lnTo>
                  <a:pt x="366870" y="381689"/>
                </a:lnTo>
                <a:lnTo>
                  <a:pt x="366870" y="421276"/>
                </a:lnTo>
                <a:lnTo>
                  <a:pt x="87501" y="421276"/>
                </a:lnTo>
                <a:close/>
                <a:moveTo>
                  <a:pt x="87501" y="282968"/>
                </a:moveTo>
                <a:lnTo>
                  <a:pt x="366870" y="282968"/>
                </a:lnTo>
                <a:lnTo>
                  <a:pt x="366870" y="322626"/>
                </a:lnTo>
                <a:lnTo>
                  <a:pt x="87501" y="322626"/>
                </a:lnTo>
                <a:close/>
                <a:moveTo>
                  <a:pt x="87501" y="184317"/>
                </a:moveTo>
                <a:lnTo>
                  <a:pt x="366870" y="184317"/>
                </a:lnTo>
                <a:lnTo>
                  <a:pt x="366870" y="223904"/>
                </a:lnTo>
                <a:lnTo>
                  <a:pt x="87501" y="223904"/>
                </a:lnTo>
                <a:close/>
                <a:moveTo>
                  <a:pt x="39607" y="78473"/>
                </a:moveTo>
                <a:lnTo>
                  <a:pt x="39607" y="567086"/>
                </a:lnTo>
                <a:lnTo>
                  <a:pt x="414764" y="567086"/>
                </a:lnTo>
                <a:lnTo>
                  <a:pt x="414764" y="78473"/>
                </a:lnTo>
                <a:lnTo>
                  <a:pt x="386727" y="78473"/>
                </a:lnTo>
                <a:lnTo>
                  <a:pt x="386727" y="117310"/>
                </a:lnTo>
                <a:lnTo>
                  <a:pt x="347120" y="117310"/>
                </a:lnTo>
                <a:lnTo>
                  <a:pt x="347120" y="78473"/>
                </a:lnTo>
                <a:lnTo>
                  <a:pt x="293539" y="78473"/>
                </a:lnTo>
                <a:lnTo>
                  <a:pt x="293539" y="117310"/>
                </a:lnTo>
                <a:lnTo>
                  <a:pt x="253932" y="117310"/>
                </a:lnTo>
                <a:lnTo>
                  <a:pt x="253932" y="78473"/>
                </a:lnTo>
                <a:lnTo>
                  <a:pt x="200439" y="78473"/>
                </a:lnTo>
                <a:lnTo>
                  <a:pt x="200439" y="117310"/>
                </a:lnTo>
                <a:lnTo>
                  <a:pt x="160743" y="117310"/>
                </a:lnTo>
                <a:lnTo>
                  <a:pt x="160743" y="78473"/>
                </a:lnTo>
                <a:lnTo>
                  <a:pt x="107251" y="78473"/>
                </a:lnTo>
                <a:lnTo>
                  <a:pt x="107251" y="117310"/>
                </a:lnTo>
                <a:lnTo>
                  <a:pt x="67644" y="117310"/>
                </a:lnTo>
                <a:lnTo>
                  <a:pt x="67644" y="78473"/>
                </a:lnTo>
                <a:close/>
                <a:moveTo>
                  <a:pt x="67644" y="0"/>
                </a:moveTo>
                <a:lnTo>
                  <a:pt x="107251" y="0"/>
                </a:lnTo>
                <a:lnTo>
                  <a:pt x="107251" y="38925"/>
                </a:lnTo>
                <a:lnTo>
                  <a:pt x="160743" y="38925"/>
                </a:lnTo>
                <a:lnTo>
                  <a:pt x="160743" y="0"/>
                </a:lnTo>
                <a:lnTo>
                  <a:pt x="200439" y="0"/>
                </a:lnTo>
                <a:lnTo>
                  <a:pt x="200439" y="38925"/>
                </a:lnTo>
                <a:lnTo>
                  <a:pt x="253932" y="38925"/>
                </a:lnTo>
                <a:lnTo>
                  <a:pt x="253932" y="0"/>
                </a:lnTo>
                <a:lnTo>
                  <a:pt x="293539" y="0"/>
                </a:lnTo>
                <a:lnTo>
                  <a:pt x="293539" y="38925"/>
                </a:lnTo>
                <a:lnTo>
                  <a:pt x="347120" y="38925"/>
                </a:lnTo>
                <a:lnTo>
                  <a:pt x="347120" y="0"/>
                </a:lnTo>
                <a:lnTo>
                  <a:pt x="386727" y="0"/>
                </a:lnTo>
                <a:lnTo>
                  <a:pt x="386727" y="38925"/>
                </a:lnTo>
                <a:lnTo>
                  <a:pt x="454371" y="38925"/>
                </a:lnTo>
                <a:lnTo>
                  <a:pt x="454371" y="606722"/>
                </a:lnTo>
                <a:lnTo>
                  <a:pt x="0" y="606722"/>
                </a:lnTo>
                <a:lnTo>
                  <a:pt x="0" y="38925"/>
                </a:lnTo>
                <a:lnTo>
                  <a:pt x="67644" y="38925"/>
                </a:lnTo>
                <a:close/>
              </a:path>
            </a:pathLst>
          </a:custGeom>
          <a:solidFill>
            <a:srgbClr val="F2F2F2"/>
          </a:solidFill>
          <a:ln>
            <a:noFill/>
          </a:ln>
        </p:spPr>
      </p:sp>
      <p:sp>
        <p:nvSpPr>
          <p:cNvPr id="11" name="文本框 10"/>
          <p:cNvSpPr txBox="1"/>
          <p:nvPr/>
        </p:nvSpPr>
        <p:spPr>
          <a:xfrm>
            <a:off x="3616336" y="393837"/>
            <a:ext cx="4959328"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第四部分：实施方案和计划</a:t>
            </a:r>
          </a:p>
        </p:txBody>
      </p:sp>
      <p:pic>
        <p:nvPicPr>
          <p:cNvPr id="17" name="图片 16"/>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0956246" y="27690"/>
            <a:ext cx="1150169" cy="1144531"/>
          </a:xfrm>
          <a:prstGeom prst="rect">
            <a:avLst/>
          </a:prstGeom>
        </p:spPr>
      </p:pic>
      <p:grpSp>
        <p:nvGrpSpPr>
          <p:cNvPr id="16" name="组合 15"/>
          <p:cNvGrpSpPr/>
          <p:nvPr/>
        </p:nvGrpSpPr>
        <p:grpSpPr>
          <a:xfrm>
            <a:off x="1106805" y="1987550"/>
            <a:ext cx="3368040" cy="3368040"/>
            <a:chOff x="12233" y="3280"/>
            <a:chExt cx="5304" cy="5304"/>
          </a:xfrm>
        </p:grpSpPr>
        <p:sp>
          <p:nvSpPr>
            <p:cNvPr id="6" name="文本框 5"/>
            <p:cNvSpPr txBox="1"/>
            <p:nvPr/>
          </p:nvSpPr>
          <p:spPr>
            <a:xfrm>
              <a:off x="13195" y="4397"/>
              <a:ext cx="2789" cy="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600" b="0" i="0" u="none" strike="noStrike" kern="1200" cap="none" spc="0" normalizeH="0" baseline="0" noProof="0" dirty="0">
                  <a:ln>
                    <a:noFill/>
                  </a:ln>
                  <a:solidFill>
                    <a:srgbClr val="F2F2F2"/>
                  </a:solidFill>
                  <a:effectLst/>
                  <a:uLnTx/>
                  <a:uFillTx/>
                  <a:latin typeface="微软雅黑" panose="020B0503020204020204" pitchFamily="34" charset="-122"/>
                  <a:ea typeface="微软雅黑" panose="020B0503020204020204" pitchFamily="34" charset="-122"/>
                  <a:cs typeface="+mn-cs"/>
                </a:rPr>
                <a:t>成果展示</a:t>
              </a:r>
            </a:p>
          </p:txBody>
        </p:sp>
        <p:sp>
          <p:nvSpPr>
            <p:cNvPr id="10" name="notepad_285389"/>
            <p:cNvSpPr>
              <a:spLocks noChangeAspect="1"/>
            </p:cNvSpPr>
            <p:nvPr/>
          </p:nvSpPr>
          <p:spPr bwMode="auto">
            <a:xfrm>
              <a:off x="14107" y="3514"/>
              <a:ext cx="586" cy="782"/>
            </a:xfrm>
            <a:custGeom>
              <a:avLst/>
              <a:gdLst>
                <a:gd name="connsiteX0" fmla="*/ 87501 w 454371"/>
                <a:gd name="connsiteY0" fmla="*/ 480480 h 606722"/>
                <a:gd name="connsiteX1" fmla="*/ 366870 w 454371"/>
                <a:gd name="connsiteY1" fmla="*/ 480480 h 606722"/>
                <a:gd name="connsiteX2" fmla="*/ 366870 w 454371"/>
                <a:gd name="connsiteY2" fmla="*/ 519997 h 606722"/>
                <a:gd name="connsiteX3" fmla="*/ 87501 w 454371"/>
                <a:gd name="connsiteY3" fmla="*/ 519997 h 606722"/>
                <a:gd name="connsiteX4" fmla="*/ 87501 w 454371"/>
                <a:gd name="connsiteY4" fmla="*/ 381689 h 606722"/>
                <a:gd name="connsiteX5" fmla="*/ 366870 w 454371"/>
                <a:gd name="connsiteY5" fmla="*/ 381689 h 606722"/>
                <a:gd name="connsiteX6" fmla="*/ 366870 w 454371"/>
                <a:gd name="connsiteY6" fmla="*/ 421276 h 606722"/>
                <a:gd name="connsiteX7" fmla="*/ 87501 w 454371"/>
                <a:gd name="connsiteY7" fmla="*/ 421276 h 606722"/>
                <a:gd name="connsiteX8" fmla="*/ 87501 w 454371"/>
                <a:gd name="connsiteY8" fmla="*/ 282968 h 606722"/>
                <a:gd name="connsiteX9" fmla="*/ 366870 w 454371"/>
                <a:gd name="connsiteY9" fmla="*/ 282968 h 606722"/>
                <a:gd name="connsiteX10" fmla="*/ 366870 w 454371"/>
                <a:gd name="connsiteY10" fmla="*/ 322626 h 606722"/>
                <a:gd name="connsiteX11" fmla="*/ 87501 w 454371"/>
                <a:gd name="connsiteY11" fmla="*/ 322626 h 606722"/>
                <a:gd name="connsiteX12" fmla="*/ 87501 w 454371"/>
                <a:gd name="connsiteY12" fmla="*/ 184317 h 606722"/>
                <a:gd name="connsiteX13" fmla="*/ 366870 w 454371"/>
                <a:gd name="connsiteY13" fmla="*/ 184317 h 606722"/>
                <a:gd name="connsiteX14" fmla="*/ 366870 w 454371"/>
                <a:gd name="connsiteY14" fmla="*/ 223904 h 606722"/>
                <a:gd name="connsiteX15" fmla="*/ 87501 w 454371"/>
                <a:gd name="connsiteY15" fmla="*/ 223904 h 606722"/>
                <a:gd name="connsiteX16" fmla="*/ 39607 w 454371"/>
                <a:gd name="connsiteY16" fmla="*/ 78473 h 606722"/>
                <a:gd name="connsiteX17" fmla="*/ 39607 w 454371"/>
                <a:gd name="connsiteY17" fmla="*/ 567086 h 606722"/>
                <a:gd name="connsiteX18" fmla="*/ 414764 w 454371"/>
                <a:gd name="connsiteY18" fmla="*/ 567086 h 606722"/>
                <a:gd name="connsiteX19" fmla="*/ 414764 w 454371"/>
                <a:gd name="connsiteY19" fmla="*/ 78473 h 606722"/>
                <a:gd name="connsiteX20" fmla="*/ 386727 w 454371"/>
                <a:gd name="connsiteY20" fmla="*/ 78473 h 606722"/>
                <a:gd name="connsiteX21" fmla="*/ 386727 w 454371"/>
                <a:gd name="connsiteY21" fmla="*/ 117310 h 606722"/>
                <a:gd name="connsiteX22" fmla="*/ 347120 w 454371"/>
                <a:gd name="connsiteY22" fmla="*/ 117310 h 606722"/>
                <a:gd name="connsiteX23" fmla="*/ 347120 w 454371"/>
                <a:gd name="connsiteY23" fmla="*/ 78473 h 606722"/>
                <a:gd name="connsiteX24" fmla="*/ 293539 w 454371"/>
                <a:gd name="connsiteY24" fmla="*/ 78473 h 606722"/>
                <a:gd name="connsiteX25" fmla="*/ 293539 w 454371"/>
                <a:gd name="connsiteY25" fmla="*/ 117310 h 606722"/>
                <a:gd name="connsiteX26" fmla="*/ 253932 w 454371"/>
                <a:gd name="connsiteY26" fmla="*/ 117310 h 606722"/>
                <a:gd name="connsiteX27" fmla="*/ 253932 w 454371"/>
                <a:gd name="connsiteY27" fmla="*/ 78473 h 606722"/>
                <a:gd name="connsiteX28" fmla="*/ 200439 w 454371"/>
                <a:gd name="connsiteY28" fmla="*/ 78473 h 606722"/>
                <a:gd name="connsiteX29" fmla="*/ 200439 w 454371"/>
                <a:gd name="connsiteY29" fmla="*/ 117310 h 606722"/>
                <a:gd name="connsiteX30" fmla="*/ 160743 w 454371"/>
                <a:gd name="connsiteY30" fmla="*/ 117310 h 606722"/>
                <a:gd name="connsiteX31" fmla="*/ 160743 w 454371"/>
                <a:gd name="connsiteY31" fmla="*/ 78473 h 606722"/>
                <a:gd name="connsiteX32" fmla="*/ 107251 w 454371"/>
                <a:gd name="connsiteY32" fmla="*/ 78473 h 606722"/>
                <a:gd name="connsiteX33" fmla="*/ 107251 w 454371"/>
                <a:gd name="connsiteY33" fmla="*/ 117310 h 606722"/>
                <a:gd name="connsiteX34" fmla="*/ 67644 w 454371"/>
                <a:gd name="connsiteY34" fmla="*/ 117310 h 606722"/>
                <a:gd name="connsiteX35" fmla="*/ 67644 w 454371"/>
                <a:gd name="connsiteY35" fmla="*/ 78473 h 606722"/>
                <a:gd name="connsiteX36" fmla="*/ 67644 w 454371"/>
                <a:gd name="connsiteY36" fmla="*/ 0 h 606722"/>
                <a:gd name="connsiteX37" fmla="*/ 107251 w 454371"/>
                <a:gd name="connsiteY37" fmla="*/ 0 h 606722"/>
                <a:gd name="connsiteX38" fmla="*/ 107251 w 454371"/>
                <a:gd name="connsiteY38" fmla="*/ 38925 h 606722"/>
                <a:gd name="connsiteX39" fmla="*/ 160743 w 454371"/>
                <a:gd name="connsiteY39" fmla="*/ 38925 h 606722"/>
                <a:gd name="connsiteX40" fmla="*/ 160743 w 454371"/>
                <a:gd name="connsiteY40" fmla="*/ 0 h 606722"/>
                <a:gd name="connsiteX41" fmla="*/ 200439 w 454371"/>
                <a:gd name="connsiteY41" fmla="*/ 0 h 606722"/>
                <a:gd name="connsiteX42" fmla="*/ 200439 w 454371"/>
                <a:gd name="connsiteY42" fmla="*/ 38925 h 606722"/>
                <a:gd name="connsiteX43" fmla="*/ 253932 w 454371"/>
                <a:gd name="connsiteY43" fmla="*/ 38925 h 606722"/>
                <a:gd name="connsiteX44" fmla="*/ 253932 w 454371"/>
                <a:gd name="connsiteY44" fmla="*/ 0 h 606722"/>
                <a:gd name="connsiteX45" fmla="*/ 293539 w 454371"/>
                <a:gd name="connsiteY45" fmla="*/ 0 h 606722"/>
                <a:gd name="connsiteX46" fmla="*/ 293539 w 454371"/>
                <a:gd name="connsiteY46" fmla="*/ 38925 h 606722"/>
                <a:gd name="connsiteX47" fmla="*/ 347120 w 454371"/>
                <a:gd name="connsiteY47" fmla="*/ 38925 h 606722"/>
                <a:gd name="connsiteX48" fmla="*/ 347120 w 454371"/>
                <a:gd name="connsiteY48" fmla="*/ 0 h 606722"/>
                <a:gd name="connsiteX49" fmla="*/ 386727 w 454371"/>
                <a:gd name="connsiteY49" fmla="*/ 0 h 606722"/>
                <a:gd name="connsiteX50" fmla="*/ 386727 w 454371"/>
                <a:gd name="connsiteY50" fmla="*/ 38925 h 606722"/>
                <a:gd name="connsiteX51" fmla="*/ 454371 w 454371"/>
                <a:gd name="connsiteY51" fmla="*/ 38925 h 606722"/>
                <a:gd name="connsiteX52" fmla="*/ 454371 w 454371"/>
                <a:gd name="connsiteY52" fmla="*/ 606722 h 606722"/>
                <a:gd name="connsiteX53" fmla="*/ 0 w 454371"/>
                <a:gd name="connsiteY53" fmla="*/ 606722 h 606722"/>
                <a:gd name="connsiteX54" fmla="*/ 0 w 454371"/>
                <a:gd name="connsiteY54" fmla="*/ 38925 h 606722"/>
                <a:gd name="connsiteX55" fmla="*/ 67644 w 454371"/>
                <a:gd name="connsiteY55" fmla="*/ 38925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54371" h="606722">
                  <a:moveTo>
                    <a:pt x="87501" y="480480"/>
                  </a:moveTo>
                  <a:lnTo>
                    <a:pt x="366870" y="480480"/>
                  </a:lnTo>
                  <a:lnTo>
                    <a:pt x="366870" y="519997"/>
                  </a:lnTo>
                  <a:lnTo>
                    <a:pt x="87501" y="519997"/>
                  </a:lnTo>
                  <a:close/>
                  <a:moveTo>
                    <a:pt x="87501" y="381689"/>
                  </a:moveTo>
                  <a:lnTo>
                    <a:pt x="366870" y="381689"/>
                  </a:lnTo>
                  <a:lnTo>
                    <a:pt x="366870" y="421276"/>
                  </a:lnTo>
                  <a:lnTo>
                    <a:pt x="87501" y="421276"/>
                  </a:lnTo>
                  <a:close/>
                  <a:moveTo>
                    <a:pt x="87501" y="282968"/>
                  </a:moveTo>
                  <a:lnTo>
                    <a:pt x="366870" y="282968"/>
                  </a:lnTo>
                  <a:lnTo>
                    <a:pt x="366870" y="322626"/>
                  </a:lnTo>
                  <a:lnTo>
                    <a:pt x="87501" y="322626"/>
                  </a:lnTo>
                  <a:close/>
                  <a:moveTo>
                    <a:pt x="87501" y="184317"/>
                  </a:moveTo>
                  <a:lnTo>
                    <a:pt x="366870" y="184317"/>
                  </a:lnTo>
                  <a:lnTo>
                    <a:pt x="366870" y="223904"/>
                  </a:lnTo>
                  <a:lnTo>
                    <a:pt x="87501" y="223904"/>
                  </a:lnTo>
                  <a:close/>
                  <a:moveTo>
                    <a:pt x="39607" y="78473"/>
                  </a:moveTo>
                  <a:lnTo>
                    <a:pt x="39607" y="567086"/>
                  </a:lnTo>
                  <a:lnTo>
                    <a:pt x="414764" y="567086"/>
                  </a:lnTo>
                  <a:lnTo>
                    <a:pt x="414764" y="78473"/>
                  </a:lnTo>
                  <a:lnTo>
                    <a:pt x="386727" y="78473"/>
                  </a:lnTo>
                  <a:lnTo>
                    <a:pt x="386727" y="117310"/>
                  </a:lnTo>
                  <a:lnTo>
                    <a:pt x="347120" y="117310"/>
                  </a:lnTo>
                  <a:lnTo>
                    <a:pt x="347120" y="78473"/>
                  </a:lnTo>
                  <a:lnTo>
                    <a:pt x="293539" y="78473"/>
                  </a:lnTo>
                  <a:lnTo>
                    <a:pt x="293539" y="117310"/>
                  </a:lnTo>
                  <a:lnTo>
                    <a:pt x="253932" y="117310"/>
                  </a:lnTo>
                  <a:lnTo>
                    <a:pt x="253932" y="78473"/>
                  </a:lnTo>
                  <a:lnTo>
                    <a:pt x="200439" y="78473"/>
                  </a:lnTo>
                  <a:lnTo>
                    <a:pt x="200439" y="117310"/>
                  </a:lnTo>
                  <a:lnTo>
                    <a:pt x="160743" y="117310"/>
                  </a:lnTo>
                  <a:lnTo>
                    <a:pt x="160743" y="78473"/>
                  </a:lnTo>
                  <a:lnTo>
                    <a:pt x="107251" y="78473"/>
                  </a:lnTo>
                  <a:lnTo>
                    <a:pt x="107251" y="117310"/>
                  </a:lnTo>
                  <a:lnTo>
                    <a:pt x="67644" y="117310"/>
                  </a:lnTo>
                  <a:lnTo>
                    <a:pt x="67644" y="78473"/>
                  </a:lnTo>
                  <a:close/>
                  <a:moveTo>
                    <a:pt x="67644" y="0"/>
                  </a:moveTo>
                  <a:lnTo>
                    <a:pt x="107251" y="0"/>
                  </a:lnTo>
                  <a:lnTo>
                    <a:pt x="107251" y="38925"/>
                  </a:lnTo>
                  <a:lnTo>
                    <a:pt x="160743" y="38925"/>
                  </a:lnTo>
                  <a:lnTo>
                    <a:pt x="160743" y="0"/>
                  </a:lnTo>
                  <a:lnTo>
                    <a:pt x="200439" y="0"/>
                  </a:lnTo>
                  <a:lnTo>
                    <a:pt x="200439" y="38925"/>
                  </a:lnTo>
                  <a:lnTo>
                    <a:pt x="253932" y="38925"/>
                  </a:lnTo>
                  <a:lnTo>
                    <a:pt x="253932" y="0"/>
                  </a:lnTo>
                  <a:lnTo>
                    <a:pt x="293539" y="0"/>
                  </a:lnTo>
                  <a:lnTo>
                    <a:pt x="293539" y="38925"/>
                  </a:lnTo>
                  <a:lnTo>
                    <a:pt x="347120" y="38925"/>
                  </a:lnTo>
                  <a:lnTo>
                    <a:pt x="347120" y="0"/>
                  </a:lnTo>
                  <a:lnTo>
                    <a:pt x="386727" y="0"/>
                  </a:lnTo>
                  <a:lnTo>
                    <a:pt x="386727" y="38925"/>
                  </a:lnTo>
                  <a:lnTo>
                    <a:pt x="454371" y="38925"/>
                  </a:lnTo>
                  <a:lnTo>
                    <a:pt x="454371" y="606722"/>
                  </a:lnTo>
                  <a:lnTo>
                    <a:pt x="0" y="606722"/>
                  </a:lnTo>
                  <a:lnTo>
                    <a:pt x="0" y="38925"/>
                  </a:lnTo>
                  <a:lnTo>
                    <a:pt x="67644" y="38925"/>
                  </a:lnTo>
                  <a:close/>
                </a:path>
              </a:pathLst>
            </a:custGeom>
            <a:solidFill>
              <a:srgbClr val="F2F2F2"/>
            </a:solidFill>
            <a:ln>
              <a:noFill/>
            </a:ln>
          </p:spPr>
        </p:sp>
        <p:sp>
          <p:nvSpPr>
            <p:cNvPr id="14" name="椭圆 13"/>
            <p:cNvSpPr/>
            <p:nvPr>
              <p:custDataLst>
                <p:tags r:id="rId23"/>
              </p:custDataLst>
            </p:nvPr>
          </p:nvSpPr>
          <p:spPr>
            <a:xfrm>
              <a:off x="12233" y="3280"/>
              <a:ext cx="5305" cy="5305"/>
            </a:xfrm>
            <a:prstGeom prst="ellipse">
              <a:avLst/>
            </a:prstGeom>
            <a:solidFill>
              <a:srgbClr val="004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5" name="文本框 14"/>
            <p:cNvSpPr txBox="1"/>
            <p:nvPr/>
          </p:nvSpPr>
          <p:spPr>
            <a:xfrm>
              <a:off x="12990" y="5274"/>
              <a:ext cx="3791" cy="1016"/>
            </a:xfrm>
            <a:prstGeom prst="rect">
              <a:avLst/>
            </a:prstGeom>
            <a:noFill/>
          </p:spPr>
          <p:txBody>
            <a:bodyPr wrap="square" rtlCol="0">
              <a:spAutoFit/>
            </a:bodyPr>
            <a:lstStyle/>
            <a:p>
              <a:pPr algn="ctr"/>
              <a:r>
                <a:rPr lang="zh-CN" altLang="en-US" sz="3600">
                  <a:solidFill>
                    <a:schemeClr val="bg1"/>
                  </a:solidFill>
                  <a:latin typeface="微软雅黑" panose="020B0503020204020204" pitchFamily="34" charset="-122"/>
                  <a:ea typeface="微软雅黑" panose="020B0503020204020204" pitchFamily="34" charset="-122"/>
                </a:rPr>
                <a:t>进度安排</a:t>
              </a:r>
            </a:p>
          </p:txBody>
        </p:sp>
      </p:grpSp>
      <p:grpSp>
        <p:nvGrpSpPr>
          <p:cNvPr id="54" name="组合 53"/>
          <p:cNvGrpSpPr/>
          <p:nvPr/>
        </p:nvGrpSpPr>
        <p:grpSpPr>
          <a:xfrm>
            <a:off x="6068695" y="1601470"/>
            <a:ext cx="5535295" cy="4191635"/>
            <a:chOff x="11130" y="2521"/>
            <a:chExt cx="8717" cy="6601"/>
          </a:xfrm>
        </p:grpSpPr>
        <p:grpSp>
          <p:nvGrpSpPr>
            <p:cNvPr id="33" name="组合 32"/>
            <p:cNvGrpSpPr/>
            <p:nvPr/>
          </p:nvGrpSpPr>
          <p:grpSpPr>
            <a:xfrm>
              <a:off x="11130" y="2521"/>
              <a:ext cx="6180" cy="1009"/>
              <a:chOff x="11374" y="2920"/>
              <a:chExt cx="6180" cy="1009"/>
            </a:xfrm>
          </p:grpSpPr>
          <p:sp>
            <p:nvSpPr>
              <p:cNvPr id="31" name="文本框 30"/>
              <p:cNvSpPr txBox="1"/>
              <p:nvPr/>
            </p:nvSpPr>
            <p:spPr>
              <a:xfrm>
                <a:off x="11374" y="2920"/>
                <a:ext cx="3451" cy="580"/>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2023.12-2024.02</a:t>
                </a:r>
              </a:p>
            </p:txBody>
          </p:sp>
          <p:sp>
            <p:nvSpPr>
              <p:cNvPr id="32" name="文本框 31"/>
              <p:cNvSpPr txBox="1"/>
              <p:nvPr/>
            </p:nvSpPr>
            <p:spPr>
              <a:xfrm>
                <a:off x="11374" y="3347"/>
                <a:ext cx="6180" cy="58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研究静态物体的前景边缘分割算法</a:t>
                </a:r>
              </a:p>
            </p:txBody>
          </p:sp>
        </p:grpSp>
        <p:grpSp>
          <p:nvGrpSpPr>
            <p:cNvPr id="34" name="组合 33"/>
            <p:cNvGrpSpPr/>
            <p:nvPr/>
          </p:nvGrpSpPr>
          <p:grpSpPr>
            <a:xfrm>
              <a:off x="11131" y="3647"/>
              <a:ext cx="7557" cy="957"/>
              <a:chOff x="11374" y="2920"/>
              <a:chExt cx="7557" cy="957"/>
            </a:xfrm>
          </p:grpSpPr>
          <p:sp>
            <p:nvSpPr>
              <p:cNvPr id="40" name="文本框 39"/>
              <p:cNvSpPr txBox="1"/>
              <p:nvPr>
                <p:custDataLst>
                  <p:tags r:id="rId21"/>
                </p:custDataLst>
              </p:nvPr>
            </p:nvSpPr>
            <p:spPr>
              <a:xfrm>
                <a:off x="11374" y="2920"/>
                <a:ext cx="3451" cy="580"/>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2024.02-2024.04</a:t>
                </a:r>
              </a:p>
            </p:txBody>
          </p:sp>
          <p:sp>
            <p:nvSpPr>
              <p:cNvPr id="41" name="文本框 40"/>
              <p:cNvSpPr txBox="1"/>
              <p:nvPr>
                <p:custDataLst>
                  <p:tags r:id="rId22"/>
                </p:custDataLst>
              </p:nvPr>
            </p:nvSpPr>
            <p:spPr>
              <a:xfrm>
                <a:off x="11374" y="3295"/>
                <a:ext cx="7557" cy="58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研究静态物体关联方法</a:t>
                </a:r>
              </a:p>
            </p:txBody>
          </p:sp>
        </p:grpSp>
        <p:grpSp>
          <p:nvGrpSpPr>
            <p:cNvPr id="42" name="组合 41"/>
            <p:cNvGrpSpPr/>
            <p:nvPr/>
          </p:nvGrpSpPr>
          <p:grpSpPr>
            <a:xfrm>
              <a:off x="11132" y="4757"/>
              <a:ext cx="8714" cy="957"/>
              <a:chOff x="11374" y="2920"/>
              <a:chExt cx="8714" cy="957"/>
            </a:xfrm>
          </p:grpSpPr>
          <p:sp>
            <p:nvSpPr>
              <p:cNvPr id="43" name="文本框 42"/>
              <p:cNvSpPr txBox="1"/>
              <p:nvPr>
                <p:custDataLst>
                  <p:tags r:id="rId19"/>
                </p:custDataLst>
              </p:nvPr>
            </p:nvSpPr>
            <p:spPr>
              <a:xfrm>
                <a:off x="11374" y="2920"/>
                <a:ext cx="3451" cy="580"/>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2024.04-2024.06</a:t>
                </a:r>
              </a:p>
            </p:txBody>
          </p:sp>
          <p:sp>
            <p:nvSpPr>
              <p:cNvPr id="44" name="文本框 43"/>
              <p:cNvSpPr txBox="1"/>
              <p:nvPr>
                <p:custDataLst>
                  <p:tags r:id="rId20"/>
                </p:custDataLst>
              </p:nvPr>
            </p:nvSpPr>
            <p:spPr>
              <a:xfrm>
                <a:off x="11374" y="3295"/>
                <a:ext cx="8714" cy="58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研究物体在语义地图上的准确重建方法</a:t>
                </a:r>
              </a:p>
            </p:txBody>
          </p:sp>
        </p:grpSp>
        <p:grpSp>
          <p:nvGrpSpPr>
            <p:cNvPr id="45" name="组合 44"/>
            <p:cNvGrpSpPr/>
            <p:nvPr/>
          </p:nvGrpSpPr>
          <p:grpSpPr>
            <a:xfrm>
              <a:off x="11133" y="5879"/>
              <a:ext cx="8714" cy="957"/>
              <a:chOff x="11374" y="2920"/>
              <a:chExt cx="8714" cy="957"/>
            </a:xfrm>
          </p:grpSpPr>
          <p:sp>
            <p:nvSpPr>
              <p:cNvPr id="46" name="文本框 45"/>
              <p:cNvSpPr txBox="1"/>
              <p:nvPr>
                <p:custDataLst>
                  <p:tags r:id="rId17"/>
                </p:custDataLst>
              </p:nvPr>
            </p:nvSpPr>
            <p:spPr>
              <a:xfrm>
                <a:off x="11374" y="2920"/>
                <a:ext cx="3451" cy="580"/>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2024.06-2024.09</a:t>
                </a:r>
              </a:p>
            </p:txBody>
          </p:sp>
          <p:sp>
            <p:nvSpPr>
              <p:cNvPr id="47" name="文本框 46"/>
              <p:cNvSpPr txBox="1"/>
              <p:nvPr>
                <p:custDataLst>
                  <p:tags r:id="rId18"/>
                </p:custDataLst>
              </p:nvPr>
            </p:nvSpPr>
            <p:spPr>
              <a:xfrm>
                <a:off x="11374" y="3295"/>
                <a:ext cx="8714" cy="58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优化算法，实现更好的效果，发表专利一项</a:t>
                </a:r>
              </a:p>
            </p:txBody>
          </p:sp>
        </p:grpSp>
        <p:grpSp>
          <p:nvGrpSpPr>
            <p:cNvPr id="48" name="组合 47"/>
            <p:cNvGrpSpPr/>
            <p:nvPr/>
          </p:nvGrpSpPr>
          <p:grpSpPr>
            <a:xfrm>
              <a:off x="11134" y="6989"/>
              <a:ext cx="7931" cy="1066"/>
              <a:chOff x="11374" y="2920"/>
              <a:chExt cx="7931" cy="1066"/>
            </a:xfrm>
          </p:grpSpPr>
          <p:sp>
            <p:nvSpPr>
              <p:cNvPr id="49" name="文本框 48"/>
              <p:cNvSpPr txBox="1"/>
              <p:nvPr>
                <p:custDataLst>
                  <p:tags r:id="rId15"/>
                </p:custDataLst>
              </p:nvPr>
            </p:nvSpPr>
            <p:spPr>
              <a:xfrm>
                <a:off x="11374" y="2920"/>
                <a:ext cx="3451" cy="580"/>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2024.09-2024.12</a:t>
                </a:r>
              </a:p>
            </p:txBody>
          </p:sp>
          <p:sp>
            <p:nvSpPr>
              <p:cNvPr id="50" name="文本框 49"/>
              <p:cNvSpPr txBox="1"/>
              <p:nvPr>
                <p:custDataLst>
                  <p:tags r:id="rId16"/>
                </p:custDataLst>
              </p:nvPr>
            </p:nvSpPr>
            <p:spPr>
              <a:xfrm>
                <a:off x="11374" y="3404"/>
                <a:ext cx="7931" cy="58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进行实验，获取数据，发表学术论文一篇</a:t>
                </a:r>
              </a:p>
            </p:txBody>
          </p:sp>
        </p:grpSp>
        <p:grpSp>
          <p:nvGrpSpPr>
            <p:cNvPr id="51" name="组合 50"/>
            <p:cNvGrpSpPr/>
            <p:nvPr/>
          </p:nvGrpSpPr>
          <p:grpSpPr>
            <a:xfrm>
              <a:off x="11135" y="8099"/>
              <a:ext cx="5493" cy="1023"/>
              <a:chOff x="11374" y="2920"/>
              <a:chExt cx="5493" cy="1023"/>
            </a:xfrm>
          </p:grpSpPr>
          <p:sp>
            <p:nvSpPr>
              <p:cNvPr id="52" name="文本框 51"/>
              <p:cNvSpPr txBox="1"/>
              <p:nvPr>
                <p:custDataLst>
                  <p:tags r:id="rId13"/>
                </p:custDataLst>
              </p:nvPr>
            </p:nvSpPr>
            <p:spPr>
              <a:xfrm>
                <a:off x="11374" y="2920"/>
                <a:ext cx="3451" cy="580"/>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2024.12-2025.03</a:t>
                </a:r>
              </a:p>
            </p:txBody>
          </p:sp>
          <p:sp>
            <p:nvSpPr>
              <p:cNvPr id="53" name="文本框 52"/>
              <p:cNvSpPr txBox="1"/>
              <p:nvPr>
                <p:custDataLst>
                  <p:tags r:id="rId14"/>
                </p:custDataLst>
              </p:nvPr>
            </p:nvSpPr>
            <p:spPr>
              <a:xfrm>
                <a:off x="11374" y="3363"/>
                <a:ext cx="5493" cy="580"/>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完成毕业论文并准备毕业答辩</a:t>
                </a:r>
              </a:p>
            </p:txBody>
          </p:sp>
        </p:grpSp>
      </p:grpSp>
      <p:cxnSp>
        <p:nvCxnSpPr>
          <p:cNvPr id="55" name="直接连接符 54"/>
          <p:cNvCxnSpPr/>
          <p:nvPr>
            <p:custDataLst>
              <p:tags r:id="rId1"/>
            </p:custDataLst>
          </p:nvPr>
        </p:nvCxnSpPr>
        <p:spPr>
          <a:xfrm>
            <a:off x="5378824" y="1872790"/>
            <a:ext cx="540000"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custDataLst>
              <p:tags r:id="rId2"/>
            </p:custDataLst>
          </p:nvPr>
        </p:nvCxnSpPr>
        <p:spPr>
          <a:xfrm>
            <a:off x="5378824" y="2580180"/>
            <a:ext cx="540000"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custDataLst>
              <p:tags r:id="rId3"/>
            </p:custDataLst>
          </p:nvPr>
        </p:nvCxnSpPr>
        <p:spPr>
          <a:xfrm>
            <a:off x="5378824" y="3287570"/>
            <a:ext cx="540000"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custDataLst>
              <p:tags r:id="rId4"/>
            </p:custDataLst>
          </p:nvPr>
        </p:nvCxnSpPr>
        <p:spPr>
          <a:xfrm>
            <a:off x="5378824" y="3972100"/>
            <a:ext cx="540000"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custDataLst>
              <p:tags r:id="rId5"/>
            </p:custDataLst>
          </p:nvPr>
        </p:nvCxnSpPr>
        <p:spPr>
          <a:xfrm>
            <a:off x="5378824" y="4746165"/>
            <a:ext cx="540000"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custDataLst>
              <p:tags r:id="rId6"/>
            </p:custDataLst>
          </p:nvPr>
        </p:nvCxnSpPr>
        <p:spPr>
          <a:xfrm>
            <a:off x="5378824" y="5424980"/>
            <a:ext cx="540000"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4922520" y="1704340"/>
            <a:ext cx="432000" cy="432000"/>
          </a:xfrm>
          <a:prstGeom prst="ellipse">
            <a:avLst/>
          </a:prstGeom>
          <a:solidFill>
            <a:schemeClr val="accent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t>1</a:t>
            </a:r>
          </a:p>
        </p:txBody>
      </p:sp>
      <p:sp>
        <p:nvSpPr>
          <p:cNvPr id="62" name="椭圆 61"/>
          <p:cNvSpPr/>
          <p:nvPr>
            <p:custDataLst>
              <p:tags r:id="rId7"/>
            </p:custDataLst>
          </p:nvPr>
        </p:nvSpPr>
        <p:spPr>
          <a:xfrm>
            <a:off x="4922520" y="2364105"/>
            <a:ext cx="432000" cy="432000"/>
          </a:xfrm>
          <a:prstGeom prst="ellipse">
            <a:avLst/>
          </a:prstGeom>
          <a:solidFill>
            <a:schemeClr val="accent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t>2</a:t>
            </a:r>
          </a:p>
        </p:txBody>
      </p:sp>
      <p:sp>
        <p:nvSpPr>
          <p:cNvPr id="63" name="椭圆 62"/>
          <p:cNvSpPr/>
          <p:nvPr>
            <p:custDataLst>
              <p:tags r:id="rId8"/>
            </p:custDataLst>
          </p:nvPr>
        </p:nvSpPr>
        <p:spPr>
          <a:xfrm>
            <a:off x="4922520" y="3071495"/>
            <a:ext cx="432000" cy="432000"/>
          </a:xfrm>
          <a:prstGeom prst="ellipse">
            <a:avLst/>
          </a:prstGeom>
          <a:solidFill>
            <a:schemeClr val="accent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t>3</a:t>
            </a:r>
          </a:p>
        </p:txBody>
      </p:sp>
      <p:sp>
        <p:nvSpPr>
          <p:cNvPr id="64" name="椭圆 63"/>
          <p:cNvSpPr/>
          <p:nvPr>
            <p:custDataLst>
              <p:tags r:id="rId9"/>
            </p:custDataLst>
          </p:nvPr>
        </p:nvSpPr>
        <p:spPr>
          <a:xfrm>
            <a:off x="4922520" y="3778885"/>
            <a:ext cx="432000" cy="432000"/>
          </a:xfrm>
          <a:prstGeom prst="ellipse">
            <a:avLst/>
          </a:prstGeom>
          <a:solidFill>
            <a:schemeClr val="accent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t>4</a:t>
            </a:r>
          </a:p>
        </p:txBody>
      </p:sp>
      <p:sp>
        <p:nvSpPr>
          <p:cNvPr id="65" name="椭圆 64"/>
          <p:cNvSpPr/>
          <p:nvPr>
            <p:custDataLst>
              <p:tags r:id="rId10"/>
            </p:custDataLst>
          </p:nvPr>
        </p:nvSpPr>
        <p:spPr>
          <a:xfrm>
            <a:off x="4922520" y="4530090"/>
            <a:ext cx="432000" cy="432000"/>
          </a:xfrm>
          <a:prstGeom prst="ellipse">
            <a:avLst/>
          </a:prstGeom>
          <a:solidFill>
            <a:schemeClr val="accent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t>5</a:t>
            </a:r>
          </a:p>
        </p:txBody>
      </p:sp>
      <p:sp>
        <p:nvSpPr>
          <p:cNvPr id="66" name="椭圆 65"/>
          <p:cNvSpPr/>
          <p:nvPr>
            <p:custDataLst>
              <p:tags r:id="rId11"/>
            </p:custDataLst>
          </p:nvPr>
        </p:nvSpPr>
        <p:spPr>
          <a:xfrm>
            <a:off x="4922520" y="5193665"/>
            <a:ext cx="432000" cy="432000"/>
          </a:xfrm>
          <a:prstGeom prst="ellipse">
            <a:avLst/>
          </a:prstGeom>
          <a:solidFill>
            <a:schemeClr val="accent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t>6</a:t>
            </a:r>
          </a:p>
        </p:txBody>
      </p:sp>
      <p:cxnSp>
        <p:nvCxnSpPr>
          <p:cNvPr id="2" name="直接连接符 1"/>
          <p:cNvCxnSpPr/>
          <p:nvPr>
            <p:custDataLst>
              <p:tags r:id="rId12"/>
            </p:custDataLst>
          </p:nvPr>
        </p:nvCxnSpPr>
        <p:spPr>
          <a:xfrm>
            <a:off x="5514975" y="947944"/>
            <a:ext cx="1162050" cy="0"/>
          </a:xfrm>
          <a:prstGeom prst="line">
            <a:avLst/>
          </a:prstGeom>
          <a:ln w="19050">
            <a:solidFill>
              <a:srgbClr val="004578"/>
            </a:solidFill>
          </a:ln>
        </p:spPr>
        <p:style>
          <a:lnRef idx="1">
            <a:schemeClr val="accent1"/>
          </a:lnRef>
          <a:fillRef idx="0">
            <a:schemeClr val="accent1"/>
          </a:fillRef>
          <a:effectRef idx="0">
            <a:schemeClr val="accent1"/>
          </a:effectRef>
          <a:fontRef idx="minor">
            <a:schemeClr val="tx1"/>
          </a:fontRef>
        </p:style>
      </p:cxnSp>
      <p:sp>
        <p:nvSpPr>
          <p:cNvPr id="3" name="灯片编号占位符 2"/>
          <p:cNvSpPr>
            <a:spLocks noGrp="1"/>
          </p:cNvSpPr>
          <p:nvPr>
            <p:ph type="sldNum" sz="quarter" idx="12"/>
          </p:nvPr>
        </p:nvSpPr>
        <p:spPr/>
        <p:txBody>
          <a:bodyPr/>
          <a:lstStyle/>
          <a:p>
            <a:fld id="{CD331227-691F-4B7F-8493-F4368ED92163}" type="slidenum">
              <a:rPr lang="zh-CN" altLang="en-US" smtClean="0"/>
              <a:t>17</a:t>
            </a:fld>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80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par>
                                <p:cTn id="8" presetID="22" presetClass="entr" presetSubtype="8" fill="hold" nodeType="withEffect">
                                  <p:stCondLst>
                                    <p:cond delay="800"/>
                                  </p:stCondLst>
                                  <p:childTnLst>
                                    <p:set>
                                      <p:cBhvr>
                                        <p:cTn id="9" dur="1" fill="hold">
                                          <p:stCondLst>
                                            <p:cond delay="0"/>
                                          </p:stCondLst>
                                        </p:cTn>
                                        <p:tgtEl>
                                          <p:spTgt spid="56"/>
                                        </p:tgtEl>
                                        <p:attrNameLst>
                                          <p:attrName>style.visibility</p:attrName>
                                        </p:attrNameLst>
                                      </p:cBhvr>
                                      <p:to>
                                        <p:strVal val="visible"/>
                                      </p:to>
                                    </p:set>
                                    <p:animEffect transition="in" filter="wipe(left)">
                                      <p:cBhvr>
                                        <p:cTn id="10" dur="500"/>
                                        <p:tgtEl>
                                          <p:spTgt spid="56"/>
                                        </p:tgtEl>
                                      </p:cBhvr>
                                    </p:animEffect>
                                  </p:childTnLst>
                                </p:cTn>
                              </p:par>
                              <p:par>
                                <p:cTn id="11" presetID="22" presetClass="entr" presetSubtype="8" fill="hold" nodeType="withEffect">
                                  <p:stCondLst>
                                    <p:cond delay="80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par>
                                <p:cTn id="14" presetID="22" presetClass="entr" presetSubtype="8" fill="hold" nodeType="withEffect">
                                  <p:stCondLst>
                                    <p:cond delay="800"/>
                                  </p:stCondLst>
                                  <p:childTnLst>
                                    <p:set>
                                      <p:cBhvr>
                                        <p:cTn id="15" dur="1" fill="hold">
                                          <p:stCondLst>
                                            <p:cond delay="0"/>
                                          </p:stCondLst>
                                        </p:cTn>
                                        <p:tgtEl>
                                          <p:spTgt spid="58"/>
                                        </p:tgtEl>
                                        <p:attrNameLst>
                                          <p:attrName>style.visibility</p:attrName>
                                        </p:attrNameLst>
                                      </p:cBhvr>
                                      <p:to>
                                        <p:strVal val="visible"/>
                                      </p:to>
                                    </p:set>
                                    <p:animEffect transition="in" filter="wipe(left)">
                                      <p:cBhvr>
                                        <p:cTn id="16" dur="500"/>
                                        <p:tgtEl>
                                          <p:spTgt spid="58"/>
                                        </p:tgtEl>
                                      </p:cBhvr>
                                    </p:animEffect>
                                  </p:childTnLst>
                                </p:cTn>
                              </p:par>
                              <p:par>
                                <p:cTn id="17" presetID="22" presetClass="entr" presetSubtype="8" fill="hold" nodeType="withEffect">
                                  <p:stCondLst>
                                    <p:cond delay="800"/>
                                  </p:stCondLst>
                                  <p:childTnLst>
                                    <p:set>
                                      <p:cBhvr>
                                        <p:cTn id="18" dur="1" fill="hold">
                                          <p:stCondLst>
                                            <p:cond delay="0"/>
                                          </p:stCondLst>
                                        </p:cTn>
                                        <p:tgtEl>
                                          <p:spTgt spid="59"/>
                                        </p:tgtEl>
                                        <p:attrNameLst>
                                          <p:attrName>style.visibility</p:attrName>
                                        </p:attrNameLst>
                                      </p:cBhvr>
                                      <p:to>
                                        <p:strVal val="visible"/>
                                      </p:to>
                                    </p:set>
                                    <p:animEffect transition="in" filter="wipe(left)">
                                      <p:cBhvr>
                                        <p:cTn id="19" dur="500"/>
                                        <p:tgtEl>
                                          <p:spTgt spid="59"/>
                                        </p:tgtEl>
                                      </p:cBhvr>
                                    </p:animEffect>
                                  </p:childTnLst>
                                </p:cTn>
                              </p:par>
                              <p:par>
                                <p:cTn id="20" presetID="22" presetClass="entr" presetSubtype="8" fill="hold" nodeType="withEffect">
                                  <p:stCondLst>
                                    <p:cond delay="800"/>
                                  </p:stCondLst>
                                  <p:childTnLst>
                                    <p:set>
                                      <p:cBhvr>
                                        <p:cTn id="21" dur="1" fill="hold">
                                          <p:stCondLst>
                                            <p:cond delay="0"/>
                                          </p:stCondLst>
                                        </p:cTn>
                                        <p:tgtEl>
                                          <p:spTgt spid="60"/>
                                        </p:tgtEl>
                                        <p:attrNameLst>
                                          <p:attrName>style.visibility</p:attrName>
                                        </p:attrNameLst>
                                      </p:cBhvr>
                                      <p:to>
                                        <p:strVal val="visible"/>
                                      </p:to>
                                    </p:set>
                                    <p:animEffect transition="in" filter="wipe(left)">
                                      <p:cBhvr>
                                        <p:cTn id="2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3032728" y="3269011"/>
            <a:ext cx="610552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3018439" y="3377623"/>
            <a:ext cx="6119814"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感谢各位</a:t>
            </a:r>
            <a:r>
              <a:rPr lang="zh-CN" altLang="en-US" sz="4400" dirty="0">
                <a:solidFill>
                  <a:srgbClr val="004578"/>
                </a:solidFill>
                <a:latin typeface="微软雅黑" panose="020B0503020204020204" pitchFamily="34" charset="-122"/>
                <a:ea typeface="微软雅黑" panose="020B0503020204020204" pitchFamily="34" charset="-122"/>
              </a:rPr>
              <a:t>老师</a:t>
            </a:r>
            <a:r>
              <a:rPr kumimoji="0" lang="zh-CN" altLang="en-US" sz="4400" b="0" i="0" u="none" strike="noStrike" kern="1200" cap="none" spc="0" normalizeH="0" baseline="0" noProof="0" dirty="0">
                <a:ln>
                  <a:noFill/>
                </a:ln>
                <a:solidFill>
                  <a:srgbClr val="004578"/>
                </a:solidFill>
                <a:effectLst/>
                <a:uLnTx/>
                <a:uFillTx/>
                <a:latin typeface="微软雅黑" panose="020B0503020204020204" pitchFamily="34" charset="-122"/>
                <a:ea typeface="微软雅黑" panose="020B0503020204020204" pitchFamily="34" charset="-122"/>
                <a:cs typeface="+mn-cs"/>
              </a:rPr>
              <a:t>批评指正</a:t>
            </a:r>
          </a:p>
        </p:txBody>
      </p:sp>
      <p:cxnSp>
        <p:nvCxnSpPr>
          <p:cNvPr id="16" name="直接连接符 15"/>
          <p:cNvCxnSpPr/>
          <p:nvPr/>
        </p:nvCxnSpPr>
        <p:spPr>
          <a:xfrm>
            <a:off x="3018439" y="4303207"/>
            <a:ext cx="6105525" cy="0"/>
          </a:xfrm>
          <a:prstGeom prst="line">
            <a:avLst/>
          </a:prstGeom>
          <a:ln w="19050">
            <a:solidFill>
              <a:srgbClr val="004098"/>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76250" y="5986596"/>
            <a:ext cx="533944" cy="0"/>
          </a:xfrm>
          <a:prstGeom prst="line">
            <a:avLst/>
          </a:prstGeom>
          <a:ln w="28575">
            <a:solidFill>
              <a:srgbClr val="004098"/>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81000" y="6062796"/>
            <a:ext cx="2362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2023-12-21</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22" name="直接连接符 21"/>
          <p:cNvCxnSpPr/>
          <p:nvPr/>
        </p:nvCxnSpPr>
        <p:spPr>
          <a:xfrm>
            <a:off x="11203390" y="5981825"/>
            <a:ext cx="533944" cy="0"/>
          </a:xfrm>
          <a:prstGeom prst="line">
            <a:avLst/>
          </a:prstGeom>
          <a:ln w="28575">
            <a:solidFill>
              <a:srgbClr val="004098"/>
            </a:solidFill>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6345" y="1316111"/>
            <a:ext cx="1524001" cy="1516531"/>
          </a:xfrm>
          <a:prstGeom prst="rect">
            <a:avLst/>
          </a:prstGeom>
        </p:spPr>
      </p:pic>
      <p:sp>
        <p:nvSpPr>
          <p:cNvPr id="2" name="灯片编号占位符 1"/>
          <p:cNvSpPr>
            <a:spLocks noGrp="1"/>
          </p:cNvSpPr>
          <p:nvPr>
            <p:ph type="sldNum" sz="quarter" idx="12"/>
          </p:nvPr>
        </p:nvSpPr>
        <p:spPr/>
        <p:txBody>
          <a:bodyPr/>
          <a:lstStyle/>
          <a:p>
            <a:fld id="{CD331227-691F-4B7F-8493-F4368ED92163}" type="slidenum">
              <a:rPr lang="zh-CN" altLang="en-US" smtClean="0"/>
              <a:t>18</a:t>
            </a:fld>
            <a:endParaRPr lang="zh-CN" altLang="en-US" dirty="0"/>
          </a:p>
        </p:txBody>
      </p:sp>
      <p:sp>
        <p:nvSpPr>
          <p:cNvPr id="3" name="文本框 2"/>
          <p:cNvSpPr txBox="1"/>
          <p:nvPr/>
        </p:nvSpPr>
        <p:spPr>
          <a:xfrm>
            <a:off x="3978200" y="4822532"/>
            <a:ext cx="3874779"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答辩人：陈佐玓          导师：王治国</a:t>
            </a:r>
          </a:p>
        </p:txBody>
      </p:sp>
      <p:sp>
        <p:nvSpPr>
          <p:cNvPr id="5" name="文本框 4"/>
          <p:cNvSpPr txBox="1"/>
          <p:nvPr/>
        </p:nvSpPr>
        <p:spPr>
          <a:xfrm>
            <a:off x="4569684" y="4378204"/>
            <a:ext cx="3052631"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学院：信息与软件工程学院</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简介大气毕业答辩竞赛演讲PPT模板"/>
  <p:tag name="KSO_WPP_MARK_KEY" val="cdd9647b-5c72-400c-a70c-be7a717a4392"/>
  <p:tag name="COMMONDATA" val="eyJoZGlkIjoiMDhlZjBiMTYzZjUwOTM3OTBlZDEyOGYwMjBiMWIzN2U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802.4110236220472,&quot;width&quot;:1811.2897637795274}"/>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TotalTime>
  <Words>1843</Words>
  <Application>Microsoft Office PowerPoint</Application>
  <PresentationFormat>宽屏</PresentationFormat>
  <Paragraphs>158</Paragraphs>
  <Slides>18</Slides>
  <Notes>18</Notes>
  <HiddenSlides>0</HiddenSlides>
  <MMClips>0</MMClips>
  <ScaleCrop>false</ScaleCrop>
  <HeadingPairs>
    <vt:vector size="8" baseType="variant">
      <vt:variant>
        <vt:lpstr>已用的字体</vt:lpstr>
      </vt:variant>
      <vt:variant>
        <vt:i4>6</vt:i4>
      </vt:variant>
      <vt:variant>
        <vt:lpstr>主题</vt:lpstr>
      </vt:variant>
      <vt:variant>
        <vt:i4>2</vt:i4>
      </vt:variant>
      <vt:variant>
        <vt:lpstr>嵌入 OLE 服务器</vt:lpstr>
      </vt:variant>
      <vt:variant>
        <vt:i4>2</vt:i4>
      </vt:variant>
      <vt:variant>
        <vt:lpstr>幻灯片标题</vt:lpstr>
      </vt:variant>
      <vt:variant>
        <vt:i4>18</vt:i4>
      </vt:variant>
    </vt:vector>
  </HeadingPairs>
  <TitlesOfParts>
    <vt:vector size="28" baseType="lpstr">
      <vt:lpstr>-apple-system</vt:lpstr>
      <vt:lpstr>等线</vt:lpstr>
      <vt:lpstr>等线 Light</vt:lpstr>
      <vt:lpstr>思源黑体</vt:lpstr>
      <vt:lpstr>微软雅黑</vt:lpstr>
      <vt:lpstr>Arial</vt:lpstr>
      <vt:lpstr>1_Office 主题​​</vt:lpstr>
      <vt:lpstr>2_Office 主题​​</vt:lpstr>
      <vt:lpstr>Visio</vt:lpstr>
      <vt:lpstr>Microsoft Visio Drawing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蓝色简介大气毕业答辩竞赛演讲PPT模板</dc:title>
  <dc:creator>Windows 用户</dc:creator>
  <cp:lastModifiedBy>冥 冥之中</cp:lastModifiedBy>
  <cp:revision>284</cp:revision>
  <dcterms:created xsi:type="dcterms:W3CDTF">2018-07-22T02:36:00Z</dcterms:created>
  <dcterms:modified xsi:type="dcterms:W3CDTF">2023-12-20T14:09:31Z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52C72E21A9E443588D0BA5CDBCE83CE7</vt:lpwstr>
  </property>
  <property fmtid="{D5CDD505-2E9C-101B-9397-08002B2CF9AE}" pid="3" name="KSOProductBuildVer">
    <vt:lpwstr>2052-11.1.0.13703</vt:lpwstr>
  </property>
</Properties>
</file>