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58" r:id="rId3"/>
    <p:sldId id="698" r:id="rId4"/>
    <p:sldId id="719" r:id="rId5"/>
    <p:sldId id="722" r:id="rId6"/>
    <p:sldId id="732" r:id="rId7"/>
    <p:sldId id="721" r:id="rId8"/>
    <p:sldId id="729" r:id="rId9"/>
    <p:sldId id="730" r:id="rId10"/>
    <p:sldId id="733" r:id="rId11"/>
    <p:sldId id="734" r:id="rId12"/>
    <p:sldId id="727" r:id="rId13"/>
    <p:sldId id="735" r:id="rId14"/>
    <p:sldId id="710" r:id="rId15"/>
    <p:sldId id="728"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博文 武" initials="博武" lastIdx="2" clrIdx="0">
    <p:extLst>
      <p:ext uri="{19B8F6BF-5375-455C-9EA6-DF929625EA0E}">
        <p15:presenceInfo xmlns:p15="http://schemas.microsoft.com/office/powerpoint/2012/main" userId="ad3e241be70bb2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78"/>
    <a:srgbClr val="CFD5EA"/>
    <a:srgbClr val="E9EB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59437" autoAdjust="0"/>
  </p:normalViewPr>
  <p:slideViewPr>
    <p:cSldViewPr snapToGrid="0" showGuides="1">
      <p:cViewPr varScale="1">
        <p:scale>
          <a:sx n="68" d="100"/>
          <a:sy n="68" d="100"/>
        </p:scale>
        <p:origin x="1998" y="6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A95E01-A3AA-414B-AC91-6247B051C58A}" type="datetimeFigureOut">
              <a:rPr lang="zh-CN" altLang="en-US" smtClean="0"/>
              <a:t>2024/9/20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026A4-9EE3-4D0D-8D3A-764529D129E6}" type="slidenum">
              <a:rPr lang="zh-CN" altLang="en-US" smtClean="0"/>
              <a:t>‹#›</a:t>
            </a:fld>
            <a:endParaRPr lang="zh-CN" altLang="en-US"/>
          </a:p>
        </p:txBody>
      </p:sp>
    </p:spTree>
    <p:extLst>
      <p:ext uri="{BB962C8B-B14F-4D97-AF65-F5344CB8AC3E}">
        <p14:creationId xmlns:p14="http://schemas.microsoft.com/office/powerpoint/2010/main" val="70410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a:t>
            </a:fld>
            <a:endParaRPr lang="zh-CN" altLang="en-US"/>
          </a:p>
        </p:txBody>
      </p:sp>
    </p:spTree>
    <p:extLst>
      <p:ext uri="{BB962C8B-B14F-4D97-AF65-F5344CB8AC3E}">
        <p14:creationId xmlns:p14="http://schemas.microsoft.com/office/powerpoint/2010/main" val="3892590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2</a:t>
            </a:fld>
            <a:endParaRPr lang="zh-CN" altLang="en-US"/>
          </a:p>
        </p:txBody>
      </p:sp>
    </p:spTree>
    <p:extLst>
      <p:ext uri="{BB962C8B-B14F-4D97-AF65-F5344CB8AC3E}">
        <p14:creationId xmlns:p14="http://schemas.microsoft.com/office/powerpoint/2010/main" val="2111477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3</a:t>
            </a:fld>
            <a:endParaRPr lang="zh-CN" altLang="en-US"/>
          </a:p>
        </p:txBody>
      </p:sp>
    </p:spTree>
    <p:extLst>
      <p:ext uri="{BB962C8B-B14F-4D97-AF65-F5344CB8AC3E}">
        <p14:creationId xmlns:p14="http://schemas.microsoft.com/office/powerpoint/2010/main" val="356361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kern="100" dirty="0">
                <a:effectLst/>
                <a:latin typeface="Times New Roman" panose="02020603050405020304" pitchFamily="18" charset="0"/>
                <a:ea typeface="宋体" panose="02010600030101010101" pitchFamily="2" charset="-122"/>
              </a:rPr>
              <a:t>视觉同步定位与建图</a:t>
            </a:r>
            <a:r>
              <a:rPr lang="zh-CN" altLang="en-US" sz="1800" kern="100" dirty="0">
                <a:effectLst/>
                <a:latin typeface="Times New Roman" panose="02020603050405020304" pitchFamily="18" charset="0"/>
                <a:ea typeface="宋体" panose="02010600030101010101" pitchFamily="2" charset="-122"/>
              </a:rPr>
              <a:t>，</a:t>
            </a:r>
            <a:r>
              <a:rPr lang="zh-CN" altLang="zh-CN" sz="1800" kern="100" dirty="0">
                <a:effectLst/>
                <a:latin typeface="Times New Roman" panose="02020603050405020304" pitchFamily="18" charset="0"/>
                <a:ea typeface="宋体" panose="02010600030101010101" pitchFamily="2" charset="-122"/>
              </a:rPr>
              <a:t>在机器人视觉感知领域中占有重要地位。最先进的</a:t>
            </a:r>
            <a:r>
              <a:rPr lang="en-US" altLang="zh-CN" sz="1800" kern="100" dirty="0">
                <a:effectLst/>
                <a:latin typeface="Times New Roman" panose="02020603050405020304" pitchFamily="18" charset="0"/>
                <a:ea typeface="宋体" panose="02010600030101010101" pitchFamily="2" charset="-122"/>
              </a:rPr>
              <a:t>V-SLAM</a:t>
            </a:r>
            <a:r>
              <a:rPr lang="zh-CN" altLang="zh-CN" sz="1800" kern="100" dirty="0">
                <a:effectLst/>
                <a:latin typeface="Times New Roman" panose="02020603050405020304" pitchFamily="18" charset="0"/>
                <a:ea typeface="宋体" panose="02010600030101010101" pitchFamily="2" charset="-122"/>
              </a:rPr>
              <a:t>算法提供了高精度定位和场景重建的能力</a:t>
            </a:r>
            <a:r>
              <a:rPr lang="en-US" altLang="zh-CN" sz="1800" kern="100" baseline="30000" dirty="0">
                <a:effectLst/>
                <a:latin typeface="Times New Roman" panose="02020603050405020304" pitchFamily="18" charset="0"/>
                <a:ea typeface="宋体" panose="02010600030101010101" pitchFamily="2" charset="-122"/>
              </a:rPr>
              <a:t>[1]</a:t>
            </a:r>
            <a:r>
              <a:rPr lang="zh-CN" altLang="zh-CN" sz="1800" kern="100" dirty="0">
                <a:effectLst/>
                <a:latin typeface="Times New Roman" panose="02020603050405020304" pitchFamily="18" charset="0"/>
                <a:ea typeface="宋体" panose="02010600030101010101" pitchFamily="2" charset="-122"/>
              </a:rPr>
              <a:t>。然而，它们大多忽略了动态对象所产生的不良影响。在这些研究中，环境被认为是完全静止的，这种强假设使得系统在复杂的动态环境中会产生严重的误差导致位姿估计误差较大，甚至导致定位失败。因此研究动态场景下的相机运动和物体运动是十分有必要的。</a:t>
            </a:r>
            <a:r>
              <a:rPr lang="zh-CN" altLang="en-US" sz="2800" b="0" i="0" dirty="0">
                <a:solidFill>
                  <a:srgbClr val="000000"/>
                </a:solidFill>
                <a:effectLst/>
                <a:latin typeface="微软雅黑" panose="020B0503020204020204" pitchFamily="34" charset="-122"/>
                <a:ea typeface="微软雅黑" panose="020B0503020204020204" pitchFamily="34" charset="-122"/>
              </a:rPr>
              <a:t>动态环境是</a:t>
            </a:r>
            <a:r>
              <a:rPr lang="en-US" altLang="zh-CN" sz="2800" b="0" i="0" dirty="0">
                <a:solidFill>
                  <a:srgbClr val="000000"/>
                </a:solidFill>
                <a:effectLst/>
                <a:latin typeface="微软雅黑" panose="020B0503020204020204" pitchFamily="34" charset="-122"/>
                <a:ea typeface="微软雅黑" panose="020B0503020204020204" pitchFamily="34" charset="-122"/>
              </a:rPr>
              <a:t>SLAM</a:t>
            </a:r>
            <a:r>
              <a:rPr lang="zh-CN" altLang="en-US" sz="2800" b="0" i="0" dirty="0">
                <a:solidFill>
                  <a:srgbClr val="000000"/>
                </a:solidFill>
                <a:effectLst/>
                <a:latin typeface="微软雅黑" panose="020B0503020204020204" pitchFamily="34" charset="-122"/>
                <a:ea typeface="微软雅黑" panose="020B0503020204020204" pitchFamily="34" charset="-122"/>
              </a:rPr>
              <a:t>在真实场景中实现的一个重要问题。原因是现有的</a:t>
            </a:r>
            <a:r>
              <a:rPr lang="en-US" altLang="zh-CN" sz="2800" b="0" i="0" dirty="0">
                <a:solidFill>
                  <a:srgbClr val="000000"/>
                </a:solidFill>
                <a:effectLst/>
                <a:latin typeface="微软雅黑" panose="020B0503020204020204" pitchFamily="34" charset="-122"/>
                <a:ea typeface="微软雅黑" panose="020B0503020204020204" pitchFamily="34" charset="-122"/>
              </a:rPr>
              <a:t>SLAM</a:t>
            </a:r>
            <a:r>
              <a:rPr lang="zh-CN" altLang="en-US" sz="2800" b="0" i="0" dirty="0">
                <a:solidFill>
                  <a:srgbClr val="000000"/>
                </a:solidFill>
                <a:effectLst/>
                <a:latin typeface="微软雅黑" panose="020B0503020204020204" pitchFamily="34" charset="-122"/>
                <a:ea typeface="微软雅黑" panose="020B0503020204020204" pitchFamily="34" charset="-122"/>
              </a:rPr>
              <a:t>方法和视觉里程计</a:t>
            </a:r>
            <a:r>
              <a:rPr lang="en-US" altLang="zh-CN" sz="2800" b="0" i="0" dirty="0">
                <a:solidFill>
                  <a:srgbClr val="000000"/>
                </a:solidFill>
                <a:effectLst/>
                <a:latin typeface="微软雅黑" panose="020B0503020204020204" pitchFamily="34" charset="-122"/>
                <a:ea typeface="微软雅黑" panose="020B0503020204020204" pitchFamily="34" charset="-122"/>
              </a:rPr>
              <a:t>(VO)</a:t>
            </a:r>
            <a:r>
              <a:rPr lang="zh-CN" altLang="en-US" sz="2800" b="0" i="0" dirty="0">
                <a:solidFill>
                  <a:srgbClr val="000000"/>
                </a:solidFill>
                <a:effectLst/>
                <a:latin typeface="微软雅黑" panose="020B0503020204020204" pitchFamily="34" charset="-122"/>
                <a:ea typeface="微软雅黑" panose="020B0503020204020204" pitchFamily="34" charset="-122"/>
              </a:rPr>
              <a:t>解决方案大多基于静态环境假设来保证其鲁棒性和效率。当出现动态障碍物或观察环境发生变化时，这些方法无法提取足够可靠的静态视觉特征，导致特征关联不足，导致不同相机姿态之间的运动估计失败</a:t>
            </a:r>
          </a:p>
          <a:p>
            <a:br>
              <a:rPr lang="zh-CN" altLang="en-US" sz="2800" dirty="0"/>
            </a:b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4</a:t>
            </a:fld>
            <a:endParaRPr lang="zh-CN" altLang="en-US"/>
          </a:p>
        </p:txBody>
      </p:sp>
    </p:spTree>
    <p:extLst>
      <p:ext uri="{BB962C8B-B14F-4D97-AF65-F5344CB8AC3E}">
        <p14:creationId xmlns:p14="http://schemas.microsoft.com/office/powerpoint/2010/main" val="956425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5</a:t>
            </a:fld>
            <a:endParaRPr lang="zh-CN" altLang="en-US"/>
          </a:p>
        </p:txBody>
      </p:sp>
    </p:spTree>
    <p:extLst>
      <p:ext uri="{BB962C8B-B14F-4D97-AF65-F5344CB8AC3E}">
        <p14:creationId xmlns:p14="http://schemas.microsoft.com/office/powerpoint/2010/main" val="320461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Times New Roman" panose="02020603050405020304" pitchFamily="18" charset="0"/>
                <a:ea typeface="宋体" panose="02010600030101010101" pitchFamily="2" charset="-122"/>
              </a:rPr>
              <a:t>我的</a:t>
            </a:r>
            <a:r>
              <a:rPr lang="en-US" altLang="zh-CN" sz="1800" kern="100" dirty="0">
                <a:effectLst/>
                <a:latin typeface="Times New Roman" panose="02020603050405020304" pitchFamily="18" charset="0"/>
                <a:ea typeface="宋体" panose="02010600030101010101" pitchFamily="2" charset="-122"/>
              </a:rPr>
              <a:t>SLAM</a:t>
            </a:r>
            <a:r>
              <a:rPr lang="zh-CN" altLang="zh-CN" sz="1800" kern="100" dirty="0">
                <a:effectLst/>
                <a:latin typeface="Times New Roman" panose="02020603050405020304" pitchFamily="18" charset="0"/>
                <a:ea typeface="宋体" panose="02010600030101010101" pitchFamily="2" charset="-122"/>
              </a:rPr>
              <a:t>系统</a:t>
            </a:r>
            <a:r>
              <a:rPr lang="en-US" altLang="zh-CN" sz="1800" kern="100" dirty="0">
                <a:effectLst/>
                <a:latin typeface="Times New Roman" panose="02020603050405020304" pitchFamily="18" charset="0"/>
                <a:ea typeface="宋体" panose="02010600030101010101" pitchFamily="2" charset="-122"/>
              </a:rPr>
              <a:t> Double Model</a:t>
            </a:r>
            <a:r>
              <a:rPr lang="zh-CN" altLang="zh-CN" sz="1800" kern="100" dirty="0">
                <a:effectLst/>
                <a:latin typeface="Times New Roman" panose="02020603050405020304" pitchFamily="18" charset="0"/>
                <a:ea typeface="宋体" panose="02010600030101010101" pitchFamily="2" charset="-122"/>
              </a:rPr>
              <a:t>具体结构如图</a:t>
            </a:r>
            <a:r>
              <a:rPr lang="en-US" altLang="zh-CN" sz="1800" kern="100" dirty="0">
                <a:effectLst/>
                <a:latin typeface="Times New Roman" panose="02020603050405020304" pitchFamily="18" charset="0"/>
                <a:ea typeface="宋体" panose="02010600030101010101" pitchFamily="2" charset="-122"/>
              </a:rPr>
              <a:t>1-1</a:t>
            </a:r>
            <a:r>
              <a:rPr lang="zh-CN" altLang="zh-CN" sz="1800" kern="100" dirty="0">
                <a:effectLst/>
                <a:latin typeface="Times New Roman" panose="02020603050405020304" pitchFamily="18" charset="0"/>
                <a:ea typeface="宋体" panose="02010600030101010101" pitchFamily="2" charset="-122"/>
              </a:rPr>
              <a:t>所示。输入图像和深度图像，首先经过实例分割得到掩码信息，经过光流预测得到光流信息，以此来关联相邻两帧。其次，通过掩码区分出静点和动态物体点，此时的动点为候选动点。将候选动点和光流信息融合，进行运动物体判断，得到真正运动的物体及其点集合。同时进行相机位姿估计，通过静点的匹配实现相机位姿估计，得到相机初始位姿。在得到相机初始位姿和运动物体点集合后，进行运动物体位姿估计，计算运动物体的位姿。最终将相机位姿，运动物体位姿传入后端进行联合优化，以输出最终位姿。</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6</a:t>
            </a:fld>
            <a:endParaRPr lang="zh-CN" altLang="en-US"/>
          </a:p>
        </p:txBody>
      </p:sp>
    </p:spTree>
    <p:extLst>
      <p:ext uri="{BB962C8B-B14F-4D97-AF65-F5344CB8AC3E}">
        <p14:creationId xmlns:p14="http://schemas.microsoft.com/office/powerpoint/2010/main" val="310067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在动态</a:t>
            </a:r>
            <a:r>
              <a:rPr lang="en-US" altLang="zh-CN" dirty="0"/>
              <a:t>SLAM</a:t>
            </a:r>
            <a:r>
              <a:rPr lang="zh-CN" altLang="en-US" dirty="0"/>
              <a:t>中，需要是识别出真正的动态物体。经过目前大模型的发展，实例分割可以识别出潜在的动态物体，但许多系统将动态物体直接去除，是不合理的，实例可能不在运动</a:t>
            </a:r>
            <a:endParaRPr lang="en-US" altLang="zh-CN" dirty="0"/>
          </a:p>
          <a:p>
            <a:pPr marL="0" algn="l" rtl="0" eaLnBrk="1" fontAlgn="t" latinLnBrk="0" hangingPunct="1">
              <a:spcBef>
                <a:spcPts val="0"/>
              </a:spcBef>
              <a:spcAft>
                <a:spcPts val="0"/>
              </a:spcAft>
            </a:pPr>
            <a:r>
              <a:rPr lang="zh-CN" altLang="zh-CN" sz="1800" b="1" i="0" u="none" strike="noStrike" kern="1200" dirty="0">
                <a:solidFill>
                  <a:srgbClr val="FFFFFF"/>
                </a:solidFill>
                <a:effectLst/>
                <a:latin typeface="等线" panose="02010600030101010101" pitchFamily="2" charset="-122"/>
              </a:rPr>
              <a:t>几何约束</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it-IT" altLang="zh-CN" sz="1800" b="1" i="0" u="none" strike="noStrike" kern="1200" dirty="0">
                <a:solidFill>
                  <a:srgbClr val="FFFFFF"/>
                </a:solidFill>
                <a:effectLst/>
                <a:latin typeface="等线" panose="02010600030101010101" pitchFamily="2" charset="-122"/>
              </a:rPr>
              <a:t>Fang Y, Dai B</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1" i="0" u="none" strike="noStrike" kern="1200" dirty="0">
                <a:solidFill>
                  <a:srgbClr val="FFFFFF"/>
                </a:solidFill>
                <a:effectLst/>
                <a:latin typeface="等线" panose="02010600030101010101" pitchFamily="2" charset="-122"/>
              </a:rPr>
              <a:t>提出根据对极约束剔除动态点</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1" i="0" u="none" strike="noStrike" kern="1200" dirty="0">
                <a:solidFill>
                  <a:srgbClr val="FFFFFF"/>
                </a:solidFill>
                <a:effectLst/>
                <a:latin typeface="等线" panose="02010600030101010101" pitchFamily="2" charset="-122"/>
              </a:rPr>
              <a:t>沿着极线运动的物体点无法检测</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深度学习</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altLang="zh-CN" sz="1800" b="0" i="0" u="none" strike="noStrike" kern="1200" dirty="0">
                <a:solidFill>
                  <a:srgbClr val="000000"/>
                </a:solidFill>
                <a:effectLst/>
                <a:latin typeface="等线" panose="02010600030101010101" pitchFamily="2" charset="-122"/>
              </a:rPr>
              <a:t>Detect-SLAM</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利用目标检测网络去除目标较精准</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根据语义信息直接去除物体，无法判断物体是否真的在运动</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altLang="zh-CN" sz="1800" b="0" i="0" u="none" strike="noStrike" kern="1200" dirty="0">
                <a:solidFill>
                  <a:srgbClr val="000000"/>
                </a:solidFill>
                <a:effectLst/>
                <a:latin typeface="等线" panose="02010600030101010101" pitchFamily="2" charset="-122"/>
              </a:rPr>
              <a:t>RDS-SLAM</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使用语义分割网络去除目标更为精准</a:t>
            </a:r>
            <a:endParaRPr lang="zh-CN" altLang="zh-CN" sz="1800" b="0" i="0" u="none" strike="noStrike" dirty="0">
              <a:effectLst/>
              <a:latin typeface="Arial" panose="020B0604020202020204" pitchFamily="34" charset="0"/>
            </a:endParaRPr>
          </a:p>
          <a:p>
            <a:pPr marL="0" marR="0" indent="0" algn="l" rtl="0" eaLnBrk="1" fontAlgn="auto"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几何约束</a:t>
            </a:r>
            <a:r>
              <a:rPr lang="en-US" altLang="zh-CN" sz="1800" b="0" i="0" u="none" strike="noStrike" kern="1200" dirty="0">
                <a:solidFill>
                  <a:srgbClr val="000000"/>
                </a:solidFill>
                <a:effectLst/>
                <a:latin typeface="等线" panose="02010600030101010101" pitchFamily="2" charset="-122"/>
              </a:rPr>
              <a:t>+</a:t>
            </a:r>
            <a:r>
              <a:rPr lang="zh-CN" altLang="zh-CN" sz="1800" b="0" i="0" u="none" strike="noStrike" kern="1200" dirty="0">
                <a:solidFill>
                  <a:srgbClr val="000000"/>
                </a:solidFill>
                <a:effectLst/>
                <a:latin typeface="等线" panose="02010600030101010101" pitchFamily="2" charset="-122"/>
              </a:rPr>
              <a:t>深度学习</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altLang="zh-CN" sz="1800" b="0" i="0" u="none" strike="noStrike" kern="1200" dirty="0">
                <a:solidFill>
                  <a:srgbClr val="000000"/>
                </a:solidFill>
                <a:effectLst/>
                <a:latin typeface="等线" panose="02010600030101010101" pitchFamily="2" charset="-122"/>
              </a:rPr>
              <a:t>DS-SLAM</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首先利用</a:t>
            </a:r>
            <a:r>
              <a:rPr lang="en-US" altLang="zh-CN" sz="1800" b="0" i="0" u="none" strike="noStrike" kern="1200" dirty="0" err="1">
                <a:solidFill>
                  <a:srgbClr val="000000"/>
                </a:solidFill>
                <a:effectLst/>
                <a:latin typeface="等线" panose="02010600030101010101" pitchFamily="2" charset="-122"/>
              </a:rPr>
              <a:t>SegNet</a:t>
            </a:r>
            <a:r>
              <a:rPr lang="zh-CN" altLang="zh-CN" sz="1800" b="0" i="0" u="none" strike="noStrike" kern="1200" dirty="0">
                <a:solidFill>
                  <a:srgbClr val="000000"/>
                </a:solidFill>
                <a:effectLst/>
                <a:latin typeface="等线" panose="02010600030101010101" pitchFamily="2" charset="-122"/>
              </a:rPr>
              <a:t>网络进行语义分割，再利用极线约束过滤移动的物体</a:t>
            </a:r>
            <a:endParaRPr lang="zh-CN" altLang="zh-CN" sz="1800" b="0" i="0" u="none" strike="noStrike" dirty="0">
              <a:effectLst/>
              <a:latin typeface="Arial" panose="020B0604020202020204" pitchFamily="34" charset="0"/>
            </a:endParaRPr>
          </a:p>
          <a:p>
            <a:pPr marL="0" marR="0" indent="0" algn="l" rtl="0" eaLnBrk="1" fontAlgn="auto"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只能针对语义包含的物体</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altLang="zh-CN" sz="1800" b="0" i="0" u="none" strike="noStrike" kern="1200" dirty="0" err="1">
                <a:solidFill>
                  <a:srgbClr val="000000"/>
                </a:solidFill>
                <a:effectLst/>
                <a:latin typeface="等线" panose="02010600030101010101" pitchFamily="2" charset="-122"/>
              </a:rPr>
              <a:t>AirDOS</a:t>
            </a:r>
            <a:endParaRPr lang="zh-CN" altLang="zh-CN"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zh-CN" altLang="zh-CN" sz="1800" b="0" i="0" u="none" strike="noStrike" kern="1200" dirty="0">
                <a:solidFill>
                  <a:srgbClr val="000000"/>
                </a:solidFill>
                <a:effectLst/>
                <a:latin typeface="等线" panose="02010600030101010101" pitchFamily="2" charset="-122"/>
              </a:rPr>
              <a:t>将刚性和运动约束引入铰接对象（人）</a:t>
            </a:r>
            <a:endParaRPr lang="zh-CN" altLang="zh-CN" sz="1800" b="0" i="0" u="none" strike="noStrike" dirty="0">
              <a:effectLst/>
              <a:latin typeface="Arial" panose="020B0604020202020204" pitchFamily="34" charset="0"/>
            </a:endParaRPr>
          </a:p>
          <a:p>
            <a:endParaRPr lang="en-US" altLang="zh-CN" dirty="0"/>
          </a:p>
          <a:p>
            <a:r>
              <a:rPr lang="zh-CN" altLang="en-US" dirty="0"/>
              <a:t>结合光流检测可以用于判断潜在的动态物体是否真正的移动。</a:t>
            </a:r>
            <a:endParaRPr lang="en-US" altLang="zh-CN" dirty="0"/>
          </a:p>
          <a:p>
            <a:r>
              <a:rPr lang="zh-CN" altLang="en-US" dirty="0"/>
              <a:t>光流阈值</a:t>
            </a:r>
            <a:r>
              <a:rPr lang="en-US" altLang="zh-CN" dirty="0"/>
              <a:t>0.12</a:t>
            </a:r>
            <a:r>
              <a:rPr lang="zh-CN" altLang="en-US" dirty="0"/>
              <a:t>，比例阈值</a:t>
            </a:r>
            <a:r>
              <a:rPr lang="en-US" altLang="zh-CN" dirty="0"/>
              <a:t>0.7</a:t>
            </a: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7</a:t>
            </a:fld>
            <a:endParaRPr lang="zh-CN" altLang="en-US"/>
          </a:p>
        </p:txBody>
      </p:sp>
    </p:spTree>
    <p:extLst>
      <p:ext uri="{BB962C8B-B14F-4D97-AF65-F5344CB8AC3E}">
        <p14:creationId xmlns:p14="http://schemas.microsoft.com/office/powerpoint/2010/main" val="3278163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许多动态</a:t>
            </a:r>
            <a:r>
              <a:rPr lang="en-US" altLang="zh-CN" dirty="0"/>
              <a:t>SLAM</a:t>
            </a:r>
            <a:r>
              <a:rPr lang="zh-CN" altLang="en-US" dirty="0"/>
              <a:t>系统只求解相机位姿，忽略了刚体运动中的有效信息，特别是当物体占据图像过多空间时。并且动态物体的位姿估计可以和相机估计一起做联合优化。</a:t>
            </a:r>
            <a:endParaRPr lang="en-US" altLang="zh-CN" dirty="0"/>
          </a:p>
          <a:p>
            <a:r>
              <a:rPr lang="zh-CN" altLang="en-US" dirty="0"/>
              <a:t>首先，定义</a:t>
            </a:r>
            <a:r>
              <a:rPr lang="en-US" altLang="zh-CN" dirty="0"/>
              <a:t>{0}</a:t>
            </a:r>
            <a:r>
              <a:rPr lang="zh-CN" altLang="en-US" dirty="0"/>
              <a:t>为世界坐标系，物体坐标系取物体的质心</a:t>
            </a:r>
            <a:endParaRPr lang="en-US" altLang="zh-CN" dirty="0"/>
          </a:p>
          <a:p>
            <a:r>
              <a:rPr lang="zh-CN" altLang="en-US" dirty="0"/>
              <a:t>先看相机坐标系，</a:t>
            </a:r>
            <a:r>
              <a:rPr lang="en-US" altLang="zh-CN" dirty="0"/>
              <a:t>T</a:t>
            </a:r>
            <a:r>
              <a:rPr lang="zh-CN" altLang="en-US" dirty="0"/>
              <a:t>表示</a:t>
            </a:r>
            <a:r>
              <a:rPr lang="en-US" altLang="zh-CN" dirty="0"/>
              <a:t>k</a:t>
            </a:r>
            <a:r>
              <a:rPr lang="zh-CN" altLang="en-US" dirty="0"/>
              <a:t>和</a:t>
            </a:r>
            <a:r>
              <a:rPr lang="en-US" altLang="zh-CN" dirty="0"/>
              <a:t>k-1</a:t>
            </a:r>
            <a:r>
              <a:rPr lang="zh-CN" altLang="en-US" dirty="0"/>
              <a:t>帧间以</a:t>
            </a:r>
            <a:r>
              <a:rPr lang="en-US" altLang="zh-CN" dirty="0"/>
              <a:t>k-1</a:t>
            </a:r>
            <a:r>
              <a:rPr lang="zh-CN" altLang="en-US" dirty="0"/>
              <a:t>帧为参考帧，</a:t>
            </a:r>
            <a:r>
              <a:rPr lang="en-US" altLang="zh-CN" dirty="0"/>
              <a:t>R</a:t>
            </a:r>
            <a:r>
              <a:rPr lang="zh-CN" altLang="en-US" dirty="0"/>
              <a:t>是坐标系的转化</a:t>
            </a:r>
            <a:endParaRPr lang="en-US" altLang="zh-CN" dirty="0"/>
          </a:p>
          <a:p>
            <a:r>
              <a:rPr lang="zh-CN" altLang="en-US" dirty="0"/>
              <a:t>无论物体在世界坐标系中的位置，刚性物体坐标系下，点坐标相同</a:t>
            </a:r>
            <a:endParaRPr lang="en-US" altLang="zh-CN" dirty="0"/>
          </a:p>
          <a:p>
            <a:r>
              <a:rPr lang="zh-CN" altLang="en-US" dirty="0"/>
              <a:t>若考虑物体的运动，则在</a:t>
            </a:r>
            <a:r>
              <a:rPr lang="en-US" altLang="zh-CN" dirty="0"/>
              <a:t>3</a:t>
            </a:r>
            <a:r>
              <a:rPr lang="zh-CN" altLang="en-US" dirty="0"/>
              <a:t>维空间中有一个</a:t>
            </a:r>
            <a:r>
              <a:rPr lang="en-US" altLang="zh-CN" dirty="0"/>
              <a:t>3</a:t>
            </a:r>
            <a:r>
              <a:rPr lang="zh-CN" altLang="en-US" dirty="0"/>
              <a:t>点，由公式</a:t>
            </a:r>
            <a:r>
              <a:rPr lang="en-US" altLang="zh-CN" dirty="0"/>
              <a:t>1</a:t>
            </a:r>
            <a:r>
              <a:rPr lang="zh-CN" altLang="en-US" dirty="0"/>
              <a:t>，</a:t>
            </a:r>
            <a:r>
              <a:rPr lang="en-US" altLang="zh-CN" dirty="0"/>
              <a:t>2</a:t>
            </a:r>
            <a:r>
              <a:rPr lang="zh-CN" altLang="en-US" dirty="0"/>
              <a:t>可得红框内的公式，</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仅通过</a:t>
            </a:r>
            <a:r>
              <a:rPr lang="en-US" altLang="zh-CN" sz="1800" kern="100" dirty="0">
                <a:effectLst/>
                <a:latin typeface="Times New Roman" panose="02020603050405020304" pitchFamily="18" charset="0"/>
                <a:ea typeface="宋体" panose="02010600030101010101" pitchFamily="2" charset="-122"/>
              </a:rPr>
              <a:t>3D</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点将刚性物体运动展现，消除了估计物体全局位姿的工作。</a:t>
            </a: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8</a:t>
            </a:fld>
            <a:endParaRPr lang="zh-CN" altLang="en-US"/>
          </a:p>
        </p:txBody>
      </p:sp>
    </p:spTree>
    <p:extLst>
      <p:ext uri="{BB962C8B-B14F-4D97-AF65-F5344CB8AC3E}">
        <p14:creationId xmlns:p14="http://schemas.microsoft.com/office/powerpoint/2010/main" val="329342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effectLst/>
                    <a:latin typeface="+mn-lt"/>
                    <a:ea typeface="+mn-ea"/>
                  </a:rPr>
                  <a:t>掩码稠密取点，逐像素，每隔</a:t>
                </a:r>
                <a:r>
                  <a:rPr lang="en-US" altLang="zh-CN" sz="1200" kern="1200" dirty="0">
                    <a:effectLst/>
                    <a:latin typeface="+mn-lt"/>
                    <a:ea typeface="+mn-ea"/>
                  </a:rPr>
                  <a:t>2</a:t>
                </a:r>
                <a:r>
                  <a:rPr lang="zh-CN" altLang="en-US" sz="1200" kern="1200" dirty="0">
                    <a:effectLst/>
                    <a:latin typeface="+mn-lt"/>
                    <a:ea typeface="+mn-ea"/>
                  </a:rPr>
                  <a:t>个点取一个像素点，以此收集物体点。物体的关联和点之间的关联由集合的索引连接。</a:t>
                </a:r>
                <a:r>
                  <a:rPr lang="en-US" altLang="zh-CN" b="0" i="0" dirty="0">
                    <a:solidFill>
                      <a:srgbClr val="000000"/>
                    </a:solidFill>
                    <a:effectLst/>
                    <a:latin typeface="微软雅黑" panose="020B0503020204020204" pitchFamily="34" charset="-122"/>
                    <a:ea typeface="微软雅黑" panose="020B0503020204020204" pitchFamily="34" charset="-122"/>
                  </a:rPr>
                  <a:t>SLAM</a:t>
                </a:r>
                <a:r>
                  <a:rPr lang="zh-CN" altLang="en-US" b="0" i="0" dirty="0">
                    <a:solidFill>
                      <a:srgbClr val="000000"/>
                    </a:solidFill>
                    <a:effectLst/>
                    <a:latin typeface="微软雅黑" panose="020B0503020204020204" pitchFamily="34" charset="-122"/>
                    <a:ea typeface="微软雅黑" panose="020B0503020204020204" pitchFamily="34" charset="-122"/>
                  </a:rPr>
                  <a:t>前端通过目标分割和特征跟踪，能够在不同时间步长对同一刚体目标上的点进行识别和关联。</a:t>
                </a:r>
                <a:endParaRPr lang="en-US" altLang="zh-CN" sz="1200" kern="1200" dirty="0">
                  <a:effectLst/>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Times New Roman" panose="02020603050405020304" pitchFamily="18" charset="0"/>
                    <a:ea typeface="宋体" panose="02010600030101010101" pitchFamily="2" charset="-122"/>
                  </a:rPr>
                  <a:t>将</a:t>
                </a:r>
                <a:r>
                  <a:rPr lang="en-US" altLang="zh-CN" sz="1800" kern="100" dirty="0">
                    <a:effectLst/>
                    <a:latin typeface="Times New Roman" panose="02020603050405020304" pitchFamily="18" charset="0"/>
                    <a:ea typeface="宋体" panose="02010600030101010101" pitchFamily="2" charset="-122"/>
                  </a:rPr>
                  <a:t>k-1</a:t>
                </a:r>
                <a:r>
                  <a:rPr lang="zh-CN" altLang="zh-CN" sz="1800" kern="100" dirty="0">
                    <a:effectLst/>
                    <a:latin typeface="Times New Roman" panose="02020603050405020304" pitchFamily="18" charset="0"/>
                    <a:ea typeface="宋体" panose="02010600030101010101" pitchFamily="2" charset="-122"/>
                  </a:rPr>
                  <a:t>帧的</a:t>
                </a:r>
                <a:r>
                  <a:rPr lang="en-US" altLang="zh-CN" sz="1800" kern="100" dirty="0">
                    <a:effectLst/>
                    <a:latin typeface="Times New Roman" panose="02020603050405020304" pitchFamily="18" charset="0"/>
                    <a:ea typeface="宋体" panose="02010600030101010101" pitchFamily="2" charset="-122"/>
                  </a:rPr>
                  <a:t>3D</a:t>
                </a:r>
                <a:r>
                  <a:rPr lang="zh-CN" altLang="zh-CN" sz="1800" kern="100" dirty="0">
                    <a:effectLst/>
                    <a:latin typeface="Times New Roman" panose="02020603050405020304" pitchFamily="18" charset="0"/>
                    <a:ea typeface="宋体" panose="02010600030101010101" pitchFamily="2" charset="-122"/>
                  </a:rPr>
                  <a:t>点通过相机坐标系重投影到</a:t>
                </a:r>
                <a:r>
                  <a:rPr lang="en-US" altLang="zh-CN" sz="1800" kern="100" dirty="0">
                    <a:effectLst/>
                    <a:latin typeface="Times New Roman" panose="02020603050405020304" pitchFamily="18" charset="0"/>
                    <a:ea typeface="宋体" panose="02010600030101010101" pitchFamily="2" charset="-122"/>
                  </a:rPr>
                  <a:t>k</a:t>
                </a:r>
                <a:r>
                  <a:rPr lang="zh-CN" altLang="zh-CN" sz="1800" kern="100" dirty="0">
                    <a:effectLst/>
                    <a:latin typeface="Times New Roman" panose="02020603050405020304" pitchFamily="18" charset="0"/>
                    <a:ea typeface="宋体" panose="02010600030101010101" pitchFamily="2" charset="-122"/>
                  </a:rPr>
                  <a:t>帧上，可以得到投影点</a:t>
                </a:r>
                <a14:m>
                  <m:oMath xmlns:m="http://schemas.openxmlformats.org/officeDocument/2006/math">
                    <m:sSubSup>
                      <m:sSubSupPr>
                        <m:ctrlPr>
                          <a:rPr lang="zh-CN" altLang="zh-CN" sz="1800" i="1" kern="100">
                            <a:effectLst/>
                            <a:latin typeface="Cambria Math" panose="02040503050406030204" pitchFamily="18" charset="0"/>
                            <a:ea typeface="Cambria Math" panose="02040503050406030204" pitchFamily="18" charset="0"/>
                          </a:rPr>
                        </m:ctrlPr>
                      </m:sSubSupPr>
                      <m:e>
                        <m:acc>
                          <m:accPr>
                            <m:chr m:val="̂"/>
                            <m:ctrlPr>
                              <a:rPr lang="zh-CN" altLang="zh-CN" sz="1800" i="1" kern="100">
                                <a:effectLst/>
                                <a:latin typeface="Cambria Math" panose="02040503050406030204" pitchFamily="18" charset="0"/>
                                <a:ea typeface="Cambria Math" panose="02040503050406030204" pitchFamily="18" charset="0"/>
                              </a:rPr>
                            </m:ctrlPr>
                          </m:accPr>
                          <m:e>
                            <m:r>
                              <a:rPr lang="en-US" altLang="zh-CN" sz="1800" i="1" kern="100">
                                <a:effectLst/>
                                <a:latin typeface="Cambria Math" panose="02040503050406030204" pitchFamily="18" charset="0"/>
                                <a:ea typeface="宋体" panose="02010600030101010101" pitchFamily="2" charset="-122"/>
                              </a:rPr>
                              <m:t>𝑝</m:t>
                            </m:r>
                          </m:e>
                        </m:acc>
                      </m:e>
                      <m:sub>
                        <m:r>
                          <a:rPr lang="en-US" altLang="zh-CN" sz="1800" i="1" kern="100">
                            <a:effectLst/>
                            <a:latin typeface="Cambria Math" panose="02040503050406030204" pitchFamily="18" charset="0"/>
                            <a:ea typeface="宋体" panose="02010600030101010101" pitchFamily="2" charset="-122"/>
                          </a:rPr>
                          <m:t>𝑘</m:t>
                        </m:r>
                      </m:sub>
                      <m:sup>
                        <m:r>
                          <a:rPr lang="en-US" altLang="zh-CN" sz="1800" i="1" kern="100">
                            <a:effectLst/>
                            <a:latin typeface="Cambria Math" panose="02040503050406030204" pitchFamily="18" charset="0"/>
                            <a:ea typeface="宋体" panose="02010600030101010101" pitchFamily="2" charset="-122"/>
                          </a:rPr>
                          <m:t>𝑖</m:t>
                        </m:r>
                      </m:sup>
                    </m:sSubSup>
                  </m:oMath>
                </a14:m>
                <a:endParaRPr lang="en-US" altLang="zh-CN" sz="1800" kern="100" dirty="0">
                  <a:effectLst/>
                  <a:latin typeface="Times New Roman" panose="02020603050405020304" pitchFamily="18" charset="0"/>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通过最小二乘计算得到最优解，</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当给定物体上在</a:t>
                </a:r>
                <a:r>
                  <a:rPr lang="en-US" altLang="zh-CN" sz="1800" kern="100" dirty="0">
                    <a:effectLst/>
                    <a:latin typeface="Times New Roman" panose="02020603050405020304" pitchFamily="18" charset="0"/>
                    <a:ea typeface="宋体" panose="02010600030101010101" pitchFamily="2" charset="-122"/>
                  </a:rPr>
                  <a:t>k</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帧的</a:t>
                </a:r>
                <a:r>
                  <a:rPr lang="en-US" altLang="zh-CN" sz="1800" kern="100" dirty="0">
                    <a:effectLst/>
                    <a:latin typeface="Times New Roman" panose="02020603050405020304" pitchFamily="18" charset="0"/>
                    <a:ea typeface="宋体" panose="02010600030101010101" pitchFamily="2" charset="-122"/>
                  </a:rPr>
                  <a:t>2D</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点和</a:t>
                </a:r>
                <a:r>
                  <a:rPr lang="en-US" altLang="zh-CN" sz="1800" kern="100" dirty="0">
                    <a:effectLst/>
                    <a:latin typeface="Times New Roman" panose="02020603050405020304" pitchFamily="18" charset="0"/>
                    <a:ea typeface="宋体" panose="02010600030101010101" pitchFamily="2" charset="-122"/>
                  </a:rPr>
                  <a:t>k-1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帧的</a:t>
                </a:r>
                <a:r>
                  <a:rPr lang="en-US" altLang="zh-CN" sz="1800" kern="100" dirty="0">
                    <a:effectLst/>
                    <a:latin typeface="Times New Roman" panose="02020603050405020304" pitchFamily="18" charset="0"/>
                    <a:ea typeface="宋体" panose="02010600030101010101" pitchFamily="2" charset="-122"/>
                  </a:rPr>
                  <a:t>3D</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点共</a:t>
                </a:r>
                <a:r>
                  <a:rPr lang="en-US" altLang="zh-CN" sz="1800" kern="100" dirty="0">
                    <a:effectLst/>
                    <a:latin typeface="Times New Roman" panose="02020603050405020304" pitchFamily="18" charset="0"/>
                    <a:ea typeface="宋体" panose="02010600030101010101" pitchFamily="2" charset="-122"/>
                  </a:rPr>
                  <a:t>n</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个时，</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物体运动由相机位姿和当前解共同求出</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Pre>
                      <m:sPrePr>
                        <m:ctrlPr>
                          <a:rPr lang="zh-CN" altLang="en-US" i="1" smtClean="0">
                            <a:solidFill>
                              <a:srgbClr val="836967"/>
                            </a:solidFill>
                            <a:latin typeface="Cambria Math" panose="02040503050406030204" pitchFamily="18" charset="0"/>
                          </a:rPr>
                        </m:ctrlPr>
                      </m:sPrePr>
                      <m:sub>
                        <m:r>
                          <a:rPr lang="zh-CN" altLang="en-US" i="1">
                            <a:latin typeface="Cambria Math" panose="02040503050406030204" pitchFamily="18" charset="0"/>
                          </a:rPr>
                          <m:t>𝑘</m:t>
                        </m:r>
                        <m:r>
                          <a:rPr lang="zh-CN" altLang="en-US" i="0">
                            <a:latin typeface="Cambria Math" panose="02040503050406030204" pitchFamily="18" charset="0"/>
                          </a:rPr>
                          <m:t>−1</m:t>
                        </m:r>
                      </m:sub>
                      <m:sup>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𝑅</m:t>
                            </m:r>
                          </m:e>
                          <m:sub>
                            <m:r>
                              <a:rPr lang="zh-CN" altLang="en-US" i="1">
                                <a:latin typeface="Cambria Math" panose="02040503050406030204" pitchFamily="18" charset="0"/>
                              </a:rPr>
                              <m:t>𝑘</m:t>
                            </m:r>
                            <m:r>
                              <a:rPr lang="zh-CN" altLang="en-US" i="0">
                                <a:latin typeface="Cambria Math" panose="02040503050406030204" pitchFamily="18" charset="0"/>
                              </a:rPr>
                              <m:t>−1</m:t>
                            </m:r>
                          </m:sub>
                        </m:sSub>
                      </m:sup>
                      <m:e>
                        <m:sSubSup>
                          <m:sSubSupPr>
                            <m:ctrlPr>
                              <a:rPr lang="zh-CN" altLang="en-US" i="1">
                                <a:solidFill>
                                  <a:srgbClr val="836967"/>
                                </a:solidFill>
                                <a:latin typeface="Cambria Math" panose="02040503050406030204" pitchFamily="18" charset="0"/>
                              </a:rPr>
                            </m:ctrlPr>
                          </m:sSubSupPr>
                          <m:e>
                            <m:r>
                              <a:rPr lang="zh-CN" altLang="en-US" i="1">
                                <a:latin typeface="Cambria Math" panose="02040503050406030204" pitchFamily="18" charset="0"/>
                              </a:rPr>
                              <m:t>𝜀</m:t>
                            </m:r>
                          </m:e>
                          <m:sub>
                            <m:r>
                              <a:rPr lang="zh-CN" altLang="en-US" i="1">
                                <a:latin typeface="Cambria Math" panose="02040503050406030204" pitchFamily="18" charset="0"/>
                              </a:rPr>
                              <m:t>𝑘</m:t>
                            </m:r>
                          </m:sub>
                          <m:sup>
                            <m:r>
                              <a:rPr lang="zh-CN" altLang="en-US" i="0">
                                <a:latin typeface="Cambria Math" panose="02040503050406030204" pitchFamily="18" charset="0"/>
                              </a:rPr>
                              <m:t>∗</m:t>
                            </m:r>
                          </m:sup>
                        </m:sSubSup>
                      </m:e>
                    </m:sPre>
                  </m:oMath>
                </a14:m>
                <a:r>
                  <a:rPr lang="zh-CN" altLang="en-US" dirty="0"/>
                  <a:t>便是误差项</a:t>
                </a: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effectLst/>
                    <a:latin typeface="+mn-lt"/>
                    <a:ea typeface="+mn-ea"/>
                  </a:rPr>
                  <a:t>掩码稠密取点，逐像素，每隔</a:t>
                </a:r>
                <a:r>
                  <a:rPr lang="en-US" altLang="zh-CN" sz="1200" kern="1200" dirty="0">
                    <a:effectLst/>
                    <a:latin typeface="+mn-lt"/>
                    <a:ea typeface="+mn-ea"/>
                  </a:rPr>
                  <a:t>2</a:t>
                </a:r>
                <a:r>
                  <a:rPr lang="zh-CN" altLang="en-US" sz="1200" kern="1200" dirty="0">
                    <a:effectLst/>
                    <a:latin typeface="+mn-lt"/>
                    <a:ea typeface="+mn-ea"/>
                  </a:rPr>
                  <a:t>个点取一个像素点，以此收集物体点。物体的关联和点之间的关联由集合的索引连接。</a:t>
                </a:r>
                <a:endParaRPr lang="en-US" altLang="zh-CN" sz="1200" kern="1200" dirty="0">
                  <a:effectLst/>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Times New Roman" panose="02020603050405020304" pitchFamily="18" charset="0"/>
                    <a:ea typeface="宋体" panose="02010600030101010101" pitchFamily="2" charset="-122"/>
                  </a:rPr>
                  <a:t>将</a:t>
                </a:r>
                <a:r>
                  <a:rPr lang="en-US" altLang="zh-CN" sz="1800" kern="100" dirty="0">
                    <a:effectLst/>
                    <a:latin typeface="Times New Roman" panose="02020603050405020304" pitchFamily="18" charset="0"/>
                    <a:ea typeface="宋体" panose="02010600030101010101" pitchFamily="2" charset="-122"/>
                  </a:rPr>
                  <a:t>k-1</a:t>
                </a:r>
                <a:r>
                  <a:rPr lang="zh-CN" altLang="zh-CN" sz="1800" kern="100" dirty="0">
                    <a:effectLst/>
                    <a:latin typeface="Times New Roman" panose="02020603050405020304" pitchFamily="18" charset="0"/>
                    <a:ea typeface="宋体" panose="02010600030101010101" pitchFamily="2" charset="-122"/>
                  </a:rPr>
                  <a:t>帧的</a:t>
                </a:r>
                <a:r>
                  <a:rPr lang="en-US" altLang="zh-CN" sz="1800" kern="100" dirty="0">
                    <a:effectLst/>
                    <a:latin typeface="Times New Roman" panose="02020603050405020304" pitchFamily="18" charset="0"/>
                    <a:ea typeface="宋体" panose="02010600030101010101" pitchFamily="2" charset="-122"/>
                  </a:rPr>
                  <a:t>3D</a:t>
                </a:r>
                <a:r>
                  <a:rPr lang="zh-CN" altLang="zh-CN" sz="1800" kern="100" dirty="0">
                    <a:effectLst/>
                    <a:latin typeface="Times New Roman" panose="02020603050405020304" pitchFamily="18" charset="0"/>
                    <a:ea typeface="宋体" panose="02010600030101010101" pitchFamily="2" charset="-122"/>
                  </a:rPr>
                  <a:t>点通过相机坐标系重投影到</a:t>
                </a:r>
                <a:r>
                  <a:rPr lang="en-US" altLang="zh-CN" sz="1800" kern="100" dirty="0">
                    <a:effectLst/>
                    <a:latin typeface="Times New Roman" panose="02020603050405020304" pitchFamily="18" charset="0"/>
                    <a:ea typeface="宋体" panose="02010600030101010101" pitchFamily="2" charset="-122"/>
                  </a:rPr>
                  <a:t>k</a:t>
                </a:r>
                <a:r>
                  <a:rPr lang="zh-CN" altLang="zh-CN" sz="1800" kern="100" dirty="0">
                    <a:effectLst/>
                    <a:latin typeface="Times New Roman" panose="02020603050405020304" pitchFamily="18" charset="0"/>
                    <a:ea typeface="宋体" panose="02010600030101010101" pitchFamily="2" charset="-122"/>
                  </a:rPr>
                  <a:t>帧上，可以得到投影点</a:t>
                </a:r>
                <a:r>
                  <a:rPr lang="en-US" altLang="zh-CN" sz="1800" i="0" kern="100">
                    <a:effectLst/>
                    <a:latin typeface="Cambria Math" panose="02040503050406030204" pitchFamily="18" charset="0"/>
                    <a:ea typeface="宋体" panose="02010600030101010101" pitchFamily="2" charset="-122"/>
                  </a:rPr>
                  <a:t>𝑝</a:t>
                </a:r>
                <a:r>
                  <a:rPr lang="zh-CN" altLang="zh-CN" sz="1800" i="0" kern="100">
                    <a:effectLst/>
                    <a:latin typeface="Cambria Math" panose="02040503050406030204" pitchFamily="18" charset="0"/>
                    <a:ea typeface="宋体" panose="02010600030101010101" pitchFamily="2" charset="-122"/>
                  </a:rPr>
                  <a:t> ̂_</a:t>
                </a:r>
                <a:r>
                  <a:rPr lang="en-US" altLang="zh-CN" sz="1800" i="0" kern="100">
                    <a:effectLst/>
                    <a:latin typeface="Cambria Math" panose="02040503050406030204" pitchFamily="18" charset="0"/>
                    <a:ea typeface="宋体" panose="02010600030101010101" pitchFamily="2" charset="-122"/>
                  </a:rPr>
                  <a:t>𝑘^𝑖</a:t>
                </a:r>
                <a:endParaRPr lang="en-US" altLang="zh-CN" sz="1800" kern="100" dirty="0">
                  <a:effectLst/>
                  <a:latin typeface="Times New Roman" panose="02020603050405020304" pitchFamily="18" charset="0"/>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通过最小二乘计算得到最优解，</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当给定物体上在</a:t>
                </a:r>
                <a:r>
                  <a:rPr lang="en-US" altLang="zh-CN" sz="1800" kern="100" dirty="0">
                    <a:effectLst/>
                    <a:latin typeface="Times New Roman" panose="02020603050405020304" pitchFamily="18" charset="0"/>
                    <a:ea typeface="宋体" panose="02010600030101010101" pitchFamily="2" charset="-122"/>
                  </a:rPr>
                  <a:t>k</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帧的</a:t>
                </a:r>
                <a:r>
                  <a:rPr lang="en-US" altLang="zh-CN" sz="1800" kern="100" dirty="0">
                    <a:effectLst/>
                    <a:latin typeface="Times New Roman" panose="02020603050405020304" pitchFamily="18" charset="0"/>
                    <a:ea typeface="宋体" panose="02010600030101010101" pitchFamily="2" charset="-122"/>
                  </a:rPr>
                  <a:t>2D</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点和</a:t>
                </a:r>
                <a:r>
                  <a:rPr lang="en-US" altLang="zh-CN" sz="1800" kern="100" dirty="0">
                    <a:effectLst/>
                    <a:latin typeface="Times New Roman" panose="02020603050405020304" pitchFamily="18" charset="0"/>
                    <a:ea typeface="宋体" panose="02010600030101010101" pitchFamily="2" charset="-122"/>
                  </a:rPr>
                  <a:t>k-1</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帧的</a:t>
                </a:r>
                <a:r>
                  <a:rPr lang="en-US" altLang="zh-CN" sz="1800" kern="100" dirty="0">
                    <a:effectLst/>
                    <a:latin typeface="Times New Roman" panose="02020603050405020304" pitchFamily="18" charset="0"/>
                    <a:ea typeface="宋体" panose="02010600030101010101" pitchFamily="2" charset="-122"/>
                  </a:rPr>
                  <a:t>3D</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点共</a:t>
                </a:r>
                <a:r>
                  <a:rPr lang="en-US" altLang="zh-CN" sz="1800" kern="100" dirty="0">
                    <a:effectLst/>
                    <a:latin typeface="Times New Roman" panose="02020603050405020304" pitchFamily="18" charset="0"/>
                    <a:ea typeface="宋体" panose="02010600030101010101" pitchFamily="2" charset="-122"/>
                  </a:rPr>
                  <a:t>n</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个时，</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物体运动由相机位姿和当前解共同求出</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i="0">
                    <a:solidFill>
                      <a:srgbClr val="836967"/>
                    </a:solidFill>
                    <a:latin typeface="Cambria Math" panose="02040503050406030204" pitchFamily="18" charset="0"/>
                  </a:rPr>
                  <a:t>(_</a:t>
                </a:r>
                <a:r>
                  <a:rPr lang="zh-CN" altLang="en-US" i="0">
                    <a:latin typeface="Cambria Math" panose="02040503050406030204" pitchFamily="18" charset="0"/>
                  </a:rPr>
                  <a:t>𝑘−1^</a:t>
                </a:r>
                <a:r>
                  <a:rPr lang="zh-CN" altLang="en-US" i="0">
                    <a:solidFill>
                      <a:srgbClr val="836967"/>
                    </a:solidFill>
                    <a:latin typeface="Cambria Math" panose="02040503050406030204" pitchFamily="18" charset="0"/>
                  </a:rPr>
                  <a:t>(</a:t>
                </a:r>
                <a:r>
                  <a:rPr lang="zh-CN" altLang="en-US" i="0">
                    <a:latin typeface="Cambria Math" panose="02040503050406030204" pitchFamily="18" charset="0"/>
                  </a:rPr>
                  <a:t>𝑅</a:t>
                </a:r>
                <a:r>
                  <a:rPr lang="zh-CN" altLang="en-US" i="0">
                    <a:solidFill>
                      <a:srgbClr val="836967"/>
                    </a:solidFill>
                    <a:latin typeface="Cambria Math" panose="02040503050406030204" pitchFamily="18" charset="0"/>
                  </a:rPr>
                  <a:t>_(</a:t>
                </a:r>
                <a:r>
                  <a:rPr lang="zh-CN" altLang="en-US" i="0">
                    <a:latin typeface="Cambria Math" panose="02040503050406030204" pitchFamily="18" charset="0"/>
                  </a:rPr>
                  <a:t>𝑘−1</a:t>
                </a:r>
                <a:r>
                  <a:rPr lang="zh-CN" altLang="en-US" i="0">
                    <a:solidFill>
                      <a:srgbClr val="836967"/>
                    </a:solidFill>
                    <a:latin typeface="Cambria Math" panose="02040503050406030204" pitchFamily="18" charset="0"/>
                  </a:rPr>
                  <a:t>)))</a:t>
                </a:r>
                <a:r>
                  <a:rPr lang="zh-CN" altLang="en-US" i="0">
                    <a:latin typeface="Cambria Math" panose="02040503050406030204" pitchFamily="18" charset="0"/>
                  </a:rPr>
                  <a:t>𝜀</a:t>
                </a:r>
                <a:r>
                  <a:rPr lang="zh-CN" altLang="en-US" i="0">
                    <a:solidFill>
                      <a:srgbClr val="836967"/>
                    </a:solidFill>
                    <a:latin typeface="Cambria Math" panose="02040503050406030204" pitchFamily="18" charset="0"/>
                  </a:rPr>
                  <a:t>_</a:t>
                </a:r>
                <a:r>
                  <a:rPr lang="zh-CN" altLang="en-US" i="0">
                    <a:latin typeface="Cambria Math" panose="02040503050406030204" pitchFamily="18" charset="0"/>
                  </a:rPr>
                  <a:t>𝑘^∗ </a:t>
                </a:r>
                <a:r>
                  <a:rPr lang="zh-CN" altLang="en-US" dirty="0"/>
                  <a:t>便是误差项</a:t>
                </a:r>
              </a:p>
            </p:txBody>
          </p:sp>
        </mc:Fallback>
      </mc:AlternateContent>
      <p:sp>
        <p:nvSpPr>
          <p:cNvPr id="4" name="灯片编号占位符 3"/>
          <p:cNvSpPr>
            <a:spLocks noGrp="1"/>
          </p:cNvSpPr>
          <p:nvPr>
            <p:ph type="sldNum" sz="quarter" idx="10"/>
          </p:nvPr>
        </p:nvSpPr>
        <p:spPr/>
        <p:txBody>
          <a:bodyPr/>
          <a:lstStyle/>
          <a:p>
            <a:fld id="{FD8026A4-9EE3-4D0D-8D3A-764529D129E6}" type="slidenum">
              <a:rPr lang="zh-CN" altLang="en-US" smtClean="0"/>
              <a:t>9</a:t>
            </a:fld>
            <a:endParaRPr lang="zh-CN" altLang="en-US"/>
          </a:p>
        </p:txBody>
      </p:sp>
    </p:spTree>
    <p:extLst>
      <p:ext uri="{BB962C8B-B14F-4D97-AF65-F5344CB8AC3E}">
        <p14:creationId xmlns:p14="http://schemas.microsoft.com/office/powerpoint/2010/main" val="3458195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对比相对位姿误差和绝对位姿误差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均方根误差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Times New Roman" panose="02020603050405020304" pitchFamily="18" charset="0"/>
                <a:ea typeface="宋体" panose="02010600030101010101" pitchFamily="2" charset="-122"/>
              </a:rPr>
              <a:t>测试了</a:t>
            </a:r>
            <a:r>
              <a:rPr lang="en-US" altLang="zh-CN" sz="1800" kern="100" dirty="0">
                <a:effectLst/>
                <a:latin typeface="Times New Roman" panose="02020603050405020304" pitchFamily="18" charset="0"/>
                <a:ea typeface="宋体" panose="02010600030101010101" pitchFamily="2" charset="-122"/>
              </a:rPr>
              <a:t>KITTI-13</a:t>
            </a:r>
            <a:r>
              <a:rPr lang="zh-CN" altLang="zh-CN" sz="1800" kern="100" dirty="0">
                <a:effectLst/>
                <a:latin typeface="Times New Roman" panose="02020603050405020304" pitchFamily="18" charset="0"/>
                <a:ea typeface="宋体" panose="02010600030101010101" pitchFamily="2" charset="-122"/>
              </a:rPr>
              <a:t>序列，利用</a:t>
            </a:r>
            <a:r>
              <a:rPr lang="en-US" altLang="zh-CN" sz="1800" kern="100" dirty="0">
                <a:effectLst/>
                <a:latin typeface="Times New Roman" panose="02020603050405020304" pitchFamily="18" charset="0"/>
                <a:ea typeface="宋体" panose="02010600030101010101" pitchFamily="2" charset="-122"/>
              </a:rPr>
              <a:t>evo</a:t>
            </a:r>
            <a:r>
              <a:rPr lang="zh-CN" altLang="zh-CN" sz="1800" kern="100" dirty="0">
                <a:effectLst/>
                <a:latin typeface="Times New Roman" panose="02020603050405020304" pitchFamily="18" charset="0"/>
                <a:ea typeface="宋体" panose="02010600030101010101" pitchFamily="2" charset="-122"/>
              </a:rPr>
              <a:t>评估工具对比了相关指标，如表</a:t>
            </a:r>
            <a:r>
              <a:rPr lang="en-US" altLang="zh-CN" sz="1800" kern="100" dirty="0">
                <a:effectLst/>
                <a:latin typeface="Times New Roman" panose="02020603050405020304" pitchFamily="18" charset="0"/>
                <a:ea typeface="宋体" panose="02010600030101010101" pitchFamily="2" charset="-122"/>
              </a:rPr>
              <a:t>1-1</a:t>
            </a:r>
            <a:r>
              <a:rPr lang="zh-CN" altLang="zh-CN" sz="1800" kern="100" dirty="0">
                <a:effectLst/>
                <a:latin typeface="Times New Roman" panose="02020603050405020304" pitchFamily="18" charset="0"/>
                <a:ea typeface="宋体" panose="02010600030101010101" pitchFamily="2" charset="-122"/>
              </a:rPr>
              <a:t>所示。通过表的对比可以看出在该序列上，我的系统</a:t>
            </a:r>
            <a:r>
              <a:rPr lang="en-US" altLang="zh-CN" sz="1800" kern="100" dirty="0" err="1">
                <a:effectLst/>
                <a:latin typeface="Times New Roman" panose="02020603050405020304" pitchFamily="18" charset="0"/>
                <a:ea typeface="宋体" panose="02010600030101010101" pitchFamily="2" charset="-122"/>
              </a:rPr>
              <a:t>rmse</a:t>
            </a:r>
            <a:r>
              <a:rPr lang="zh-CN" altLang="zh-CN" sz="1800" kern="100" dirty="0">
                <a:effectLst/>
                <a:latin typeface="Times New Roman" panose="02020603050405020304" pitchFamily="18" charset="0"/>
                <a:ea typeface="宋体" panose="02010600030101010101" pitchFamily="2" charset="-122"/>
              </a:rPr>
              <a:t>提升了</a:t>
            </a:r>
            <a:r>
              <a:rPr lang="en-US" altLang="zh-CN" sz="1800" kern="100" dirty="0">
                <a:effectLst/>
                <a:latin typeface="Times New Roman" panose="02020603050405020304" pitchFamily="18" charset="0"/>
                <a:ea typeface="宋体" panose="02010600030101010101" pitchFamily="2" charset="-122"/>
              </a:rPr>
              <a:t>11.1%</a:t>
            </a:r>
            <a:r>
              <a:rPr lang="zh-CN" altLang="zh-CN" sz="1800" kern="100" dirty="0">
                <a:effectLst/>
                <a:latin typeface="Times New Roman" panose="02020603050405020304" pitchFamily="18" charset="0"/>
                <a:ea typeface="宋体" panose="02010600030101010101" pitchFamily="2" charset="-122"/>
              </a:rPr>
              <a:t>，可以实现更</a:t>
            </a:r>
            <a:r>
              <a:rPr lang="zh-CN" altLang="en-US" sz="1800" kern="100" dirty="0">
                <a:effectLst/>
                <a:latin typeface="Times New Roman" panose="02020603050405020304" pitchFamily="18" charset="0"/>
                <a:ea typeface="宋体" panose="02010600030101010101" pitchFamily="2" charset="-122"/>
              </a:rPr>
              <a:t>低的</a:t>
            </a:r>
            <a:r>
              <a:rPr lang="zh-CN" altLang="zh-CN" sz="1800" kern="100" dirty="0">
                <a:effectLst/>
                <a:latin typeface="Times New Roman" panose="02020603050405020304" pitchFamily="18" charset="0"/>
                <a:ea typeface="宋体" panose="02010600030101010101" pitchFamily="2" charset="-122"/>
              </a:rPr>
              <a:t>误差，这取决于动态物体的判别方法的有效，使得运动物体位姿估计与真值更接近。</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10</a:t>
            </a:fld>
            <a:endParaRPr lang="zh-CN" altLang="en-US"/>
          </a:p>
        </p:txBody>
      </p:sp>
    </p:spTree>
    <p:extLst>
      <p:ext uri="{BB962C8B-B14F-4D97-AF65-F5344CB8AC3E}">
        <p14:creationId xmlns:p14="http://schemas.microsoft.com/office/powerpoint/2010/main" val="642523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buClr>
                <a:srgbClr val="004578"/>
              </a:buClr>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实验对比了几个现有动态</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SLAM</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系统，</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ORB_SLAM2</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DyStSLAM</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DynaSLAM</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在</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KITTI Odometry</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数据集不同序列下的各项轨迹误差，如表所示。</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11</a:t>
            </a:fld>
            <a:endParaRPr lang="zh-CN" altLang="en-US"/>
          </a:p>
        </p:txBody>
      </p:sp>
    </p:spTree>
    <p:extLst>
      <p:ext uri="{BB962C8B-B14F-4D97-AF65-F5344CB8AC3E}">
        <p14:creationId xmlns:p14="http://schemas.microsoft.com/office/powerpoint/2010/main" val="4221950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12</a:t>
            </a:fld>
            <a:endParaRPr lang="zh-CN" altLang="en-US"/>
          </a:p>
        </p:txBody>
      </p:sp>
    </p:spTree>
    <p:extLst>
      <p:ext uri="{BB962C8B-B14F-4D97-AF65-F5344CB8AC3E}">
        <p14:creationId xmlns:p14="http://schemas.microsoft.com/office/powerpoint/2010/main" val="721728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13</a:t>
            </a:fld>
            <a:endParaRPr lang="zh-CN" altLang="en-US"/>
          </a:p>
        </p:txBody>
      </p:sp>
    </p:spTree>
    <p:extLst>
      <p:ext uri="{BB962C8B-B14F-4D97-AF65-F5344CB8AC3E}">
        <p14:creationId xmlns:p14="http://schemas.microsoft.com/office/powerpoint/2010/main" val="3728373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14</a:t>
            </a:fld>
            <a:endParaRPr lang="zh-CN" altLang="en-US"/>
          </a:p>
        </p:txBody>
      </p:sp>
    </p:spTree>
    <p:extLst>
      <p:ext uri="{BB962C8B-B14F-4D97-AF65-F5344CB8AC3E}">
        <p14:creationId xmlns:p14="http://schemas.microsoft.com/office/powerpoint/2010/main" val="4264509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15</a:t>
            </a:fld>
            <a:endParaRPr lang="zh-CN" altLang="en-US"/>
          </a:p>
        </p:txBody>
      </p:sp>
    </p:spTree>
    <p:extLst>
      <p:ext uri="{BB962C8B-B14F-4D97-AF65-F5344CB8AC3E}">
        <p14:creationId xmlns:p14="http://schemas.microsoft.com/office/powerpoint/2010/main" val="133199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56063F-6D51-4845-9EF0-3EB604B1E11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FE954FA-452D-4FF3-91E1-FC81A24DF1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2879B76-021E-47BD-AAFD-5CC7E9AC0A78}"/>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4CF61A3A-DA04-4DEF-890F-FD034B8588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4EEBD94-C103-4C5A-A150-2BB26E8049AF}"/>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668910375"/>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92417E-BCDB-4C4C-9084-B279AB985E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DEABF8-7378-4319-BBA6-97E71DF37A4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E63289D-4C80-4920-9388-9004AA24745C}"/>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82A3364C-FE24-494E-A502-0DD5E32977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4B88A3-0B07-46F2-B295-1C35C36E428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216012624"/>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300408-E6A0-4A53-9F4F-F30E82676C5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3089196-018F-49A4-ACE5-81B458B22D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1370784-D0B3-4CAA-9142-728A4F9400A3}"/>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A65C2E57-E46D-40A1-BFAF-501A3619C5F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796D0C0-6013-47BE-BC69-DB034D2A53B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83861794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B9AD4A-1025-49AB-8E53-50F1C1D93DB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277A028-3BD7-4BC2-A515-D9BF86727AA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B0985669-CB99-4161-8E43-B8F95CBE99C8}"/>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2720DD4-B732-42F9-8593-B94159DA95CB}"/>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6" name="页脚占位符 5">
            <a:extLst>
              <a:ext uri="{FF2B5EF4-FFF2-40B4-BE49-F238E27FC236}">
                <a16:creationId xmlns:a16="http://schemas.microsoft.com/office/drawing/2014/main" id="{D3DAD2B0-55B4-4BA3-B2A0-BD5684D9E7C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DE86B9-1ED0-4DDE-ADE4-7E79132F0246}"/>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493153990"/>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76FE73-90DE-4723-8C5F-698701CF038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3509E91-6E16-4BBC-8E67-F79623C0E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1ED393A2-B161-40F4-B15E-A76596D2965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28A8C18E-D74F-4C55-9914-B309A20BBC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1E27BC41-7B96-40E7-BEB6-F01C0E0DD21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81979B55-3C11-456B-99DD-04E591EB2C94}"/>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8" name="页脚占位符 7">
            <a:extLst>
              <a:ext uri="{FF2B5EF4-FFF2-40B4-BE49-F238E27FC236}">
                <a16:creationId xmlns:a16="http://schemas.microsoft.com/office/drawing/2014/main" id="{CF29939D-A9AB-4271-908C-7EF0A5F5243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0DE0335-CA19-4080-8884-97C69A0B59C7}"/>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50355472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301147-E8D7-4809-9CEC-C1943EF63E1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A039A6A-68EA-4491-B28F-A1A2C7650FFF}"/>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4" name="页脚占位符 3">
            <a:extLst>
              <a:ext uri="{FF2B5EF4-FFF2-40B4-BE49-F238E27FC236}">
                <a16:creationId xmlns:a16="http://schemas.microsoft.com/office/drawing/2014/main" id="{EE4DF346-11C2-4837-B2B4-3BB58CF72DB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CCB7ACF-57D8-4CA7-9F86-98DCF4F1AF84}"/>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021041752"/>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52881DB-48F5-45E5-90E5-D14BDB5C4B3A}"/>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3" name="页脚占位符 2">
            <a:extLst>
              <a:ext uri="{FF2B5EF4-FFF2-40B4-BE49-F238E27FC236}">
                <a16:creationId xmlns:a16="http://schemas.microsoft.com/office/drawing/2014/main" id="{DAA9B22C-0112-4A50-BE16-6686C0AF959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3DFD83B-3019-48F5-954B-55728AB1770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19661133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7173CD-1487-452B-B600-9CCA781DFA9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FEC131C-5CE3-44F0-A9B5-3CDB5A22CC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9CC4264-DF8C-424B-872B-8617B3BD0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654AE3F-53DA-4F4E-BA62-08C44C66C311}"/>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6" name="页脚占位符 5">
            <a:extLst>
              <a:ext uri="{FF2B5EF4-FFF2-40B4-BE49-F238E27FC236}">
                <a16:creationId xmlns:a16="http://schemas.microsoft.com/office/drawing/2014/main" id="{83337C71-FE68-4F81-95A7-B497D3155F4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9F7E37C-D470-405E-A438-B9E39BB80568}"/>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83779655"/>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C554C6-22D9-49F2-AE60-405A03C5760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7B1B836-5E82-4A5F-A64E-0261CB4308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E8A403E-280E-432A-857B-185DA8041A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F0A5007-E059-4BBC-A01E-BF2A486AC93F}"/>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6" name="页脚占位符 5">
            <a:extLst>
              <a:ext uri="{FF2B5EF4-FFF2-40B4-BE49-F238E27FC236}">
                <a16:creationId xmlns:a16="http://schemas.microsoft.com/office/drawing/2014/main" id="{65D1F1C7-D411-4A87-BE89-8247F607F6A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0F54B60-1BDA-4E1B-A002-F650B37E59A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384480590"/>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8F6A2E-4D6C-44EF-ABC5-D8388C7685A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3E74D94-8AAC-49D5-A59D-9E9E9A53643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BCF3F54-5F03-4656-AF9F-76C804DD314B}"/>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B68D16D2-C226-40F1-BAFD-42722561D7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09116EB-A374-4185-8746-1D1D7E4D39DB}"/>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70406061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28D767D-7C03-4998-8A64-B98BD0E7BF4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F597E7A-E146-4457-BFE5-342E87E8BF4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2468B76-922C-47DD-8004-1D40CE937D74}"/>
              </a:ext>
            </a:extLst>
          </p:cNvPr>
          <p:cNvSpPr>
            <a:spLocks noGrp="1"/>
          </p:cNvSpPr>
          <p:nvPr>
            <p:ph type="dt" sz="half" idx="10"/>
          </p:nvPr>
        </p:nvSpPr>
        <p:spPr/>
        <p:txBody>
          <a:bodyPr/>
          <a:lstStyle/>
          <a:p>
            <a:fld id="{496EBFAE-048D-461D-9F94-1EF1CAFC2409}"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ABFEE32B-A1C8-4716-ACA8-46366BC224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EE1858C-DAB6-4403-AAD8-0F128B32C814}"/>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818446949"/>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87101"/>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117914B-6D9A-4D2C-A001-F5FD03BFC3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BBB534C-5C5F-4754-B1FB-6657D386A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2843A19-00C0-4FCE-9609-C81B11D50F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EBFAE-048D-461D-9F94-1EF1CAFC2409}" type="datetimeFigureOut">
              <a:rPr lang="zh-CN" altLang="en-US" smtClean="0"/>
              <a:t>2024/9/20</a:t>
            </a:fld>
            <a:endParaRPr lang="zh-CN" altLang="en-US"/>
          </a:p>
        </p:txBody>
      </p:sp>
      <p:sp>
        <p:nvSpPr>
          <p:cNvPr id="5" name="页脚占位符 4">
            <a:extLst>
              <a:ext uri="{FF2B5EF4-FFF2-40B4-BE49-F238E27FC236}">
                <a16:creationId xmlns:a16="http://schemas.microsoft.com/office/drawing/2014/main" id="{B44DC738-F377-4DC7-805E-D30AC5CC06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66FC0A3-6D86-495A-B904-2F1D0EE170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2384328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2.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wmf"/><Relationship Id="rId5" Type="http://schemas.openxmlformats.org/officeDocument/2006/relationships/oleObject" Target="../embeddings/oleObject1.bin"/><Relationship Id="rId10" Type="http://schemas.openxmlformats.org/officeDocument/2006/relationships/image" Target="../media/image16.wmf"/><Relationship Id="rId4" Type="http://schemas.openxmlformats.org/officeDocument/2006/relationships/image" Target="../media/image13.png"/><Relationship Id="rId9"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30.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a:extLst>
              <a:ext uri="{FF2B5EF4-FFF2-40B4-BE49-F238E27FC236}">
                <a16:creationId xmlns:a16="http://schemas.microsoft.com/office/drawing/2014/main" id="{2B5F9587-4CFB-4363-9AD0-736F03B41A63}"/>
              </a:ext>
            </a:extLst>
          </p:cNvPr>
          <p:cNvCxnSpPr>
            <a:cxnSpLocks/>
          </p:cNvCxnSpPr>
          <p:nvPr/>
        </p:nvCxnSpPr>
        <p:spPr>
          <a:xfrm>
            <a:off x="2125107" y="1919605"/>
            <a:ext cx="7546019"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B8DECB90-59F5-48D2-873F-9773CB178071}"/>
              </a:ext>
            </a:extLst>
          </p:cNvPr>
          <p:cNvSpPr txBox="1"/>
          <p:nvPr/>
        </p:nvSpPr>
        <p:spPr>
          <a:xfrm>
            <a:off x="2414726" y="2224248"/>
            <a:ext cx="6880194" cy="120032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室外动态场景下基于实例分割的视觉</a:t>
            </a:r>
            <a:r>
              <a:rPr kumimoji="0" lang="en-US" altLang="zh-CN" sz="3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SLAM</a:t>
            </a:r>
            <a:r>
              <a:rPr kumimoji="0" lang="zh-CN" altLang="en-US" sz="3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 </a:t>
            </a:r>
          </a:p>
        </p:txBody>
      </p:sp>
      <p:cxnSp>
        <p:nvCxnSpPr>
          <p:cNvPr id="19" name="直接连接符 18">
            <a:extLst>
              <a:ext uri="{FF2B5EF4-FFF2-40B4-BE49-F238E27FC236}">
                <a16:creationId xmlns:a16="http://schemas.microsoft.com/office/drawing/2014/main" id="{2C25B185-96DC-4151-9A0F-6544C96E90E6}"/>
              </a:ext>
            </a:extLst>
          </p:cNvPr>
          <p:cNvCxnSpPr>
            <a:cxnSpLocks/>
          </p:cNvCxnSpPr>
          <p:nvPr/>
        </p:nvCxnSpPr>
        <p:spPr>
          <a:xfrm>
            <a:off x="476250" y="5986596"/>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07B1E3D-65B3-4957-8AB2-E8CCAB6EFDF7}"/>
              </a:ext>
            </a:extLst>
          </p:cNvPr>
          <p:cNvCxnSpPr>
            <a:cxnSpLocks/>
          </p:cNvCxnSpPr>
          <p:nvPr/>
        </p:nvCxnSpPr>
        <p:spPr>
          <a:xfrm>
            <a:off x="11203390" y="5981825"/>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6115" y="250753"/>
            <a:ext cx="1524001" cy="1516531"/>
          </a:xfrm>
          <a:prstGeom prst="rect">
            <a:avLst/>
          </a:prstGeom>
        </p:spPr>
      </p:pic>
      <p:sp>
        <p:nvSpPr>
          <p:cNvPr id="3" name="矩形 2">
            <a:extLst>
              <a:ext uri="{FF2B5EF4-FFF2-40B4-BE49-F238E27FC236}">
                <a16:creationId xmlns:a16="http://schemas.microsoft.com/office/drawing/2014/main" id="{38D7B70A-5ECC-F4FB-DF71-3B45B3DBB3C7}"/>
              </a:ext>
            </a:extLst>
          </p:cNvPr>
          <p:cNvSpPr/>
          <p:nvPr/>
        </p:nvSpPr>
        <p:spPr>
          <a:xfrm>
            <a:off x="4296265" y="4973058"/>
            <a:ext cx="3546475" cy="368300"/>
          </a:xfrm>
          <a:prstGeom prst="rect">
            <a:avLst/>
          </a:prstGeom>
        </p:spPr>
        <p:txBody>
          <a:bodyPr wrap="square">
            <a:spAutoFit/>
          </a:bodyPr>
          <a:lstStyle/>
          <a:p>
            <a:pPr algn="ctr"/>
            <a:endParaRPr lang="zh-CN" altLang="zh-CN" b="1" dirty="0"/>
          </a:p>
        </p:txBody>
      </p:sp>
      <p:grpSp>
        <p:nvGrpSpPr>
          <p:cNvPr id="4" name="组合 3">
            <a:extLst>
              <a:ext uri="{FF2B5EF4-FFF2-40B4-BE49-F238E27FC236}">
                <a16:creationId xmlns:a16="http://schemas.microsoft.com/office/drawing/2014/main" id="{C6C24036-9202-49EE-5AAA-BCEC31D30DD4}"/>
              </a:ext>
            </a:extLst>
          </p:cNvPr>
          <p:cNvGrpSpPr/>
          <p:nvPr/>
        </p:nvGrpSpPr>
        <p:grpSpPr>
          <a:xfrm>
            <a:off x="2542703" y="4560303"/>
            <a:ext cx="2163427" cy="408623"/>
            <a:chOff x="2096559" y="5175815"/>
            <a:chExt cx="2163427" cy="408623"/>
          </a:xfrm>
        </p:grpSpPr>
        <p:sp>
          <p:nvSpPr>
            <p:cNvPr id="5" name="TextBox 13">
              <a:extLst>
                <a:ext uri="{FF2B5EF4-FFF2-40B4-BE49-F238E27FC236}">
                  <a16:creationId xmlns:a16="http://schemas.microsoft.com/office/drawing/2014/main" id="{87161FFE-B991-C0A4-C150-36F87607A446}"/>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答辩人</a:t>
              </a:r>
            </a:p>
          </p:txBody>
        </p:sp>
        <p:sp>
          <p:nvSpPr>
            <p:cNvPr id="6" name="TextBox 13">
              <a:extLst>
                <a:ext uri="{FF2B5EF4-FFF2-40B4-BE49-F238E27FC236}">
                  <a16:creationId xmlns:a16="http://schemas.microsoft.com/office/drawing/2014/main" id="{ED35BA2C-6034-F90C-288A-49EF8E75A4A3}"/>
                </a:ext>
              </a:extLst>
            </p:cNvPr>
            <p:cNvSpPr txBox="1"/>
            <p:nvPr/>
          </p:nvSpPr>
          <p:spPr>
            <a:xfrm>
              <a:off x="3214446" y="5175815"/>
              <a:ext cx="1045540"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武博文</a:t>
              </a:r>
            </a:p>
          </p:txBody>
        </p:sp>
      </p:grpSp>
      <p:grpSp>
        <p:nvGrpSpPr>
          <p:cNvPr id="7" name="组合 6">
            <a:extLst>
              <a:ext uri="{FF2B5EF4-FFF2-40B4-BE49-F238E27FC236}">
                <a16:creationId xmlns:a16="http://schemas.microsoft.com/office/drawing/2014/main" id="{B3B70567-A4FB-288C-6F11-BA86E4AA2FFF}"/>
              </a:ext>
            </a:extLst>
          </p:cNvPr>
          <p:cNvGrpSpPr/>
          <p:nvPr/>
        </p:nvGrpSpPr>
        <p:grpSpPr>
          <a:xfrm>
            <a:off x="6353726" y="4560303"/>
            <a:ext cx="3175049" cy="408623"/>
            <a:chOff x="2096559" y="5175815"/>
            <a:chExt cx="3175049" cy="408623"/>
          </a:xfrm>
        </p:grpSpPr>
        <p:sp>
          <p:nvSpPr>
            <p:cNvPr id="8" name="TextBox 13">
              <a:extLst>
                <a:ext uri="{FF2B5EF4-FFF2-40B4-BE49-F238E27FC236}">
                  <a16:creationId xmlns:a16="http://schemas.microsoft.com/office/drawing/2014/main" id="{91CAA3D5-E408-22BE-19CD-30A812BBDE50}"/>
                </a:ext>
              </a:extLst>
            </p:cNvPr>
            <p:cNvSpPr txBox="1"/>
            <p:nvPr/>
          </p:nvSpPr>
          <p:spPr>
            <a:xfrm>
              <a:off x="2096559" y="5175815"/>
              <a:ext cx="1213064"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学号</a:t>
              </a:r>
            </a:p>
          </p:txBody>
        </p:sp>
        <p:sp>
          <p:nvSpPr>
            <p:cNvPr id="9" name="TextBox 13">
              <a:extLst>
                <a:ext uri="{FF2B5EF4-FFF2-40B4-BE49-F238E27FC236}">
                  <a16:creationId xmlns:a16="http://schemas.microsoft.com/office/drawing/2014/main" id="{11A0A326-E70B-C151-850F-E8E99C1F28D5}"/>
                </a:ext>
              </a:extLst>
            </p:cNvPr>
            <p:cNvSpPr txBox="1"/>
            <p:nvPr/>
          </p:nvSpPr>
          <p:spPr>
            <a:xfrm>
              <a:off x="3309829" y="5175815"/>
              <a:ext cx="1961779" cy="408623"/>
            </a:xfrm>
            <a:prstGeom prst="roundRect">
              <a:avLst/>
            </a:prstGeom>
            <a:noFill/>
          </p:spPr>
          <p:txBody>
            <a:bodyPr wrap="square" rtlCol="0">
              <a:spAutoFit/>
            </a:bodyPr>
            <a:lstStyle/>
            <a:p>
              <a:pPr algn="dist"/>
              <a:r>
                <a:rPr lang="en-US" altLang="zh-CN" b="1" dirty="0">
                  <a:solidFill>
                    <a:srgbClr val="004578"/>
                  </a:solidFill>
                  <a:latin typeface="微软雅黑" panose="020B0503020204020204" charset="-122"/>
                  <a:ea typeface="微软雅黑" panose="020B0503020204020204" charset="-122"/>
                </a:rPr>
                <a:t>202221090225</a:t>
              </a:r>
              <a:endParaRPr lang="zh-CN" altLang="en-US" b="1" dirty="0">
                <a:solidFill>
                  <a:srgbClr val="004578"/>
                </a:solidFill>
                <a:latin typeface="微软雅黑" panose="020B0503020204020204" charset="-122"/>
                <a:ea typeface="微软雅黑" panose="020B0503020204020204" charset="-122"/>
              </a:endParaRPr>
            </a:p>
          </p:txBody>
        </p:sp>
      </p:grpSp>
      <p:grpSp>
        <p:nvGrpSpPr>
          <p:cNvPr id="10" name="组合 9">
            <a:extLst>
              <a:ext uri="{FF2B5EF4-FFF2-40B4-BE49-F238E27FC236}">
                <a16:creationId xmlns:a16="http://schemas.microsoft.com/office/drawing/2014/main" id="{AC4C6EA9-ED04-DB18-B86F-DD930B0A6F7B}"/>
              </a:ext>
            </a:extLst>
          </p:cNvPr>
          <p:cNvGrpSpPr/>
          <p:nvPr/>
        </p:nvGrpSpPr>
        <p:grpSpPr>
          <a:xfrm>
            <a:off x="6353725" y="3823874"/>
            <a:ext cx="3034120" cy="408623"/>
            <a:chOff x="2096558" y="5175815"/>
            <a:chExt cx="3034120" cy="408623"/>
          </a:xfrm>
        </p:grpSpPr>
        <p:sp>
          <p:nvSpPr>
            <p:cNvPr id="11" name="TextBox 13">
              <a:extLst>
                <a:ext uri="{FF2B5EF4-FFF2-40B4-BE49-F238E27FC236}">
                  <a16:creationId xmlns:a16="http://schemas.microsoft.com/office/drawing/2014/main" id="{386E4932-57F8-A84F-09DC-BC8E54E16964}"/>
                </a:ext>
              </a:extLst>
            </p:cNvPr>
            <p:cNvSpPr txBox="1"/>
            <p:nvPr/>
          </p:nvSpPr>
          <p:spPr>
            <a:xfrm>
              <a:off x="2096558" y="5175815"/>
              <a:ext cx="1213065"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指导老师</a:t>
              </a:r>
            </a:p>
          </p:txBody>
        </p:sp>
        <p:sp>
          <p:nvSpPr>
            <p:cNvPr id="13" name="TextBox 13">
              <a:extLst>
                <a:ext uri="{FF2B5EF4-FFF2-40B4-BE49-F238E27FC236}">
                  <a16:creationId xmlns:a16="http://schemas.microsoft.com/office/drawing/2014/main" id="{F57AB128-CD26-ED0B-D079-565115A5D84B}"/>
                </a:ext>
              </a:extLst>
            </p:cNvPr>
            <p:cNvSpPr txBox="1"/>
            <p:nvPr/>
          </p:nvSpPr>
          <p:spPr>
            <a:xfrm>
              <a:off x="3309830" y="5175815"/>
              <a:ext cx="182084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王春雨</a:t>
              </a:r>
            </a:p>
          </p:txBody>
        </p:sp>
      </p:grpSp>
      <p:grpSp>
        <p:nvGrpSpPr>
          <p:cNvPr id="15" name="组合 14">
            <a:extLst>
              <a:ext uri="{FF2B5EF4-FFF2-40B4-BE49-F238E27FC236}">
                <a16:creationId xmlns:a16="http://schemas.microsoft.com/office/drawing/2014/main" id="{983C948C-5BE3-3227-9270-342543D2A27C}"/>
              </a:ext>
            </a:extLst>
          </p:cNvPr>
          <p:cNvGrpSpPr/>
          <p:nvPr/>
        </p:nvGrpSpPr>
        <p:grpSpPr>
          <a:xfrm>
            <a:off x="2542703" y="3835668"/>
            <a:ext cx="3046715" cy="408623"/>
            <a:chOff x="2096559" y="5175815"/>
            <a:chExt cx="3046715" cy="408623"/>
          </a:xfrm>
        </p:grpSpPr>
        <p:sp>
          <p:nvSpPr>
            <p:cNvPr id="18" name="TextBox 13">
              <a:extLst>
                <a:ext uri="{FF2B5EF4-FFF2-40B4-BE49-F238E27FC236}">
                  <a16:creationId xmlns:a16="http://schemas.microsoft.com/office/drawing/2014/main" id="{A97534B4-6A6A-E890-4567-208DC84D5FDB}"/>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专业</a:t>
              </a:r>
            </a:p>
          </p:txBody>
        </p:sp>
        <p:sp>
          <p:nvSpPr>
            <p:cNvPr id="21" name="TextBox 13">
              <a:extLst>
                <a:ext uri="{FF2B5EF4-FFF2-40B4-BE49-F238E27FC236}">
                  <a16:creationId xmlns:a16="http://schemas.microsoft.com/office/drawing/2014/main" id="{668C3E3B-046B-1ABD-5432-E779E50FCA29}"/>
                </a:ext>
              </a:extLst>
            </p:cNvPr>
            <p:cNvSpPr txBox="1"/>
            <p:nvPr/>
          </p:nvSpPr>
          <p:spPr>
            <a:xfrm>
              <a:off x="3214446" y="5175815"/>
              <a:ext cx="192882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软件工程</a:t>
              </a:r>
            </a:p>
          </p:txBody>
        </p:sp>
      </p:grpSp>
      <p:cxnSp>
        <p:nvCxnSpPr>
          <p:cNvPr id="31" name="直接连接符 30">
            <a:extLst>
              <a:ext uri="{FF2B5EF4-FFF2-40B4-BE49-F238E27FC236}">
                <a16:creationId xmlns:a16="http://schemas.microsoft.com/office/drawing/2014/main" id="{DB5E99B3-52E3-43D9-0E49-44964F015687}"/>
              </a:ext>
            </a:extLst>
          </p:cNvPr>
          <p:cNvCxnSpPr>
            <a:cxnSpLocks/>
          </p:cNvCxnSpPr>
          <p:nvPr/>
        </p:nvCxnSpPr>
        <p:spPr>
          <a:xfrm>
            <a:off x="2147301" y="5341358"/>
            <a:ext cx="7546019"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97AD75E0-72CD-796D-14AD-EB9F673418BD}"/>
              </a:ext>
            </a:extLst>
          </p:cNvPr>
          <p:cNvSpPr txBox="1"/>
          <p:nvPr/>
        </p:nvSpPr>
        <p:spPr>
          <a:xfrm>
            <a:off x="1238867" y="5653945"/>
            <a:ext cx="9362886" cy="507127"/>
          </a:xfrm>
          <a:prstGeom prst="rect">
            <a:avLst/>
          </a:prstGeom>
          <a:noFill/>
        </p:spPr>
        <p:txBody>
          <a:bodyPr wrap="square" rtlCol="0">
            <a:spAutoFit/>
          </a:bodyPr>
          <a:lstStyle/>
          <a:p>
            <a:pPr algn="ctr">
              <a:lnSpc>
                <a:spcPct val="150000"/>
              </a:lnSpc>
            </a:pPr>
            <a:r>
              <a:rPr lang="en-US" altLang="zh-CN" sz="2000" b="1" dirty="0"/>
              <a:t>2024</a:t>
            </a:r>
            <a:r>
              <a:rPr lang="zh-CN" altLang="en-US" sz="2000" b="1" dirty="0"/>
              <a:t>年</a:t>
            </a:r>
            <a:r>
              <a:rPr lang="en-US" altLang="zh-CN" sz="2000" b="1" dirty="0"/>
              <a:t>9</a:t>
            </a:r>
            <a:r>
              <a:rPr lang="zh-CN" altLang="en-US" sz="2000" b="1" dirty="0"/>
              <a:t>月</a:t>
            </a:r>
            <a:r>
              <a:rPr lang="en-US" altLang="zh-CN" sz="2000" b="1" dirty="0"/>
              <a:t>20</a:t>
            </a:r>
            <a:r>
              <a:rPr lang="zh-CN" altLang="en-US" sz="2000" b="1" dirty="0"/>
              <a:t>号</a:t>
            </a:r>
          </a:p>
        </p:txBody>
      </p:sp>
    </p:spTree>
    <p:extLst>
      <p:ext uri="{BB962C8B-B14F-4D97-AF65-F5344CB8AC3E}">
        <p14:creationId xmlns:p14="http://schemas.microsoft.com/office/powerpoint/2010/main" val="1037441972"/>
      </p:ext>
    </p:extLst>
  </p:cSld>
  <p:clrMapOvr>
    <a:masterClrMapping/>
  </p:clrMapOvr>
  <mc:AlternateContent xmlns:mc="http://schemas.openxmlformats.org/markup-compatibility/2006" xmlns:p14="http://schemas.microsoft.com/office/powerpoint/2010/main">
    <mc:Choice Requires="p14">
      <p:transition spd="slow" p14:dur="1600" advTm="32819">
        <p:blinds dir="vert"/>
      </p:transition>
    </mc:Choice>
    <mc:Fallback xmlns="">
      <p:transition spd="slow" advTm="32819">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86AB40A-A74A-46C7-8AA3-569B6541296D}"/>
              </a:ext>
            </a:extLst>
          </p:cNvPr>
          <p:cNvSpPr/>
          <p:nvPr/>
        </p:nvSpPr>
        <p:spPr>
          <a:xfrm>
            <a:off x="0" y="0"/>
            <a:ext cx="3919525" cy="6858000"/>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2" name="组合 11">
            <a:extLst>
              <a:ext uri="{FF2B5EF4-FFF2-40B4-BE49-F238E27FC236}">
                <a16:creationId xmlns:a16="http://schemas.microsoft.com/office/drawing/2014/main" id="{1407D250-B046-432D-931B-819278BD4D71}"/>
              </a:ext>
            </a:extLst>
          </p:cNvPr>
          <p:cNvGrpSpPr/>
          <p:nvPr/>
        </p:nvGrpSpPr>
        <p:grpSpPr>
          <a:xfrm>
            <a:off x="774703" y="2338925"/>
            <a:ext cx="2305382" cy="1565957"/>
            <a:chOff x="758661" y="1328277"/>
            <a:chExt cx="2305382" cy="1565957"/>
          </a:xfrm>
        </p:grpSpPr>
        <p:sp>
          <p:nvSpPr>
            <p:cNvPr id="6" name="文本框 5">
              <a:extLst>
                <a:ext uri="{FF2B5EF4-FFF2-40B4-BE49-F238E27FC236}">
                  <a16:creationId xmlns:a16="http://schemas.microsoft.com/office/drawing/2014/main" id="{6A6CE1AD-E291-4A32-ACA5-C1ED27E1DED8}"/>
                </a:ext>
              </a:extLst>
            </p:cNvPr>
            <p:cNvSpPr txBox="1"/>
            <p:nvPr/>
          </p:nvSpPr>
          <p:spPr>
            <a:xfrm>
              <a:off x="758661" y="1328277"/>
              <a:ext cx="1631611" cy="92333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sp>
          <p:nvSpPr>
            <p:cNvPr id="9" name="文本框 8">
              <a:extLst>
                <a:ext uri="{FF2B5EF4-FFF2-40B4-BE49-F238E27FC236}">
                  <a16:creationId xmlns:a16="http://schemas.microsoft.com/office/drawing/2014/main" id="{A166616B-8DC4-4EE7-8226-61677D9E22B2}"/>
                </a:ext>
              </a:extLst>
            </p:cNvPr>
            <p:cNvSpPr txBox="1"/>
            <p:nvPr/>
          </p:nvSpPr>
          <p:spPr>
            <a:xfrm>
              <a:off x="822829" y="2242678"/>
              <a:ext cx="2241214"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0" name="直接连接符 9">
              <a:extLst>
                <a:ext uri="{FF2B5EF4-FFF2-40B4-BE49-F238E27FC236}">
                  <a16:creationId xmlns:a16="http://schemas.microsoft.com/office/drawing/2014/main" id="{B0CC6B6F-07E0-4755-818A-4112E1844C52}"/>
                </a:ext>
              </a:extLst>
            </p:cNvPr>
            <p:cNvCxnSpPr>
              <a:cxnSpLocks/>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组合 16">
            <a:extLst>
              <a:ext uri="{FF2B5EF4-FFF2-40B4-BE49-F238E27FC236}">
                <a16:creationId xmlns:a16="http://schemas.microsoft.com/office/drawing/2014/main" id="{B0AE37B8-40C0-4667-BDD2-2987F061CFCA}"/>
              </a:ext>
            </a:extLst>
          </p:cNvPr>
          <p:cNvGrpSpPr/>
          <p:nvPr/>
        </p:nvGrpSpPr>
        <p:grpSpPr>
          <a:xfrm>
            <a:off x="4748470" y="1735277"/>
            <a:ext cx="463473" cy="2994513"/>
            <a:chOff x="5855368" y="980316"/>
            <a:chExt cx="463473" cy="2994513"/>
          </a:xfrm>
          <a:solidFill>
            <a:srgbClr val="004578"/>
          </a:solidFill>
          <a:effectLst>
            <a:outerShdw blurRad="50800" dist="38100" dir="2700000" algn="tl" rotWithShape="0">
              <a:prstClr val="black">
                <a:alpha val="40000"/>
              </a:prstClr>
            </a:outerShdw>
          </a:effectLst>
        </p:grpSpPr>
        <p:sp>
          <p:nvSpPr>
            <p:cNvPr id="13" name="椭圆 12">
              <a:extLst>
                <a:ext uri="{FF2B5EF4-FFF2-40B4-BE49-F238E27FC236}">
                  <a16:creationId xmlns:a16="http://schemas.microsoft.com/office/drawing/2014/main" id="{B5E2B5B6-A674-4CF6-99C6-1FF1C1309F75}"/>
                </a:ext>
              </a:extLst>
            </p:cNvPr>
            <p:cNvSpPr/>
            <p:nvPr/>
          </p:nvSpPr>
          <p:spPr>
            <a:xfrm>
              <a:off x="5855368" y="98031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椭圆 13">
              <a:extLst>
                <a:ext uri="{FF2B5EF4-FFF2-40B4-BE49-F238E27FC236}">
                  <a16:creationId xmlns:a16="http://schemas.microsoft.com/office/drawing/2014/main" id="{181059ED-9A6A-4B8B-B2D9-F1E0DD2B5F8C}"/>
                </a:ext>
              </a:extLst>
            </p:cNvPr>
            <p:cNvSpPr/>
            <p:nvPr/>
          </p:nvSpPr>
          <p:spPr>
            <a:xfrm>
              <a:off x="5855368" y="224583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椭圆 14">
              <a:extLst>
                <a:ext uri="{FF2B5EF4-FFF2-40B4-BE49-F238E27FC236}">
                  <a16:creationId xmlns:a16="http://schemas.microsoft.com/office/drawing/2014/main" id="{7A6F7131-4ED3-4B7E-8A62-C849D74C4FF9}"/>
                </a:ext>
              </a:extLst>
            </p:cNvPr>
            <p:cNvSpPr/>
            <p:nvPr/>
          </p:nvSpPr>
          <p:spPr>
            <a:xfrm>
              <a:off x="5855368" y="351135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0" name="组合 29">
            <a:extLst>
              <a:ext uri="{FF2B5EF4-FFF2-40B4-BE49-F238E27FC236}">
                <a16:creationId xmlns:a16="http://schemas.microsoft.com/office/drawing/2014/main" id="{FF5A7A66-0572-43FC-BE28-B3188A023B0A}"/>
              </a:ext>
            </a:extLst>
          </p:cNvPr>
          <p:cNvGrpSpPr/>
          <p:nvPr/>
        </p:nvGrpSpPr>
        <p:grpSpPr>
          <a:xfrm>
            <a:off x="5688342" y="1676285"/>
            <a:ext cx="3923384" cy="3056068"/>
            <a:chOff x="6506600" y="1075688"/>
            <a:chExt cx="3407767" cy="3056068"/>
          </a:xfrm>
        </p:grpSpPr>
        <p:sp>
          <p:nvSpPr>
            <p:cNvPr id="20" name="文本框 19">
              <a:extLst>
                <a:ext uri="{FF2B5EF4-FFF2-40B4-BE49-F238E27FC236}">
                  <a16:creationId xmlns:a16="http://schemas.microsoft.com/office/drawing/2014/main" id="{82F0ADDB-0C80-4E4C-8A5F-41531C83A1F2}"/>
                </a:ext>
              </a:extLst>
            </p:cNvPr>
            <p:cNvSpPr txBox="1"/>
            <p:nvPr/>
          </p:nvSpPr>
          <p:spPr>
            <a:xfrm>
              <a:off x="6506600" y="3546981"/>
              <a:ext cx="3407767" cy="584775"/>
            </a:xfrm>
            <a:prstGeom prst="rect">
              <a:avLst/>
            </a:prstGeom>
            <a:noFill/>
          </p:spPr>
          <p:txBody>
            <a:bodyPr wrap="square" rtlCol="0">
              <a:spAutoFit/>
            </a:bodyPr>
            <a:lstStyle/>
            <a:p>
              <a:pPr>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研究计划</a:t>
              </a:r>
            </a:p>
          </p:txBody>
        </p:sp>
        <p:sp>
          <p:nvSpPr>
            <p:cNvPr id="18" name="文本框 17">
              <a:extLst>
                <a:ext uri="{FF2B5EF4-FFF2-40B4-BE49-F238E27FC236}">
                  <a16:creationId xmlns:a16="http://schemas.microsoft.com/office/drawing/2014/main" id="{D840C877-F8A5-4187-938B-CE857F1DE389}"/>
                </a:ext>
              </a:extLst>
            </p:cNvPr>
            <p:cNvSpPr txBox="1"/>
            <p:nvPr/>
          </p:nvSpPr>
          <p:spPr>
            <a:xfrm>
              <a:off x="6506600" y="1075688"/>
              <a:ext cx="31480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研究背景</a:t>
              </a:r>
            </a:p>
          </p:txBody>
        </p:sp>
        <p:sp>
          <p:nvSpPr>
            <p:cNvPr id="19" name="文本框 18">
              <a:extLst>
                <a:ext uri="{FF2B5EF4-FFF2-40B4-BE49-F238E27FC236}">
                  <a16:creationId xmlns:a16="http://schemas.microsoft.com/office/drawing/2014/main" id="{B9E076CC-008F-4ABD-9B6E-72D584BE4970}"/>
                </a:ext>
              </a:extLst>
            </p:cNvPr>
            <p:cNvSpPr txBox="1"/>
            <p:nvPr/>
          </p:nvSpPr>
          <p:spPr>
            <a:xfrm>
              <a:off x="6506600" y="2299998"/>
              <a:ext cx="265200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研究进展</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Tree>
    <p:extLst>
      <p:ext uri="{BB962C8B-B14F-4D97-AF65-F5344CB8AC3E}">
        <p14:creationId xmlns:p14="http://schemas.microsoft.com/office/powerpoint/2010/main" val="3358376271"/>
      </p:ext>
    </p:extLst>
  </p:cSld>
  <p:clrMapOvr>
    <a:masterClrMapping/>
  </p:clrMapOvr>
  <mc:AlternateContent xmlns:mc="http://schemas.openxmlformats.org/markup-compatibility/2006" xmlns:p14="http://schemas.microsoft.com/office/powerpoint/2010/main">
    <mc:Choice Requires="p14">
      <p:transition spd="slow" p14:dur="1600" advTm="33">
        <p:blinds dir="vert"/>
      </p:transition>
    </mc:Choice>
    <mc:Fallback xmlns="">
      <p:transition spd="slow" advTm="33">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研究背景</a:t>
            </a: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443270093"/>
      </p:ext>
    </p:extLst>
  </p:cSld>
  <p:clrMapOvr>
    <a:masterClrMapping/>
  </p:clrMapOvr>
  <mc:AlternateContent xmlns:mc="http://schemas.openxmlformats.org/markup-compatibility/2006" xmlns:p14="http://schemas.microsoft.com/office/powerpoint/2010/main">
    <mc:Choice Requires="p14">
      <p:transition spd="slow" p14:dur="1600" advTm="22">
        <p:blinds dir="vert"/>
      </p:transition>
    </mc:Choice>
    <mc:Fallback xmlns="">
      <p:transition spd="slow" advTm="22">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538208" y="531840"/>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一</a:t>
            </a:r>
            <a:r>
              <a:rPr lang="zh-CN" altLang="en-US" sz="2400" b="1" dirty="0">
                <a:solidFill>
                  <a:srgbClr val="004578"/>
                </a:solidFill>
                <a:latin typeface="微软雅黑" panose="020B0503020204020204" pitchFamily="34" charset="-122"/>
                <a:ea typeface="微软雅黑" panose="020B0503020204020204" pitchFamily="34" charset="-122"/>
              </a:rPr>
              <a:t>、</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研究背景</a:t>
            </a: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08910" y="1152927"/>
            <a:ext cx="2821721"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latin typeface="宋体" panose="02010600030101010101" pitchFamily="2" charset="-122"/>
                <a:ea typeface="宋体" panose="02010600030101010101" pitchFamily="2" charset="-122"/>
              </a:rPr>
              <a:t>背景：</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7" name="文本框 6">
            <a:extLst>
              <a:ext uri="{FF2B5EF4-FFF2-40B4-BE49-F238E27FC236}">
                <a16:creationId xmlns:a16="http://schemas.microsoft.com/office/drawing/2014/main" id="{AE967747-DAEB-36B5-3BDD-53B2D8A4CC97}"/>
              </a:ext>
            </a:extLst>
          </p:cNvPr>
          <p:cNvSpPr txBox="1"/>
          <p:nvPr/>
        </p:nvSpPr>
        <p:spPr>
          <a:xfrm>
            <a:off x="1577609" y="1062196"/>
            <a:ext cx="4971174" cy="1685077"/>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zh-CN" altLang="en-US" sz="2400" kern="100" dirty="0">
                <a:effectLst/>
                <a:latin typeface="Times New Roman" panose="02020603050405020304" pitchFamily="18" charset="0"/>
                <a:ea typeface="宋体" panose="02010600030101010101" pitchFamily="2" charset="-122"/>
                <a:cs typeface="Times New Roman" panose="02020603050405020304" pitchFamily="18" charset="0"/>
              </a:rPr>
              <a:t>视觉</a:t>
            </a:r>
            <a:r>
              <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rPr>
              <a:t>SLAM</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Visual SLAM</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kern="100" dirty="0">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zh-CN" altLang="en-US" sz="2400" b="1"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前提假设</a:t>
            </a:r>
            <a:r>
              <a:rPr kumimoji="0" lang="zh-CN" altLang="en-US" sz="2400" b="0"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400"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静止环境</a:t>
            </a:r>
            <a:endParaRPr kumimoji="0" lang="en-US" altLang="zh-CN" sz="2400"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tabLst/>
              <a:defRPr/>
            </a:pPr>
            <a:r>
              <a:rPr lang="zh-CN" altLang="en-US" sz="2400" b="1" kern="100" dirty="0">
                <a:latin typeface="Times New Roman" panose="02020603050405020304" pitchFamily="18" charset="0"/>
                <a:ea typeface="宋体" panose="02010600030101010101" pitchFamily="2" charset="-122"/>
                <a:cs typeface="Times New Roman" panose="02020603050405020304" pitchFamily="18" charset="0"/>
              </a:rPr>
              <a:t>求解位姿</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：直接法和特征点法</a:t>
            </a:r>
            <a:endParaRPr kumimoji="0" lang="zh-CN" altLang="en-US" sz="24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85" name="文本框 84">
            <a:extLst>
              <a:ext uri="{FF2B5EF4-FFF2-40B4-BE49-F238E27FC236}">
                <a16:creationId xmlns:a16="http://schemas.microsoft.com/office/drawing/2014/main" id="{8FBF7BB1-4298-020D-A69E-E53A14B23E72}"/>
              </a:ext>
            </a:extLst>
          </p:cNvPr>
          <p:cNvSpPr txBox="1"/>
          <p:nvPr/>
        </p:nvSpPr>
        <p:spPr>
          <a:xfrm>
            <a:off x="601786" y="2799390"/>
            <a:ext cx="5808134" cy="2221762"/>
          </a:xfrm>
          <a:prstGeom prst="rect">
            <a:avLst/>
          </a:prstGeom>
          <a:noFill/>
        </p:spPr>
        <p:txBody>
          <a:bodyPr wrap="square" rtlCol="0">
            <a:spAutoFit/>
          </a:bodyPr>
          <a:lstStyle/>
          <a:p>
            <a:pPr marL="0" marR="0" lvl="0" indent="0" defTabSz="914400" rtl="0" eaLnBrk="1" fontAlgn="auto" latinLnBrk="0" hangingPunct="1">
              <a:lnSpc>
                <a:spcPct val="200000"/>
              </a:lnSpc>
              <a:spcBef>
                <a:spcPts val="0"/>
              </a:spcBef>
              <a:spcAft>
                <a:spcPts val="0"/>
              </a:spcAft>
              <a:buClrTx/>
              <a:buSzTx/>
              <a:buFontTx/>
              <a:buNone/>
              <a:tabLst/>
              <a:defRPr/>
            </a:pPr>
            <a:r>
              <a:rPr lang="zh-CN" altLang="en-US" b="1" kern="100" dirty="0">
                <a:latin typeface="Times New Roman" panose="02020603050405020304" pitchFamily="18" charset="0"/>
                <a:ea typeface="宋体" panose="02010600030101010101" pitchFamily="2" charset="-122"/>
                <a:cs typeface="Times New Roman" panose="02020603050405020304" pitchFamily="18" charset="0"/>
              </a:rPr>
              <a:t>存在问题</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：经典的</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视觉</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SLAM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系统大多忽略了</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动态</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物体</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所产生的不良影响</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。若环境中出现动态物体，相机位姿估计会出现巨大偏差。如右图所示。</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这种误差难以修复，导致整个</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SLAM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系统失效。</a:t>
            </a:r>
            <a:endPar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11" name="文本框 110">
            <a:extLst>
              <a:ext uri="{FF2B5EF4-FFF2-40B4-BE49-F238E27FC236}">
                <a16:creationId xmlns:a16="http://schemas.microsoft.com/office/drawing/2014/main" id="{BA54CCFD-8D45-898C-2031-231A9C9B9FCA}"/>
              </a:ext>
            </a:extLst>
          </p:cNvPr>
          <p:cNvSpPr txBox="1"/>
          <p:nvPr/>
        </p:nvSpPr>
        <p:spPr>
          <a:xfrm>
            <a:off x="601785" y="5279895"/>
            <a:ext cx="8732337" cy="3693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因此，如何在动态环境下保证定位的精度和稳定性是一个具有挑战性的问题。</a:t>
            </a:r>
            <a:endPar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22" name="组合 21">
            <a:extLst>
              <a:ext uri="{FF2B5EF4-FFF2-40B4-BE49-F238E27FC236}">
                <a16:creationId xmlns:a16="http://schemas.microsoft.com/office/drawing/2014/main" id="{31C9967F-D119-D76F-80F6-4B4705263E70}"/>
              </a:ext>
            </a:extLst>
          </p:cNvPr>
          <p:cNvGrpSpPr/>
          <p:nvPr/>
        </p:nvGrpSpPr>
        <p:grpSpPr>
          <a:xfrm>
            <a:off x="6548783" y="1194800"/>
            <a:ext cx="5347931" cy="3844473"/>
            <a:chOff x="6370069" y="1246158"/>
            <a:chExt cx="5347931" cy="3844473"/>
          </a:xfrm>
        </p:grpSpPr>
        <p:grpSp>
          <p:nvGrpSpPr>
            <p:cNvPr id="110" name="组合 109">
              <a:extLst>
                <a:ext uri="{FF2B5EF4-FFF2-40B4-BE49-F238E27FC236}">
                  <a16:creationId xmlns:a16="http://schemas.microsoft.com/office/drawing/2014/main" id="{145CF884-19EE-CC6F-1B65-EE14AA840F64}"/>
                </a:ext>
              </a:extLst>
            </p:cNvPr>
            <p:cNvGrpSpPr/>
            <p:nvPr/>
          </p:nvGrpSpPr>
          <p:grpSpPr>
            <a:xfrm>
              <a:off x="6370069" y="1246158"/>
              <a:ext cx="5347931" cy="3337465"/>
              <a:chOff x="5958589" y="1821665"/>
              <a:chExt cx="5347931" cy="3337465"/>
            </a:xfrm>
          </p:grpSpPr>
          <p:grpSp>
            <p:nvGrpSpPr>
              <p:cNvPr id="97" name="组合 96">
                <a:extLst>
                  <a:ext uri="{FF2B5EF4-FFF2-40B4-BE49-F238E27FC236}">
                    <a16:creationId xmlns:a16="http://schemas.microsoft.com/office/drawing/2014/main" id="{F5150E62-87AD-B5E5-D20A-149F9A883B7C}"/>
                  </a:ext>
                </a:extLst>
              </p:cNvPr>
              <p:cNvGrpSpPr/>
              <p:nvPr/>
            </p:nvGrpSpPr>
            <p:grpSpPr>
              <a:xfrm>
                <a:off x="5958589" y="1821665"/>
                <a:ext cx="5274783" cy="3337465"/>
                <a:chOff x="3251965" y="2599026"/>
                <a:chExt cx="5274783" cy="3337465"/>
              </a:xfrm>
            </p:grpSpPr>
            <p:sp>
              <p:nvSpPr>
                <p:cNvPr id="10" name="椭圆 9">
                  <a:extLst>
                    <a:ext uri="{FF2B5EF4-FFF2-40B4-BE49-F238E27FC236}">
                      <a16:creationId xmlns:a16="http://schemas.microsoft.com/office/drawing/2014/main" id="{64C22292-1939-4C2B-BAA4-54DBE42036DB}"/>
                    </a:ext>
                  </a:extLst>
                </p:cNvPr>
                <p:cNvSpPr/>
                <p:nvPr/>
              </p:nvSpPr>
              <p:spPr>
                <a:xfrm>
                  <a:off x="4495932" y="3267744"/>
                  <a:ext cx="84966" cy="864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a:extLst>
                    <a:ext uri="{FF2B5EF4-FFF2-40B4-BE49-F238E27FC236}">
                      <a16:creationId xmlns:a16="http://schemas.microsoft.com/office/drawing/2014/main" id="{402CEF6D-846F-D44A-B7E2-787CC83DB1E4}"/>
                    </a:ext>
                  </a:extLst>
                </p:cNvPr>
                <p:cNvSpPr/>
                <p:nvPr/>
              </p:nvSpPr>
              <p:spPr>
                <a:xfrm>
                  <a:off x="5555761" y="3061593"/>
                  <a:ext cx="84966" cy="864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C9B2CC45-C257-1976-3FB5-53560A4C6E30}"/>
                    </a:ext>
                  </a:extLst>
                </p:cNvPr>
                <p:cNvSpPr/>
                <p:nvPr/>
              </p:nvSpPr>
              <p:spPr>
                <a:xfrm>
                  <a:off x="6866067" y="3014146"/>
                  <a:ext cx="85680" cy="8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5">
                  <a:extLst>
                    <a:ext uri="{FF2B5EF4-FFF2-40B4-BE49-F238E27FC236}">
                      <a16:creationId xmlns:a16="http://schemas.microsoft.com/office/drawing/2014/main" id="{D81D2704-A5B4-EC98-5212-15C7BAF4B8DE}"/>
                    </a:ext>
                  </a:extLst>
                </p:cNvPr>
                <p:cNvSpPr/>
                <p:nvPr/>
              </p:nvSpPr>
              <p:spPr>
                <a:xfrm flipV="1">
                  <a:off x="3251965" y="3810532"/>
                  <a:ext cx="5274783" cy="1023615"/>
                </a:xfrm>
                <a:custGeom>
                  <a:avLst/>
                  <a:gdLst>
                    <a:gd name="connisteX0" fmla="*/ 0 w 4079240"/>
                    <a:gd name="connsiteY0" fmla="*/ 1041200 h 1041200"/>
                    <a:gd name="connisteX1" fmla="*/ 848360 w 4079240"/>
                    <a:gd name="connsiteY1" fmla="*/ 6150 h 1041200"/>
                    <a:gd name="connisteX2" fmla="*/ 4079240 w 4079240"/>
                    <a:gd name="connsiteY2" fmla="*/ 704650 h 1041200"/>
                    <a:gd name="connisteX3" fmla="*/ 4278630 w 4079240"/>
                    <a:gd name="connsiteY3" fmla="*/ 1328220 h 1041200"/>
                  </a:gdLst>
                  <a:ahLst/>
                  <a:cxnLst>
                    <a:cxn ang="0">
                      <a:pos x="connisteX0" y="connsiteY0"/>
                    </a:cxn>
                    <a:cxn ang="0">
                      <a:pos x="connisteX1" y="connsiteY1"/>
                    </a:cxn>
                    <a:cxn ang="0">
                      <a:pos x="connisteX2" y="connsiteY2"/>
                    </a:cxn>
                    <a:cxn ang="0">
                      <a:pos x="connisteX3" y="connsiteY3"/>
                    </a:cxn>
                  </a:cxnLst>
                  <a:rect l="l" t="t" r="r" b="b"/>
                  <a:pathLst>
                    <a:path w="4079240" h="1041201">
                      <a:moveTo>
                        <a:pt x="0" y="1041201"/>
                      </a:moveTo>
                      <a:cubicBezTo>
                        <a:pt x="104775" y="820221"/>
                        <a:pt x="32385" y="73461"/>
                        <a:pt x="848360" y="6151"/>
                      </a:cubicBezTo>
                      <a:cubicBezTo>
                        <a:pt x="1664335" y="-61159"/>
                        <a:pt x="3393440" y="440491"/>
                        <a:pt x="4079240" y="70465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8" name="直接连接符 17">
                  <a:extLst>
                    <a:ext uri="{FF2B5EF4-FFF2-40B4-BE49-F238E27FC236}">
                      <a16:creationId xmlns:a16="http://schemas.microsoft.com/office/drawing/2014/main" id="{44DD03F8-4FF5-7D09-77A5-BEEDC33D6A3D}"/>
                    </a:ext>
                  </a:extLst>
                </p:cNvPr>
                <p:cNvCxnSpPr>
                  <a:cxnSpLocks/>
                  <a:stCxn id="35" idx="6"/>
                  <a:endCxn id="10" idx="4"/>
                </p:cNvCxnSpPr>
                <p:nvPr/>
              </p:nvCxnSpPr>
              <p:spPr>
                <a:xfrm flipV="1">
                  <a:off x="3765739" y="3354204"/>
                  <a:ext cx="772676" cy="1318372"/>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直接连接符 18">
                  <a:extLst>
                    <a:ext uri="{FF2B5EF4-FFF2-40B4-BE49-F238E27FC236}">
                      <a16:creationId xmlns:a16="http://schemas.microsoft.com/office/drawing/2014/main" id="{62F2A12C-0F0F-1BAB-E6B2-45F1EB30D32E}"/>
                    </a:ext>
                  </a:extLst>
                </p:cNvPr>
                <p:cNvCxnSpPr>
                  <a:cxnSpLocks/>
                  <a:stCxn id="10" idx="4"/>
                  <a:endCxn id="42" idx="0"/>
                </p:cNvCxnSpPr>
                <p:nvPr/>
              </p:nvCxnSpPr>
              <p:spPr>
                <a:xfrm>
                  <a:off x="4538415" y="3354204"/>
                  <a:ext cx="916077" cy="1294826"/>
                </a:xfrm>
                <a:prstGeom prst="line">
                  <a:avLst/>
                </a:prstGeom>
              </p:spPr>
              <p:style>
                <a:lnRef idx="1">
                  <a:schemeClr val="accent6"/>
                </a:lnRef>
                <a:fillRef idx="0">
                  <a:schemeClr val="accent6"/>
                </a:fillRef>
                <a:effectRef idx="0">
                  <a:schemeClr val="accent6"/>
                </a:effectRef>
                <a:fontRef idx="minor">
                  <a:schemeClr val="tx1"/>
                </a:fontRef>
              </p:style>
            </p:cxnSp>
            <p:cxnSp>
              <p:nvCxnSpPr>
                <p:cNvPr id="20" name="直接连接符 19">
                  <a:extLst>
                    <a:ext uri="{FF2B5EF4-FFF2-40B4-BE49-F238E27FC236}">
                      <a16:creationId xmlns:a16="http://schemas.microsoft.com/office/drawing/2014/main" id="{AEA392B2-4112-8735-F8DA-B0F077CFAF48}"/>
                    </a:ext>
                  </a:extLst>
                </p:cNvPr>
                <p:cNvCxnSpPr>
                  <a:cxnSpLocks/>
                  <a:stCxn id="88" idx="6"/>
                  <a:endCxn id="44" idx="4"/>
                </p:cNvCxnSpPr>
                <p:nvPr/>
              </p:nvCxnSpPr>
              <p:spPr>
                <a:xfrm flipH="1" flipV="1">
                  <a:off x="7009820" y="4679227"/>
                  <a:ext cx="133841" cy="905044"/>
                </a:xfrm>
                <a:prstGeom prst="line">
                  <a:avLst/>
                </a:prstGeom>
              </p:spPr>
              <p:style>
                <a:lnRef idx="1">
                  <a:schemeClr val="accent6"/>
                </a:lnRef>
                <a:fillRef idx="0">
                  <a:schemeClr val="accent6"/>
                </a:fillRef>
                <a:effectRef idx="0">
                  <a:schemeClr val="accent6"/>
                </a:effectRef>
                <a:fontRef idx="minor">
                  <a:schemeClr val="tx1"/>
                </a:fontRef>
              </p:style>
            </p:cxnSp>
            <p:cxnSp>
              <p:nvCxnSpPr>
                <p:cNvPr id="21" name="直接连接符 20">
                  <a:extLst>
                    <a:ext uri="{FF2B5EF4-FFF2-40B4-BE49-F238E27FC236}">
                      <a16:creationId xmlns:a16="http://schemas.microsoft.com/office/drawing/2014/main" id="{CA9FA44E-6948-A98A-7509-8359BB11F30E}"/>
                    </a:ext>
                  </a:extLst>
                </p:cNvPr>
                <p:cNvCxnSpPr>
                  <a:cxnSpLocks/>
                  <a:stCxn id="12" idx="4"/>
                  <a:endCxn id="42" idx="0"/>
                </p:cNvCxnSpPr>
                <p:nvPr/>
              </p:nvCxnSpPr>
              <p:spPr>
                <a:xfrm flipH="1">
                  <a:off x="5454492" y="3101333"/>
                  <a:ext cx="1454415" cy="1547697"/>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37505021-4B21-3301-7F3C-CCAD5BD1ED62}"/>
                        </a:ext>
                      </a:extLst>
                    </p:cNvPr>
                    <p:cNvSpPr txBox="1"/>
                    <p:nvPr/>
                  </p:nvSpPr>
                  <p:spPr>
                    <a:xfrm>
                      <a:off x="5178887" y="5014421"/>
                      <a:ext cx="475707"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𝑥</m:t>
                                </m:r>
                              </m:e>
                              <m:sub>
                                <m:r>
                                  <a:rPr lang="en-US" altLang="zh-CN" b="0" i="1" smtClean="0">
                                    <a:latin typeface="Cambria Math" panose="02040503050406030204" pitchFamily="18" charset="0"/>
                                    <a:cs typeface="Cambria Math" panose="02040503050406030204" charset="0"/>
                                  </a:rPr>
                                  <m:t>2</m:t>
                                </m:r>
                              </m:sub>
                            </m:sSub>
                          </m:oMath>
                        </m:oMathPara>
                      </a14:m>
                      <a:endParaRPr lang="zh-CN" altLang="en-US" dirty="0"/>
                    </a:p>
                  </p:txBody>
                </p:sp>
              </mc:Choice>
              <mc:Fallback xmlns="">
                <p:sp>
                  <p:nvSpPr>
                    <p:cNvPr id="27" name="文本框 26">
                      <a:extLst>
                        <a:ext uri="{FF2B5EF4-FFF2-40B4-BE49-F238E27FC236}">
                          <a16:creationId xmlns:a16="http://schemas.microsoft.com/office/drawing/2014/main" id="{37505021-4B21-3301-7F3C-CCAD5BD1ED62}"/>
                        </a:ext>
                      </a:extLst>
                    </p:cNvPr>
                    <p:cNvSpPr txBox="1">
                      <a:spLocks noRot="1" noChangeAspect="1" noMove="1" noResize="1" noEditPoints="1" noAdjustHandles="1" noChangeArrowheads="1" noChangeShapeType="1" noTextEdit="1"/>
                    </p:cNvSpPr>
                    <p:nvPr/>
                  </p:nvSpPr>
                  <p:spPr>
                    <a:xfrm>
                      <a:off x="5178887" y="5014421"/>
                      <a:ext cx="475707" cy="36933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861050A2-B7C4-B05B-2886-BDB0F31277C2}"/>
                        </a:ext>
                      </a:extLst>
                    </p:cNvPr>
                    <p:cNvSpPr txBox="1"/>
                    <p:nvPr/>
                  </p:nvSpPr>
                  <p:spPr>
                    <a:xfrm>
                      <a:off x="3487650" y="4915312"/>
                      <a:ext cx="470385"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𝑥</m:t>
                                </m:r>
                              </m:e>
                              <m:sub>
                                <m:r>
                                  <a:rPr lang="en-US" altLang="zh-CN" b="0" i="1" smtClean="0">
                                    <a:latin typeface="Cambria Math" panose="02040503050406030204" pitchFamily="18" charset="0"/>
                                    <a:cs typeface="Cambria Math" panose="02040503050406030204" charset="0"/>
                                  </a:rPr>
                                  <m:t>1</m:t>
                                </m:r>
                              </m:sub>
                            </m:sSub>
                          </m:oMath>
                        </m:oMathPara>
                      </a14:m>
                      <a:endParaRPr lang="zh-CN" altLang="en-US" dirty="0"/>
                    </a:p>
                  </p:txBody>
                </p:sp>
              </mc:Choice>
              <mc:Fallback xmlns="">
                <p:sp>
                  <p:nvSpPr>
                    <p:cNvPr id="28" name="文本框 27">
                      <a:extLst>
                        <a:ext uri="{FF2B5EF4-FFF2-40B4-BE49-F238E27FC236}">
                          <a16:creationId xmlns:a16="http://schemas.microsoft.com/office/drawing/2014/main" id="{861050A2-B7C4-B05B-2886-BDB0F31277C2}"/>
                        </a:ext>
                      </a:extLst>
                    </p:cNvPr>
                    <p:cNvSpPr txBox="1">
                      <a:spLocks noRot="1" noChangeAspect="1" noMove="1" noResize="1" noEditPoints="1" noAdjustHandles="1" noChangeArrowheads="1" noChangeShapeType="1" noTextEdit="1"/>
                    </p:cNvSpPr>
                    <p:nvPr/>
                  </p:nvSpPr>
                  <p:spPr>
                    <a:xfrm>
                      <a:off x="3487650" y="4915312"/>
                      <a:ext cx="470385"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3DDE5F59-54E8-39BC-C5C6-6252D23351ED}"/>
                        </a:ext>
                      </a:extLst>
                    </p:cNvPr>
                    <p:cNvSpPr txBox="1"/>
                    <p:nvPr/>
                  </p:nvSpPr>
                  <p:spPr>
                    <a:xfrm>
                      <a:off x="4014306" y="2961728"/>
                      <a:ext cx="593334" cy="42140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i="1">
                                    <a:latin typeface="Cambria Math" panose="02040503050406030204" charset="0"/>
                                    <a:cs typeface="Cambria Math" panose="02040503050406030204" charset="0"/>
                                  </a:rPr>
                                  <m:t>1</m:t>
                                </m:r>
                              </m:sub>
                            </m:sSub>
                          </m:oMath>
                        </m:oMathPara>
                      </a14:m>
                      <a:endParaRPr lang="zh-CN" altLang="en-US" dirty="0"/>
                    </a:p>
                  </p:txBody>
                </p:sp>
              </mc:Choice>
              <mc:Fallback xmlns="">
                <p:sp>
                  <p:nvSpPr>
                    <p:cNvPr id="30" name="文本框 29">
                      <a:extLst>
                        <a:ext uri="{FF2B5EF4-FFF2-40B4-BE49-F238E27FC236}">
                          <a16:creationId xmlns:a16="http://schemas.microsoft.com/office/drawing/2014/main" id="{3DDE5F59-54E8-39BC-C5C6-6252D23351ED}"/>
                        </a:ext>
                      </a:extLst>
                    </p:cNvPr>
                    <p:cNvSpPr txBox="1">
                      <a:spLocks noRot="1" noChangeAspect="1" noMove="1" noResize="1" noEditPoints="1" noAdjustHandles="1" noChangeArrowheads="1" noChangeShapeType="1" noTextEdit="1"/>
                    </p:cNvSpPr>
                    <p:nvPr/>
                  </p:nvSpPr>
                  <p:spPr>
                    <a:xfrm>
                      <a:off x="4014306" y="2961728"/>
                      <a:ext cx="593334" cy="42140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8EEBB915-2D9D-629B-C249-176A4855DCD0}"/>
                        </a:ext>
                      </a:extLst>
                    </p:cNvPr>
                    <p:cNvSpPr txBox="1"/>
                    <p:nvPr/>
                  </p:nvSpPr>
                  <p:spPr>
                    <a:xfrm>
                      <a:off x="5311521" y="2599026"/>
                      <a:ext cx="513366" cy="42140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i="1">
                                    <a:latin typeface="Cambria Math" panose="02040503050406030204" charset="0"/>
                                    <a:cs typeface="Cambria Math" panose="02040503050406030204" charset="0"/>
                                  </a:rPr>
                                  <m:t>2</m:t>
                                </m:r>
                              </m:sub>
                            </m:sSub>
                          </m:oMath>
                        </m:oMathPara>
                      </a14:m>
                      <a:endParaRPr lang="zh-CN" altLang="en-US" dirty="0"/>
                    </a:p>
                  </p:txBody>
                </p:sp>
              </mc:Choice>
              <mc:Fallback xmlns="">
                <p:sp>
                  <p:nvSpPr>
                    <p:cNvPr id="31" name="文本框 30">
                      <a:extLst>
                        <a:ext uri="{FF2B5EF4-FFF2-40B4-BE49-F238E27FC236}">
                          <a16:creationId xmlns:a16="http://schemas.microsoft.com/office/drawing/2014/main" id="{8EEBB915-2D9D-629B-C249-176A4855DCD0}"/>
                        </a:ext>
                      </a:extLst>
                    </p:cNvPr>
                    <p:cNvSpPr txBox="1">
                      <a:spLocks noRot="1" noChangeAspect="1" noMove="1" noResize="1" noEditPoints="1" noAdjustHandles="1" noChangeArrowheads="1" noChangeShapeType="1" noTextEdit="1"/>
                    </p:cNvSpPr>
                    <p:nvPr/>
                  </p:nvSpPr>
                  <p:spPr>
                    <a:xfrm>
                      <a:off x="5311521" y="2599026"/>
                      <a:ext cx="513366" cy="42140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0A8A7706-C0DE-E8CB-163C-CEC06CDD52C2}"/>
                        </a:ext>
                      </a:extLst>
                    </p:cNvPr>
                    <p:cNvSpPr txBox="1"/>
                    <p:nvPr/>
                  </p:nvSpPr>
                  <p:spPr>
                    <a:xfrm>
                      <a:off x="6676197" y="2622115"/>
                      <a:ext cx="477375"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b="0" i="1" smtClean="0">
                                    <a:latin typeface="Cambria Math" panose="02040503050406030204" pitchFamily="18" charset="0"/>
                                    <a:cs typeface="Cambria Math" panose="02040503050406030204" charset="0"/>
                                  </a:rPr>
                                  <m:t>2</m:t>
                                </m:r>
                              </m:sub>
                            </m:sSub>
                          </m:oMath>
                        </m:oMathPara>
                      </a14:m>
                      <a:endParaRPr lang="zh-CN" altLang="en-US" dirty="0"/>
                    </a:p>
                  </p:txBody>
                </p:sp>
              </mc:Choice>
              <mc:Fallback xmlns="">
                <p:sp>
                  <p:nvSpPr>
                    <p:cNvPr id="32" name="文本框 31">
                      <a:extLst>
                        <a:ext uri="{FF2B5EF4-FFF2-40B4-BE49-F238E27FC236}">
                          <a16:creationId xmlns:a16="http://schemas.microsoft.com/office/drawing/2014/main" id="{0A8A7706-C0DE-E8CB-163C-CEC06CDD52C2}"/>
                        </a:ext>
                      </a:extLst>
                    </p:cNvPr>
                    <p:cNvSpPr txBox="1">
                      <a:spLocks noRot="1" noChangeAspect="1" noMove="1" noResize="1" noEditPoints="1" noAdjustHandles="1" noChangeArrowheads="1" noChangeShapeType="1" noTextEdit="1"/>
                    </p:cNvSpPr>
                    <p:nvPr/>
                  </p:nvSpPr>
                  <p:spPr>
                    <a:xfrm>
                      <a:off x="6676197" y="2622115"/>
                      <a:ext cx="477375" cy="369332"/>
                    </a:xfrm>
                    <a:prstGeom prst="rect">
                      <a:avLst/>
                    </a:prstGeom>
                    <a:blipFill>
                      <a:blip r:embed="rId8"/>
                      <a:stretch>
                        <a:fillRect b="-6557"/>
                      </a:stretch>
                    </a:blipFill>
                  </p:spPr>
                  <p:txBody>
                    <a:bodyPr/>
                    <a:lstStyle/>
                    <a:p>
                      <a:r>
                        <a:rPr lang="zh-CN" altLang="en-US">
                          <a:noFill/>
                        </a:rPr>
                        <a:t> </a:t>
                      </a:r>
                    </a:p>
                  </p:txBody>
                </p:sp>
              </mc:Fallback>
            </mc:AlternateContent>
            <p:sp>
              <p:nvSpPr>
                <p:cNvPr id="35" name="流程图: 接点 34">
                  <a:extLst>
                    <a:ext uri="{FF2B5EF4-FFF2-40B4-BE49-F238E27FC236}">
                      <a16:creationId xmlns:a16="http://schemas.microsoft.com/office/drawing/2014/main" id="{42B0A591-A36A-A148-43DE-907FABD3EDF9}"/>
                    </a:ext>
                  </a:extLst>
                </p:cNvPr>
                <p:cNvSpPr/>
                <p:nvPr/>
              </p:nvSpPr>
              <p:spPr>
                <a:xfrm>
                  <a:off x="3478234" y="4528823"/>
                  <a:ext cx="287505" cy="287505"/>
                </a:xfrm>
                <a:prstGeom prst="flowChartConnector">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流程图: 接点 41">
                  <a:extLst>
                    <a:ext uri="{FF2B5EF4-FFF2-40B4-BE49-F238E27FC236}">
                      <a16:creationId xmlns:a16="http://schemas.microsoft.com/office/drawing/2014/main" id="{74794130-F372-C354-5ED0-D78DC501DFA5}"/>
                    </a:ext>
                  </a:extLst>
                </p:cNvPr>
                <p:cNvSpPr/>
                <p:nvPr/>
              </p:nvSpPr>
              <p:spPr>
                <a:xfrm>
                  <a:off x="5310739" y="4649030"/>
                  <a:ext cx="287505" cy="287505"/>
                </a:xfrm>
                <a:prstGeom prst="flowChartConnector">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流程图: 接点 43">
                  <a:extLst>
                    <a:ext uri="{FF2B5EF4-FFF2-40B4-BE49-F238E27FC236}">
                      <a16:creationId xmlns:a16="http://schemas.microsoft.com/office/drawing/2014/main" id="{9EC05FAA-D914-6C92-8BA0-12369D59338B}"/>
                    </a:ext>
                  </a:extLst>
                </p:cNvPr>
                <p:cNvSpPr/>
                <p:nvPr/>
              </p:nvSpPr>
              <p:spPr>
                <a:xfrm>
                  <a:off x="6866067" y="4391722"/>
                  <a:ext cx="287505" cy="287505"/>
                </a:xfrm>
                <a:prstGeom prst="flowChartConnector">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EC1CB6CA-D8F3-B097-4040-D832C3C876E1}"/>
                        </a:ext>
                      </a:extLst>
                    </p:cNvPr>
                    <p:cNvSpPr txBox="1"/>
                    <p:nvPr/>
                  </p:nvSpPr>
                  <p:spPr>
                    <a:xfrm>
                      <a:off x="7062012" y="4645089"/>
                      <a:ext cx="475707"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𝑥</m:t>
                                </m:r>
                              </m:e>
                              <m:sub>
                                <m:r>
                                  <a:rPr lang="en-US" altLang="zh-CN" b="0" i="1" smtClean="0">
                                    <a:latin typeface="Cambria Math" panose="02040503050406030204" pitchFamily="18" charset="0"/>
                                    <a:cs typeface="Cambria Math" panose="02040503050406030204" charset="0"/>
                                  </a:rPr>
                                  <m:t>3</m:t>
                                </m:r>
                              </m:sub>
                            </m:sSub>
                          </m:oMath>
                        </m:oMathPara>
                      </a14:m>
                      <a:endParaRPr lang="zh-CN" altLang="en-US" dirty="0"/>
                    </a:p>
                  </p:txBody>
                </p:sp>
              </mc:Choice>
              <mc:Fallback xmlns="">
                <p:sp>
                  <p:nvSpPr>
                    <p:cNvPr id="53" name="文本框 52">
                      <a:extLst>
                        <a:ext uri="{FF2B5EF4-FFF2-40B4-BE49-F238E27FC236}">
                          <a16:creationId xmlns:a16="http://schemas.microsoft.com/office/drawing/2014/main" id="{EC1CB6CA-D8F3-B097-4040-D832C3C876E1}"/>
                        </a:ext>
                      </a:extLst>
                    </p:cNvPr>
                    <p:cNvSpPr txBox="1">
                      <a:spLocks noRot="1" noChangeAspect="1" noMove="1" noResize="1" noEditPoints="1" noAdjustHandles="1" noChangeArrowheads="1" noChangeShapeType="1" noTextEdit="1"/>
                    </p:cNvSpPr>
                    <p:nvPr/>
                  </p:nvSpPr>
                  <p:spPr>
                    <a:xfrm>
                      <a:off x="7062012" y="4645089"/>
                      <a:ext cx="475707" cy="369332"/>
                    </a:xfrm>
                    <a:prstGeom prst="rect">
                      <a:avLst/>
                    </a:prstGeom>
                    <a:blipFill>
                      <a:blip r:embed="rId9"/>
                      <a:stretch>
                        <a:fillRect/>
                      </a:stretch>
                    </a:blipFill>
                  </p:spPr>
                  <p:txBody>
                    <a:bodyPr/>
                    <a:lstStyle/>
                    <a:p>
                      <a:r>
                        <a:rPr lang="zh-CN" altLang="en-US">
                          <a:noFill/>
                        </a:rPr>
                        <a:t> </a:t>
                      </a:r>
                    </a:p>
                  </p:txBody>
                </p:sp>
              </mc:Fallback>
            </mc:AlternateContent>
            <p:cxnSp>
              <p:nvCxnSpPr>
                <p:cNvPr id="61" name="直接连接符 60">
                  <a:extLst>
                    <a:ext uri="{FF2B5EF4-FFF2-40B4-BE49-F238E27FC236}">
                      <a16:creationId xmlns:a16="http://schemas.microsoft.com/office/drawing/2014/main" id="{61D632A4-6C83-9AC3-95EC-B9DD5F547F76}"/>
                    </a:ext>
                  </a:extLst>
                </p:cNvPr>
                <p:cNvCxnSpPr>
                  <a:cxnSpLocks/>
                  <a:stCxn id="11" idx="3"/>
                  <a:endCxn id="35" idx="6"/>
                </p:cNvCxnSpPr>
                <p:nvPr/>
              </p:nvCxnSpPr>
              <p:spPr>
                <a:xfrm flipH="1">
                  <a:off x="3765739" y="3135391"/>
                  <a:ext cx="1802465" cy="1537185"/>
                </a:xfrm>
                <a:prstGeom prst="line">
                  <a:avLst/>
                </a:prstGeom>
              </p:spPr>
              <p:style>
                <a:lnRef idx="1">
                  <a:schemeClr val="accent2"/>
                </a:lnRef>
                <a:fillRef idx="0">
                  <a:schemeClr val="accent2"/>
                </a:fillRef>
                <a:effectRef idx="0">
                  <a:schemeClr val="accent2"/>
                </a:effectRef>
                <a:fontRef idx="minor">
                  <a:schemeClr val="tx1"/>
                </a:fontRef>
              </p:style>
            </p:cxnSp>
            <p:cxnSp>
              <p:nvCxnSpPr>
                <p:cNvPr id="67" name="直接箭头连接符 66">
                  <a:extLst>
                    <a:ext uri="{FF2B5EF4-FFF2-40B4-BE49-F238E27FC236}">
                      <a16:creationId xmlns:a16="http://schemas.microsoft.com/office/drawing/2014/main" id="{77F1A157-B685-1FEB-A3E0-0AAAF06A7D29}"/>
                    </a:ext>
                  </a:extLst>
                </p:cNvPr>
                <p:cNvCxnSpPr>
                  <a:cxnSpLocks/>
                  <a:endCxn id="12" idx="2"/>
                </p:cNvCxnSpPr>
                <p:nvPr/>
              </p:nvCxnSpPr>
              <p:spPr>
                <a:xfrm flipV="1">
                  <a:off x="5615008" y="3057740"/>
                  <a:ext cx="1251059" cy="797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51275DB1-7B2D-0C53-622A-EA46FC78235E}"/>
                    </a:ext>
                  </a:extLst>
                </p:cNvPr>
                <p:cNvCxnSpPr>
                  <a:cxnSpLocks/>
                  <a:endCxn id="44" idx="0"/>
                </p:cNvCxnSpPr>
                <p:nvPr/>
              </p:nvCxnSpPr>
              <p:spPr>
                <a:xfrm>
                  <a:off x="6931898" y="3060408"/>
                  <a:ext cx="77922" cy="1331314"/>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EF54BD23-9E90-E314-B2EA-58344AFCECC9}"/>
                        </a:ext>
                      </a:extLst>
                    </p:cNvPr>
                    <p:cNvSpPr txBox="1"/>
                    <p:nvPr/>
                  </p:nvSpPr>
                  <p:spPr>
                    <a:xfrm>
                      <a:off x="7143661" y="5567159"/>
                      <a:ext cx="467499"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b="0" i="1" smtClean="0">
                                    <a:latin typeface="Cambria Math" panose="02040503050406030204" pitchFamily="18" charset="0"/>
                                    <a:cs typeface="Cambria Math" panose="02040503050406030204" charset="0"/>
                                  </a:rPr>
                                  <m:t>4</m:t>
                                </m:r>
                              </m:sub>
                            </m:sSub>
                          </m:oMath>
                        </m:oMathPara>
                      </a14:m>
                      <a:endParaRPr lang="zh-CN" altLang="en-US" dirty="0"/>
                    </a:p>
                  </p:txBody>
                </p:sp>
              </mc:Choice>
              <mc:Fallback xmlns="">
                <p:sp>
                  <p:nvSpPr>
                    <p:cNvPr id="87" name="文本框 86">
                      <a:extLst>
                        <a:ext uri="{FF2B5EF4-FFF2-40B4-BE49-F238E27FC236}">
                          <a16:creationId xmlns:a16="http://schemas.microsoft.com/office/drawing/2014/main" id="{EF54BD23-9E90-E314-B2EA-58344AFCECC9}"/>
                        </a:ext>
                      </a:extLst>
                    </p:cNvPr>
                    <p:cNvSpPr txBox="1">
                      <a:spLocks noRot="1" noChangeAspect="1" noMove="1" noResize="1" noEditPoints="1" noAdjustHandles="1" noChangeArrowheads="1" noChangeShapeType="1" noTextEdit="1"/>
                    </p:cNvSpPr>
                    <p:nvPr/>
                  </p:nvSpPr>
                  <p:spPr>
                    <a:xfrm>
                      <a:off x="7143661" y="5567159"/>
                      <a:ext cx="467499" cy="369332"/>
                    </a:xfrm>
                    <a:prstGeom prst="rect">
                      <a:avLst/>
                    </a:prstGeom>
                    <a:blipFill>
                      <a:blip r:embed="rId10"/>
                      <a:stretch>
                        <a:fillRect b="-6557"/>
                      </a:stretch>
                    </a:blipFill>
                  </p:spPr>
                  <p:txBody>
                    <a:bodyPr/>
                    <a:lstStyle/>
                    <a:p>
                      <a:r>
                        <a:rPr lang="zh-CN" altLang="en-US">
                          <a:noFill/>
                        </a:rPr>
                        <a:t> </a:t>
                      </a:r>
                    </a:p>
                  </p:txBody>
                </p:sp>
              </mc:Fallback>
            </mc:AlternateContent>
            <p:sp>
              <p:nvSpPr>
                <p:cNvPr id="88" name="椭圆 87">
                  <a:extLst>
                    <a:ext uri="{FF2B5EF4-FFF2-40B4-BE49-F238E27FC236}">
                      <a16:creationId xmlns:a16="http://schemas.microsoft.com/office/drawing/2014/main" id="{B0F6E5DA-3159-196B-6408-8988A067904B}"/>
                    </a:ext>
                  </a:extLst>
                </p:cNvPr>
                <p:cNvSpPr/>
                <p:nvPr/>
              </p:nvSpPr>
              <p:spPr>
                <a:xfrm>
                  <a:off x="7057981" y="5540677"/>
                  <a:ext cx="85680" cy="8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1" name="直接连接符 90">
                  <a:extLst>
                    <a:ext uri="{FF2B5EF4-FFF2-40B4-BE49-F238E27FC236}">
                      <a16:creationId xmlns:a16="http://schemas.microsoft.com/office/drawing/2014/main" id="{F23D4BE4-BF67-FBD7-7E09-2E23419AFD21}"/>
                    </a:ext>
                  </a:extLst>
                </p:cNvPr>
                <p:cNvCxnSpPr>
                  <a:cxnSpLocks/>
                  <a:stCxn id="88" idx="1"/>
                  <a:endCxn id="42" idx="5"/>
                </p:cNvCxnSpPr>
                <p:nvPr/>
              </p:nvCxnSpPr>
              <p:spPr>
                <a:xfrm flipH="1" flipV="1">
                  <a:off x="5556140" y="4894431"/>
                  <a:ext cx="1514389" cy="659014"/>
                </a:xfrm>
                <a:prstGeom prst="line">
                  <a:avLst/>
                </a:prstGeom>
              </p:spPr>
              <p:style>
                <a:lnRef idx="1">
                  <a:schemeClr val="accent6"/>
                </a:lnRef>
                <a:fillRef idx="0">
                  <a:schemeClr val="accent6"/>
                </a:fillRef>
                <a:effectRef idx="0">
                  <a:schemeClr val="accent6"/>
                </a:effectRef>
                <a:fontRef idx="minor">
                  <a:schemeClr val="tx1"/>
                </a:fontRef>
              </p:style>
            </p:cxnSp>
          </p:grpSp>
          <p:cxnSp>
            <p:nvCxnSpPr>
              <p:cNvPr id="99" name="直接箭头连接符 98">
                <a:extLst>
                  <a:ext uri="{FF2B5EF4-FFF2-40B4-BE49-F238E27FC236}">
                    <a16:creationId xmlns:a16="http://schemas.microsoft.com/office/drawing/2014/main" id="{7EA1B612-6A23-371B-0333-5CC3C621158B}"/>
                  </a:ext>
                </a:extLst>
              </p:cNvPr>
              <p:cNvCxnSpPr>
                <a:cxnSpLocks/>
              </p:cNvCxnSpPr>
              <p:nvPr/>
            </p:nvCxnSpPr>
            <p:spPr>
              <a:xfrm flipV="1">
                <a:off x="11229450" y="3337560"/>
                <a:ext cx="77070" cy="22622"/>
              </a:xfrm>
              <a:prstGeom prst="straightConnector1">
                <a:avLst/>
              </a:prstGeom>
              <a:ln>
                <a:solidFill>
                  <a:srgbClr val="004578"/>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 name="直接箭头连接符 4">
              <a:extLst>
                <a:ext uri="{FF2B5EF4-FFF2-40B4-BE49-F238E27FC236}">
                  <a16:creationId xmlns:a16="http://schemas.microsoft.com/office/drawing/2014/main" id="{74D1AD5C-F733-2DB1-04B0-699D7349AE77}"/>
                </a:ext>
              </a:extLst>
            </p:cNvPr>
            <p:cNvCxnSpPr>
              <a:cxnSpLocks/>
              <a:stCxn id="35" idx="5"/>
            </p:cNvCxnSpPr>
            <p:nvPr/>
          </p:nvCxnSpPr>
          <p:spPr>
            <a:xfrm>
              <a:off x="6841739" y="3421356"/>
              <a:ext cx="814428" cy="136264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 name="直接箭头连接符 5">
              <a:extLst>
                <a:ext uri="{FF2B5EF4-FFF2-40B4-BE49-F238E27FC236}">
                  <a16:creationId xmlns:a16="http://schemas.microsoft.com/office/drawing/2014/main" id="{63033F23-9522-18F2-D0AA-B36F0D9AE31A}"/>
                </a:ext>
              </a:extLst>
            </p:cNvPr>
            <p:cNvCxnSpPr>
              <a:cxnSpLocks/>
              <a:stCxn id="42" idx="4"/>
            </p:cNvCxnSpPr>
            <p:nvPr/>
          </p:nvCxnSpPr>
          <p:spPr>
            <a:xfrm flipH="1">
              <a:off x="7656519" y="3583667"/>
              <a:ext cx="916077" cy="120033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E838E2DC-EB8E-A720-4D66-1FE1700D4346}"/>
                    </a:ext>
                  </a:extLst>
                </p:cNvPr>
                <p:cNvSpPr txBox="1"/>
                <p:nvPr/>
              </p:nvSpPr>
              <p:spPr>
                <a:xfrm>
                  <a:off x="7464448" y="4721299"/>
                  <a:ext cx="383438"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m:rPr>
                            <m:sty m:val="p"/>
                          </m:rPr>
                          <a:rPr lang="en-US" altLang="zh-CN" i="1" smtClean="0">
                            <a:solidFill>
                              <a:srgbClr val="FF0000"/>
                            </a:solidFill>
                            <a:latin typeface="Cambria Math" panose="02040503050406030204" pitchFamily="18" charset="0"/>
                            <a:cs typeface="Cambria Math" panose="02040503050406030204" charset="0"/>
                          </a:rPr>
                          <m:t>T</m:t>
                        </m:r>
                      </m:oMath>
                    </m:oMathPara>
                  </a14:m>
                  <a:endParaRPr lang="zh-CN" altLang="en-US" dirty="0">
                    <a:solidFill>
                      <a:srgbClr val="FF0000"/>
                    </a:solidFill>
                  </a:endParaRPr>
                </a:p>
              </p:txBody>
            </p:sp>
          </mc:Choice>
          <mc:Fallback xmlns="">
            <p:sp>
              <p:nvSpPr>
                <p:cNvPr id="15" name="文本框 14">
                  <a:extLst>
                    <a:ext uri="{FF2B5EF4-FFF2-40B4-BE49-F238E27FC236}">
                      <a16:creationId xmlns:a16="http://schemas.microsoft.com/office/drawing/2014/main" id="{E838E2DC-EB8E-A720-4D66-1FE1700D4346}"/>
                    </a:ext>
                  </a:extLst>
                </p:cNvPr>
                <p:cNvSpPr txBox="1">
                  <a:spLocks noRot="1" noChangeAspect="1" noMove="1" noResize="1" noEditPoints="1" noAdjustHandles="1" noChangeArrowheads="1" noChangeShapeType="1" noTextEdit="1"/>
                </p:cNvSpPr>
                <p:nvPr/>
              </p:nvSpPr>
              <p:spPr>
                <a:xfrm>
                  <a:off x="7464448" y="4721299"/>
                  <a:ext cx="383438" cy="369332"/>
                </a:xfrm>
                <a:prstGeom prst="rect">
                  <a:avLst/>
                </a:prstGeom>
                <a:blipFill>
                  <a:blip r:embed="rId11"/>
                  <a:stretch>
                    <a:fillRect/>
                  </a:stretch>
                </a:blipFill>
              </p:spPr>
              <p:txBody>
                <a:bodyPr/>
                <a:lstStyle/>
                <a:p>
                  <a:r>
                    <a:rPr lang="zh-CN" altLang="en-US">
                      <a:noFill/>
                    </a:rPr>
                    <a:t> </a:t>
                  </a:r>
                </a:p>
              </p:txBody>
            </p:sp>
          </mc:Fallback>
        </mc:AlternateContent>
      </p:grpSp>
      <p:sp>
        <p:nvSpPr>
          <p:cNvPr id="3" name="矩形 2">
            <a:extLst>
              <a:ext uri="{FF2B5EF4-FFF2-40B4-BE49-F238E27FC236}">
                <a16:creationId xmlns:a16="http://schemas.microsoft.com/office/drawing/2014/main" id="{14381DE0-66E3-1334-3773-D42F5E3DA5F9}"/>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en-US" altLang="zh-CN" sz="24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SLAM</a:t>
            </a:r>
            <a:r>
              <a:rPr lang="zh-CN" altLang="en-US" sz="2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系统求解相机位姿，但仍存在</a:t>
            </a:r>
            <a:r>
              <a:rPr lang="zh-CN" altLang="en-US" sz="24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动态物体</a:t>
            </a:r>
            <a:r>
              <a:rPr lang="zh-CN" altLang="en-US" sz="2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的影响。</a:t>
            </a:r>
          </a:p>
        </p:txBody>
      </p:sp>
    </p:spTree>
    <p:extLst>
      <p:ext uri="{BB962C8B-B14F-4D97-AF65-F5344CB8AC3E}">
        <p14:creationId xmlns:p14="http://schemas.microsoft.com/office/powerpoint/2010/main" val="1723559590"/>
      </p:ext>
    </p:extLst>
  </p:cSld>
  <p:clrMapOvr>
    <a:masterClrMapping/>
  </p:clrMapOvr>
  <mc:AlternateContent xmlns:mc="http://schemas.openxmlformats.org/markup-compatibility/2006" xmlns:p14="http://schemas.microsoft.com/office/powerpoint/2010/main">
    <mc:Choice Requires="p14">
      <p:transition spd="slow" p14:dur="1600" advTm="41">
        <p:blinds dir="vert"/>
      </p:transition>
    </mc:Choice>
    <mc:Fallback xmlns="">
      <p:transition spd="slow" advTm="41">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研究进展</a:t>
            </a: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112562976"/>
      </p:ext>
    </p:extLst>
  </p:cSld>
  <p:clrMapOvr>
    <a:masterClrMapping/>
  </p:clrMapOvr>
  <mc:AlternateContent xmlns:mc="http://schemas.openxmlformats.org/markup-compatibility/2006" xmlns:p14="http://schemas.microsoft.com/office/powerpoint/2010/main">
    <mc:Choice Requires="p14">
      <p:transition spd="slow" p14:dur="1600" advTm="181">
        <p:blinds dir="vert"/>
      </p:transition>
    </mc:Choice>
    <mc:Fallback xmlns="">
      <p:transition spd="slow" advTm="181">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2400" b="1" dirty="0">
                <a:solidFill>
                  <a:srgbClr val="004578"/>
                </a:solidFill>
                <a:latin typeface="微软雅黑" panose="020B0503020204020204" pitchFamily="34" charset="-122"/>
                <a:ea typeface="微软雅黑" panose="020B0503020204020204" pitchFamily="34" charset="-122"/>
              </a:rPr>
              <a:t>进展</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6" y="1128724"/>
            <a:ext cx="526588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、我的系统：</a:t>
            </a:r>
            <a:r>
              <a:rPr lang="fr-BE" altLang="zh-CN" sz="2400" b="1" dirty="0">
                <a:latin typeface="宋体" panose="02010600030101010101" pitchFamily="2" charset="-122"/>
                <a:ea typeface="宋体" panose="02010600030101010101" pitchFamily="2" charset="-122"/>
              </a:rPr>
              <a:t>DM-SLAM</a:t>
            </a:r>
            <a:r>
              <a:rPr lang="zh-CN" altLang="en-US" sz="2400" b="1" dirty="0">
                <a:latin typeface="宋体" panose="02010600030101010101" pitchFamily="2" charset="-122"/>
                <a:ea typeface="宋体" panose="02010600030101010101" pitchFamily="2" charset="-122"/>
              </a:rPr>
              <a:t>总体结构</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BCEEEE75-13F6-3400-A578-9061DF068017}"/>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设计系统总体结构，实现</a:t>
            </a:r>
            <a:r>
              <a:rPr lang="zh-CN" altLang="en-US" sz="2400" b="1" dirty="0">
                <a:solidFill>
                  <a:srgbClr val="FF0000"/>
                </a:solidFill>
                <a:latin typeface="宋体" panose="02010600030101010101" pitchFamily="2" charset="-122"/>
                <a:ea typeface="宋体" panose="02010600030101010101" pitchFamily="2" charset="-122"/>
                <a:cs typeface="Arial" panose="020B0604020202020204" pitchFamily="34" charset="0"/>
              </a:rPr>
              <a:t>各模块功能</a:t>
            </a:r>
            <a:endPar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endParaRPr>
          </a:p>
        </p:txBody>
      </p:sp>
      <p:sp>
        <p:nvSpPr>
          <p:cNvPr id="19" name="Rectangle 6">
            <a:extLst>
              <a:ext uri="{FF2B5EF4-FFF2-40B4-BE49-F238E27FC236}">
                <a16:creationId xmlns:a16="http://schemas.microsoft.com/office/drawing/2014/main" id="{3C24DA75-AEDC-4972-DCCA-6BB999D9B420}"/>
              </a:ext>
            </a:extLst>
          </p:cNvPr>
          <p:cNvSpPr>
            <a:spLocks noChangeArrowheads="1"/>
          </p:cNvSpPr>
          <p:nvPr/>
        </p:nvSpPr>
        <p:spPr bwMode="auto">
          <a:xfrm>
            <a:off x="653629" y="5326629"/>
            <a:ext cx="146018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22" name="Rectangle 8">
            <a:extLst>
              <a:ext uri="{FF2B5EF4-FFF2-40B4-BE49-F238E27FC236}">
                <a16:creationId xmlns:a16="http://schemas.microsoft.com/office/drawing/2014/main" id="{DC68370C-3882-C2D2-6E4A-6DC65E15CDC6}"/>
              </a:ext>
            </a:extLst>
          </p:cNvPr>
          <p:cNvSpPr>
            <a:spLocks noChangeArrowheads="1"/>
          </p:cNvSpPr>
          <p:nvPr/>
        </p:nvSpPr>
        <p:spPr bwMode="auto">
          <a:xfrm>
            <a:off x="756355" y="5323515"/>
            <a:ext cx="163114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14" name="Rectangle 2">
            <a:extLst>
              <a:ext uri="{FF2B5EF4-FFF2-40B4-BE49-F238E27FC236}">
                <a16:creationId xmlns:a16="http://schemas.microsoft.com/office/drawing/2014/main" id="{868D584C-5E07-0923-3830-F3331FE614B5}"/>
              </a:ext>
            </a:extLst>
          </p:cNvPr>
          <p:cNvSpPr>
            <a:spLocks noChangeArrowheads="1"/>
          </p:cNvSpPr>
          <p:nvPr/>
        </p:nvSpPr>
        <p:spPr bwMode="auto">
          <a:xfrm>
            <a:off x="5704277" y="2191504"/>
            <a:ext cx="87113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3" name="图片 2">
            <a:extLst>
              <a:ext uri="{FF2B5EF4-FFF2-40B4-BE49-F238E27FC236}">
                <a16:creationId xmlns:a16="http://schemas.microsoft.com/office/drawing/2014/main" id="{96CD69BE-950B-A53D-CB60-4FD05D18F0A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1828" y="1927713"/>
            <a:ext cx="10498790" cy="3819848"/>
          </a:xfrm>
          <a:prstGeom prst="rect">
            <a:avLst/>
          </a:prstGeom>
          <a:noFill/>
          <a:ln>
            <a:noFill/>
          </a:ln>
        </p:spPr>
      </p:pic>
    </p:spTree>
    <p:extLst>
      <p:ext uri="{BB962C8B-B14F-4D97-AF65-F5344CB8AC3E}">
        <p14:creationId xmlns:p14="http://schemas.microsoft.com/office/powerpoint/2010/main" val="3906587018"/>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2400" b="1" dirty="0">
                <a:solidFill>
                  <a:srgbClr val="004578"/>
                </a:solidFill>
                <a:latin typeface="微软雅黑" panose="020B0503020204020204" pitchFamily="34" charset="-122"/>
                <a:ea typeface="微软雅黑" panose="020B0503020204020204" pitchFamily="34" charset="-122"/>
              </a:rPr>
              <a:t>进展</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7" y="1204469"/>
            <a:ext cx="41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2</a:t>
            </a:r>
            <a:r>
              <a:rPr lang="zh-CN" altLang="en-US" sz="2400" b="1" dirty="0">
                <a:latin typeface="宋体" panose="02010600030101010101" pitchFamily="2" charset="-122"/>
                <a:ea typeface="宋体" panose="02010600030101010101" pitchFamily="2" charset="-122"/>
              </a:rPr>
              <a:t>、动态物体判别算法</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3" name="文本框 2">
            <a:extLst>
              <a:ext uri="{FF2B5EF4-FFF2-40B4-BE49-F238E27FC236}">
                <a16:creationId xmlns:a16="http://schemas.microsoft.com/office/drawing/2014/main" id="{0D227B4A-A24A-3ED2-F746-9F4FD3D2761B}"/>
              </a:ext>
            </a:extLst>
          </p:cNvPr>
          <p:cNvSpPr txBox="1"/>
          <p:nvPr/>
        </p:nvSpPr>
        <p:spPr>
          <a:xfrm>
            <a:off x="612396" y="1596082"/>
            <a:ext cx="10819001" cy="1133965"/>
          </a:xfrm>
          <a:prstGeom prst="rect">
            <a:avLst/>
          </a:prstGeom>
          <a:noFill/>
        </p:spPr>
        <p:txBody>
          <a:bodyPr wrap="square" rtlCol="0">
            <a:spAutoFit/>
          </a:bodyPr>
          <a:lstStyle/>
          <a:p>
            <a:pPr>
              <a:lnSpc>
                <a:spcPct val="150000"/>
              </a:lnSpc>
              <a:buClr>
                <a:srgbClr val="004578"/>
              </a:buClr>
              <a:defRPr/>
            </a:pPr>
            <a:r>
              <a:rPr lang="zh-CN" altLang="en-US" sz="2400" kern="100" dirty="0">
                <a:effectLst/>
                <a:latin typeface="Times New Roman" panose="02020603050405020304" pitchFamily="18" charset="0"/>
                <a:ea typeface="宋体" panose="02010600030101010101" pitchFamily="2" charset="-122"/>
                <a:cs typeface="Times New Roman" panose="02020603050405020304" pitchFamily="18" charset="0"/>
              </a:rPr>
              <a:t>设计基于实例分割（</a:t>
            </a:r>
            <a:r>
              <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rPr>
              <a:t>Mask RCNN</a:t>
            </a:r>
            <a:r>
              <a:rPr lang="zh-CN" altLang="en-US" sz="2400" kern="100" dirty="0">
                <a:effectLst/>
                <a:latin typeface="Times New Roman" panose="02020603050405020304" pitchFamily="18" charset="0"/>
                <a:ea typeface="宋体" panose="02010600030101010101" pitchFamily="2" charset="-122"/>
                <a:cs typeface="Times New Roman" panose="02020603050405020304" pitchFamily="18" charset="0"/>
              </a:rPr>
              <a:t>）和光流检测（</a:t>
            </a:r>
            <a:r>
              <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rPr>
              <a:t>RAFT</a:t>
            </a:r>
            <a:r>
              <a:rPr lang="zh-CN" altLang="en-US" sz="2400" kern="100" dirty="0">
                <a:effectLst/>
                <a:latin typeface="Times New Roman" panose="02020603050405020304" pitchFamily="18" charset="0"/>
                <a:ea typeface="宋体" panose="02010600030101010101" pitchFamily="2" charset="-122"/>
                <a:cs typeface="Times New Roman" panose="02020603050405020304" pitchFamily="18" charset="0"/>
              </a:rPr>
              <a:t>）的运动物体判别算法，新建光流模块和判断模块。</a:t>
            </a: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矩形 7">
            <a:extLst>
              <a:ext uri="{FF2B5EF4-FFF2-40B4-BE49-F238E27FC236}">
                <a16:creationId xmlns:a16="http://schemas.microsoft.com/office/drawing/2014/main" id="{2670F229-4398-D90B-0CCB-5852354217D6}"/>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研究</a:t>
            </a:r>
            <a:r>
              <a:rPr lang="zh-CN" altLang="en-US"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t>实例分割，光流，几何约束方法</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，设计实现动态物体判别算法</a:t>
            </a:r>
          </a:p>
        </p:txBody>
      </p:sp>
      <p:pic>
        <p:nvPicPr>
          <p:cNvPr id="10" name="图片 9">
            <a:extLst>
              <a:ext uri="{FF2B5EF4-FFF2-40B4-BE49-F238E27FC236}">
                <a16:creationId xmlns:a16="http://schemas.microsoft.com/office/drawing/2014/main" id="{E98FA79F-337B-1FA8-5C13-573E2FB1F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86" y="2873719"/>
            <a:ext cx="10819002" cy="2733745"/>
          </a:xfrm>
          <a:prstGeom prst="rect">
            <a:avLst/>
          </a:prstGeom>
        </p:spPr>
      </p:pic>
    </p:spTree>
    <p:extLst>
      <p:ext uri="{BB962C8B-B14F-4D97-AF65-F5344CB8AC3E}">
        <p14:creationId xmlns:p14="http://schemas.microsoft.com/office/powerpoint/2010/main" val="571004847"/>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2400" b="1" dirty="0">
                <a:solidFill>
                  <a:srgbClr val="004578"/>
                </a:solidFill>
                <a:latin typeface="微软雅黑" panose="020B0503020204020204" pitchFamily="34" charset="-122"/>
                <a:ea typeface="微软雅黑" panose="020B0503020204020204" pitchFamily="34" charset="-122"/>
              </a:rPr>
              <a:t>进展</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7" y="1128724"/>
            <a:ext cx="41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3</a:t>
            </a:r>
            <a:r>
              <a:rPr lang="zh-CN" altLang="en-US" sz="2400" b="1" dirty="0">
                <a:latin typeface="宋体" panose="02010600030101010101" pitchFamily="2" charset="-122"/>
                <a:ea typeface="宋体" panose="02010600030101010101" pitchFamily="2" charset="-122"/>
              </a:rPr>
              <a:t>、动态物体跟踪</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3" name="文本框 2">
            <a:extLst>
              <a:ext uri="{FF2B5EF4-FFF2-40B4-BE49-F238E27FC236}">
                <a16:creationId xmlns:a16="http://schemas.microsoft.com/office/drawing/2014/main" id="{AB233E99-D678-2EDC-A45B-A501857E1540}"/>
              </a:ext>
            </a:extLst>
          </p:cNvPr>
          <p:cNvSpPr txBox="1"/>
          <p:nvPr/>
        </p:nvSpPr>
        <p:spPr>
          <a:xfrm>
            <a:off x="612397" y="1547058"/>
            <a:ext cx="9999158" cy="576248"/>
          </a:xfrm>
          <a:prstGeom prst="rect">
            <a:avLst/>
          </a:prstGeom>
          <a:noFill/>
        </p:spPr>
        <p:txBody>
          <a:bodyPr wrap="square" rtlCol="0">
            <a:spAutoFit/>
          </a:bodyPr>
          <a:lstStyle/>
          <a:p>
            <a:pPr>
              <a:lnSpc>
                <a:spcPct val="150000"/>
              </a:lnSpc>
              <a:buClr>
                <a:srgbClr val="004578"/>
              </a:buClr>
              <a:defRPr/>
            </a:pP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算法</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确定运动物体，根据刚体运动原理可求解物体运动。</a:t>
            </a: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5" name="图片 4">
            <a:extLst>
              <a:ext uri="{FF2B5EF4-FFF2-40B4-BE49-F238E27FC236}">
                <a16:creationId xmlns:a16="http://schemas.microsoft.com/office/drawing/2014/main" id="{5686F487-32B6-38DC-E439-2EEE118C1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6409" y="2136006"/>
            <a:ext cx="7660006" cy="3672237"/>
          </a:xfrm>
          <a:prstGeom prst="rect">
            <a:avLst/>
          </a:prstGeom>
        </p:spPr>
      </p:pic>
      <p:sp>
        <p:nvSpPr>
          <p:cNvPr id="6" name="矩形 5">
            <a:extLst>
              <a:ext uri="{FF2B5EF4-FFF2-40B4-BE49-F238E27FC236}">
                <a16:creationId xmlns:a16="http://schemas.microsoft.com/office/drawing/2014/main" id="{BCEEEE75-13F6-3400-A578-9061DF068017}"/>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研究</a:t>
            </a:r>
            <a:r>
              <a:rPr lang="zh-CN" altLang="en-US"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t>刚体运动</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，自定义物体坐标系，实现</a:t>
            </a:r>
            <a:r>
              <a:rPr lang="zh-CN" altLang="en-US" sz="2400" b="1" dirty="0">
                <a:solidFill>
                  <a:srgbClr val="FF0000"/>
                </a:solidFill>
                <a:latin typeface="宋体" panose="02010600030101010101" pitchFamily="2" charset="-122"/>
                <a:ea typeface="宋体" panose="02010600030101010101" pitchFamily="2" charset="-122"/>
                <a:cs typeface="Arial" panose="020B0604020202020204" pitchFamily="34" charset="0"/>
              </a:rPr>
              <a:t>动态物体位姿</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估计</a:t>
            </a:r>
          </a:p>
        </p:txBody>
      </p:sp>
      <p:graphicFrame>
        <p:nvGraphicFramePr>
          <p:cNvPr id="8" name="对象 7">
            <a:extLst>
              <a:ext uri="{FF2B5EF4-FFF2-40B4-BE49-F238E27FC236}">
                <a16:creationId xmlns:a16="http://schemas.microsoft.com/office/drawing/2014/main" id="{0B9B55A2-B956-7EDD-D665-9ACF32B23EAC}"/>
              </a:ext>
            </a:extLst>
          </p:cNvPr>
          <p:cNvGraphicFramePr>
            <a:graphicFrameLocks noChangeAspect="1"/>
          </p:cNvGraphicFramePr>
          <p:nvPr>
            <p:extLst>
              <p:ext uri="{D42A27DB-BD31-4B8C-83A1-F6EECF244321}">
                <p14:modId xmlns:p14="http://schemas.microsoft.com/office/powerpoint/2010/main" val="2187059781"/>
              </p:ext>
            </p:extLst>
          </p:nvPr>
        </p:nvGraphicFramePr>
        <p:xfrm>
          <a:off x="634976" y="3164152"/>
          <a:ext cx="2988132" cy="484975"/>
        </p:xfrm>
        <a:graphic>
          <a:graphicData uri="http://schemas.openxmlformats.org/presentationml/2006/ole">
            <mc:AlternateContent xmlns:mc="http://schemas.openxmlformats.org/markup-compatibility/2006">
              <mc:Choice xmlns:v="urn:schemas-microsoft-com:vml" Requires="v">
                <p:oleObj name="公式" r:id="rId5" imgW="1727200" imgH="241300" progId="Equation.KSEE3">
                  <p:embed/>
                </p:oleObj>
              </mc:Choice>
              <mc:Fallback>
                <p:oleObj name="公式" r:id="rId5" imgW="1727200" imgH="241300" progId="Equation.KSEE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976" y="3164152"/>
                        <a:ext cx="2988132" cy="484975"/>
                      </a:xfrm>
                      <a:prstGeom prst="rect">
                        <a:avLst/>
                      </a:prstGeom>
                      <a:noFill/>
                    </p:spPr>
                  </p:pic>
                </p:oleObj>
              </mc:Fallback>
            </mc:AlternateContent>
          </a:graphicData>
        </a:graphic>
      </p:graphicFrame>
      <p:sp>
        <p:nvSpPr>
          <p:cNvPr id="15" name="文本框 14">
            <a:extLst>
              <a:ext uri="{FF2B5EF4-FFF2-40B4-BE49-F238E27FC236}">
                <a16:creationId xmlns:a16="http://schemas.microsoft.com/office/drawing/2014/main" id="{63598DE3-D1DC-B3B9-E049-7F8E49E182C1}"/>
              </a:ext>
            </a:extLst>
          </p:cNvPr>
          <p:cNvSpPr txBox="1"/>
          <p:nvPr/>
        </p:nvSpPr>
        <p:spPr>
          <a:xfrm>
            <a:off x="588406" y="2204926"/>
            <a:ext cx="3858003" cy="873572"/>
          </a:xfrm>
          <a:prstGeom prst="rect">
            <a:avLst/>
          </a:prstGeom>
          <a:noFill/>
        </p:spPr>
        <p:txBody>
          <a:bodyPr wrap="square" rtlCol="0">
            <a:spAutoFit/>
          </a:bodyPr>
          <a:lstStyle/>
          <a:p>
            <a:pPr>
              <a:lnSpc>
                <a:spcPct val="150000"/>
              </a:lnSpc>
              <a:buClr>
                <a:srgbClr val="004578"/>
              </a:buClr>
              <a:defRPr/>
            </a:pP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假设一个</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3D</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点，在全局坐标系下。</a:t>
            </a:r>
            <a:endParaRPr lang="en-US" altLang="zh-CN" kern="10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buClr>
                <a:srgbClr val="004578"/>
              </a:buClr>
              <a:defRPr/>
            </a:pPr>
            <a:r>
              <a:rPr lang="zh-CN" altLang="en-US" kern="100" dirty="0">
                <a:effectLst/>
                <a:latin typeface="Times New Roman" panose="02020603050405020304" pitchFamily="18" charset="0"/>
                <a:ea typeface="宋体" panose="02010600030101010101" pitchFamily="2" charset="-122"/>
                <a:cs typeface="Times New Roman" panose="02020603050405020304" pitchFamily="18" charset="0"/>
              </a:rPr>
              <a:t>根据坐标转化，得公式</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文本框 15">
            <a:extLst>
              <a:ext uri="{FF2B5EF4-FFF2-40B4-BE49-F238E27FC236}">
                <a16:creationId xmlns:a16="http://schemas.microsoft.com/office/drawing/2014/main" id="{F6458932-BD87-80A4-D0F4-E00F49691C3A}"/>
              </a:ext>
            </a:extLst>
          </p:cNvPr>
          <p:cNvSpPr txBox="1"/>
          <p:nvPr/>
        </p:nvSpPr>
        <p:spPr>
          <a:xfrm>
            <a:off x="588405" y="3733804"/>
            <a:ext cx="3577195" cy="870751"/>
          </a:xfrm>
          <a:prstGeom prst="rect">
            <a:avLst/>
          </a:prstGeom>
          <a:noFill/>
        </p:spPr>
        <p:txBody>
          <a:bodyPr wrap="square" rtlCol="0">
            <a:spAutoFit/>
          </a:bodyPr>
          <a:lstStyle/>
          <a:p>
            <a:pPr>
              <a:lnSpc>
                <a:spcPct val="150000"/>
              </a:lnSpc>
              <a:buClr>
                <a:srgbClr val="004578"/>
              </a:buClr>
              <a:defRPr/>
            </a:pP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刚性坐标系下物体坐标不变，得公式（</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18" name="对象 17">
            <a:extLst>
              <a:ext uri="{FF2B5EF4-FFF2-40B4-BE49-F238E27FC236}">
                <a16:creationId xmlns:a16="http://schemas.microsoft.com/office/drawing/2014/main" id="{43EB26A9-D644-ACB6-BD90-4F87EE2CD1EB}"/>
              </a:ext>
            </a:extLst>
          </p:cNvPr>
          <p:cNvGraphicFramePr>
            <a:graphicFrameLocks noChangeAspect="1"/>
          </p:cNvGraphicFramePr>
          <p:nvPr>
            <p:extLst>
              <p:ext uri="{D42A27DB-BD31-4B8C-83A1-F6EECF244321}">
                <p14:modId xmlns:p14="http://schemas.microsoft.com/office/powerpoint/2010/main" val="3728176648"/>
              </p:ext>
            </p:extLst>
          </p:nvPr>
        </p:nvGraphicFramePr>
        <p:xfrm>
          <a:off x="653630" y="4638018"/>
          <a:ext cx="3511970" cy="465740"/>
        </p:xfrm>
        <a:graphic>
          <a:graphicData uri="http://schemas.openxmlformats.org/presentationml/2006/ole">
            <mc:AlternateContent xmlns:mc="http://schemas.openxmlformats.org/markup-compatibility/2006">
              <mc:Choice xmlns:v="urn:schemas-microsoft-com:vml" Requires="v">
                <p:oleObj name="公式" r:id="rId7" imgW="1497950" imgH="241195" progId="Equation.KSEE3">
                  <p:embed/>
                </p:oleObj>
              </mc:Choice>
              <mc:Fallback>
                <p:oleObj name="公式" r:id="rId7" imgW="1497950" imgH="241195" progId="Equation.KSEE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3630" y="4638018"/>
                        <a:ext cx="3511970" cy="465740"/>
                      </a:xfrm>
                      <a:prstGeom prst="rect">
                        <a:avLst/>
                      </a:prstGeom>
                      <a:noFill/>
                    </p:spPr>
                  </p:pic>
                </p:oleObj>
              </mc:Fallback>
            </mc:AlternateContent>
          </a:graphicData>
        </a:graphic>
      </p:graphicFrame>
      <p:sp>
        <p:nvSpPr>
          <p:cNvPr id="19" name="Rectangle 6">
            <a:extLst>
              <a:ext uri="{FF2B5EF4-FFF2-40B4-BE49-F238E27FC236}">
                <a16:creationId xmlns:a16="http://schemas.microsoft.com/office/drawing/2014/main" id="{3C24DA75-AEDC-4972-DCCA-6BB999D9B420}"/>
              </a:ext>
            </a:extLst>
          </p:cNvPr>
          <p:cNvSpPr>
            <a:spLocks noChangeArrowheads="1"/>
          </p:cNvSpPr>
          <p:nvPr/>
        </p:nvSpPr>
        <p:spPr bwMode="auto">
          <a:xfrm>
            <a:off x="653629" y="5326629"/>
            <a:ext cx="146018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21" name="矩形 20">
            <a:extLst>
              <a:ext uri="{FF2B5EF4-FFF2-40B4-BE49-F238E27FC236}">
                <a16:creationId xmlns:a16="http://schemas.microsoft.com/office/drawing/2014/main" id="{ACBDB463-7B9C-6086-6692-91064149AC38}"/>
              </a:ext>
            </a:extLst>
          </p:cNvPr>
          <p:cNvSpPr/>
          <p:nvPr/>
        </p:nvSpPr>
        <p:spPr>
          <a:xfrm>
            <a:off x="723167" y="5214551"/>
            <a:ext cx="2248633" cy="619553"/>
          </a:xfrm>
          <a:prstGeom prst="rect">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2" name="Rectangle 8">
            <a:extLst>
              <a:ext uri="{FF2B5EF4-FFF2-40B4-BE49-F238E27FC236}">
                <a16:creationId xmlns:a16="http://schemas.microsoft.com/office/drawing/2014/main" id="{DC68370C-3882-C2D2-6E4A-6DC65E15CDC6}"/>
              </a:ext>
            </a:extLst>
          </p:cNvPr>
          <p:cNvSpPr>
            <a:spLocks noChangeArrowheads="1"/>
          </p:cNvSpPr>
          <p:nvPr/>
        </p:nvSpPr>
        <p:spPr bwMode="auto">
          <a:xfrm>
            <a:off x="756355" y="5323515"/>
            <a:ext cx="163114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23" name="对象 22">
            <a:extLst>
              <a:ext uri="{FF2B5EF4-FFF2-40B4-BE49-F238E27FC236}">
                <a16:creationId xmlns:a16="http://schemas.microsoft.com/office/drawing/2014/main" id="{A01DF53A-504B-3B79-BE9E-F891AC750546}"/>
              </a:ext>
            </a:extLst>
          </p:cNvPr>
          <p:cNvGraphicFramePr>
            <a:graphicFrameLocks noChangeAspect="1"/>
          </p:cNvGraphicFramePr>
          <p:nvPr>
            <p:extLst>
              <p:ext uri="{D42A27DB-BD31-4B8C-83A1-F6EECF244321}">
                <p14:modId xmlns:p14="http://schemas.microsoft.com/office/powerpoint/2010/main" val="2671355880"/>
              </p:ext>
            </p:extLst>
          </p:nvPr>
        </p:nvGraphicFramePr>
        <p:xfrm>
          <a:off x="894929" y="5293495"/>
          <a:ext cx="1815668" cy="461664"/>
        </p:xfrm>
        <a:graphic>
          <a:graphicData uri="http://schemas.openxmlformats.org/presentationml/2006/ole">
            <mc:AlternateContent xmlns:mc="http://schemas.openxmlformats.org/markup-compatibility/2006">
              <mc:Choice xmlns:v="urn:schemas-microsoft-com:vml" Requires="v">
                <p:oleObj name="公式" r:id="rId9" imgW="927100" imgH="241300" progId="Equation.KSEE3">
                  <p:embed/>
                </p:oleObj>
              </mc:Choice>
              <mc:Fallback>
                <p:oleObj name="公式" r:id="rId9" imgW="927100" imgH="241300" progId="Equation.KSEE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4929" y="5293495"/>
                        <a:ext cx="1815668" cy="461664"/>
                      </a:xfrm>
                      <a:prstGeom prst="rect">
                        <a:avLst/>
                      </a:prstGeom>
                      <a:noFill/>
                    </p:spPr>
                  </p:pic>
                </p:oleObj>
              </mc:Fallback>
            </mc:AlternateContent>
          </a:graphicData>
        </a:graphic>
      </p:graphicFrame>
    </p:spTree>
    <p:extLst>
      <p:ext uri="{BB962C8B-B14F-4D97-AF65-F5344CB8AC3E}">
        <p14:creationId xmlns:p14="http://schemas.microsoft.com/office/powerpoint/2010/main" val="1938671986"/>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2400" b="1" dirty="0">
                <a:solidFill>
                  <a:srgbClr val="004578"/>
                </a:solidFill>
                <a:latin typeface="微软雅黑" panose="020B0503020204020204" pitchFamily="34" charset="-122"/>
                <a:ea typeface="微软雅黑" panose="020B0503020204020204" pitchFamily="34" charset="-122"/>
              </a:rPr>
              <a:t>进展</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7" y="1128724"/>
            <a:ext cx="41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3</a:t>
            </a:r>
            <a:r>
              <a:rPr lang="zh-CN" altLang="en-US" sz="2400" b="1" dirty="0">
                <a:latin typeface="宋体" panose="02010600030101010101" pitchFamily="2" charset="-122"/>
                <a:ea typeface="宋体" panose="02010600030101010101" pitchFamily="2" charset="-122"/>
              </a:rPr>
              <a:t>、动态物体跟踪</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pic>
        <p:nvPicPr>
          <p:cNvPr id="5" name="图片 4">
            <a:extLst>
              <a:ext uri="{FF2B5EF4-FFF2-40B4-BE49-F238E27FC236}">
                <a16:creationId xmlns:a16="http://schemas.microsoft.com/office/drawing/2014/main" id="{5686F487-32B6-38DC-E439-2EEE118C1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629" y="2161586"/>
            <a:ext cx="5050648" cy="3672237"/>
          </a:xfrm>
          <a:prstGeom prst="rect">
            <a:avLst/>
          </a:prstGeom>
        </p:spPr>
      </p:pic>
      <p:sp>
        <p:nvSpPr>
          <p:cNvPr id="6" name="矩形 5">
            <a:extLst>
              <a:ext uri="{FF2B5EF4-FFF2-40B4-BE49-F238E27FC236}">
                <a16:creationId xmlns:a16="http://schemas.microsoft.com/office/drawing/2014/main" id="{BCEEEE75-13F6-3400-A578-9061DF068017}"/>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研究</a:t>
            </a:r>
            <a:r>
              <a:rPr lang="zh-CN" altLang="en-US"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t>刚体运动</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，设计最小化方程，实现</a:t>
            </a:r>
            <a:r>
              <a:rPr lang="zh-CN" altLang="en-US" sz="2400" b="1" dirty="0">
                <a:solidFill>
                  <a:srgbClr val="FF0000"/>
                </a:solidFill>
                <a:latin typeface="宋体" panose="02010600030101010101" pitchFamily="2" charset="-122"/>
                <a:ea typeface="宋体" panose="02010600030101010101" pitchFamily="2" charset="-122"/>
                <a:cs typeface="Arial" panose="020B0604020202020204" pitchFamily="34" charset="0"/>
              </a:rPr>
              <a:t>动态物体位姿</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估计</a:t>
            </a:r>
          </a:p>
        </p:txBody>
      </p:sp>
      <p:sp>
        <p:nvSpPr>
          <p:cNvPr id="15" name="文本框 14">
            <a:extLst>
              <a:ext uri="{FF2B5EF4-FFF2-40B4-BE49-F238E27FC236}">
                <a16:creationId xmlns:a16="http://schemas.microsoft.com/office/drawing/2014/main" id="{63598DE3-D1DC-B3B9-E049-7F8E49E182C1}"/>
              </a:ext>
            </a:extLst>
          </p:cNvPr>
          <p:cNvSpPr txBox="1"/>
          <p:nvPr/>
        </p:nvSpPr>
        <p:spPr>
          <a:xfrm>
            <a:off x="612397" y="1533583"/>
            <a:ext cx="8571796" cy="576248"/>
          </a:xfrm>
          <a:prstGeom prst="rect">
            <a:avLst/>
          </a:prstGeom>
          <a:noFill/>
        </p:spPr>
        <p:txBody>
          <a:bodyPr wrap="square" rtlCol="0">
            <a:spAutoFit/>
          </a:bodyPr>
          <a:lstStyle/>
          <a:p>
            <a:pPr>
              <a:lnSpc>
                <a:spcPct val="150000"/>
              </a:lnSpc>
              <a:buClr>
                <a:srgbClr val="004578"/>
              </a:buClr>
              <a:defRPr/>
            </a:pP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通过掩码稠密取点，不同物体光流关联，设计最小化方程：</a:t>
            </a: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Rectangle 6">
            <a:extLst>
              <a:ext uri="{FF2B5EF4-FFF2-40B4-BE49-F238E27FC236}">
                <a16:creationId xmlns:a16="http://schemas.microsoft.com/office/drawing/2014/main" id="{3C24DA75-AEDC-4972-DCCA-6BB999D9B420}"/>
              </a:ext>
            </a:extLst>
          </p:cNvPr>
          <p:cNvSpPr>
            <a:spLocks noChangeArrowheads="1"/>
          </p:cNvSpPr>
          <p:nvPr/>
        </p:nvSpPr>
        <p:spPr bwMode="auto">
          <a:xfrm>
            <a:off x="653629" y="5326629"/>
            <a:ext cx="146018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22" name="Rectangle 8">
            <a:extLst>
              <a:ext uri="{FF2B5EF4-FFF2-40B4-BE49-F238E27FC236}">
                <a16:creationId xmlns:a16="http://schemas.microsoft.com/office/drawing/2014/main" id="{DC68370C-3882-C2D2-6E4A-6DC65E15CDC6}"/>
              </a:ext>
            </a:extLst>
          </p:cNvPr>
          <p:cNvSpPr>
            <a:spLocks noChangeArrowheads="1"/>
          </p:cNvSpPr>
          <p:nvPr/>
        </p:nvSpPr>
        <p:spPr bwMode="auto">
          <a:xfrm>
            <a:off x="756355" y="5323515"/>
            <a:ext cx="163114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14" name="Rectangle 2">
            <a:extLst>
              <a:ext uri="{FF2B5EF4-FFF2-40B4-BE49-F238E27FC236}">
                <a16:creationId xmlns:a16="http://schemas.microsoft.com/office/drawing/2014/main" id="{868D584C-5E07-0923-3830-F3331FE614B5}"/>
              </a:ext>
            </a:extLst>
          </p:cNvPr>
          <p:cNvSpPr>
            <a:spLocks noChangeArrowheads="1"/>
          </p:cNvSpPr>
          <p:nvPr/>
        </p:nvSpPr>
        <p:spPr bwMode="auto">
          <a:xfrm>
            <a:off x="5704277" y="2191504"/>
            <a:ext cx="87113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1B5769A3-E384-22B6-5C6D-1353D15089ED}"/>
                  </a:ext>
                </a:extLst>
              </p:cNvPr>
              <p:cNvSpPr txBox="1"/>
              <p:nvPr/>
            </p:nvSpPr>
            <p:spPr>
              <a:xfrm>
                <a:off x="8498168" y="1637927"/>
                <a:ext cx="4916156" cy="408510"/>
              </a:xfrm>
              <a:prstGeom prst="rect">
                <a:avLst/>
              </a:prstGeom>
              <a:noFill/>
            </p:spPr>
            <p:txBody>
              <a:bodyPr wrap="square">
                <a:spAutoFit/>
              </a:bodyPr>
              <a:lstStyle/>
              <a:p>
                <a14:m>
                  <m:oMath xmlns:m="http://schemas.openxmlformats.org/officeDocument/2006/math">
                    <m:sPre>
                      <m:sPrePr>
                        <m:ctrlPr>
                          <a:rPr lang="zh-CN" altLang="zh-CN" i="1" smtClean="0">
                            <a:effectLst/>
                            <a:latin typeface="Cambria Math" panose="02040503050406030204" pitchFamily="18" charset="0"/>
                            <a:ea typeface="Cambria Math" panose="02040503050406030204" pitchFamily="18" charset="0"/>
                          </a:rPr>
                        </m:ctrlPr>
                      </m:sPrePr>
                      <m:sub>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𝑘</m:t>
                        </m:r>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−1</m:t>
                        </m:r>
                      </m:sub>
                      <m:sup>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𝑘</m:t>
                        </m:r>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−1</m:t>
                        </m:r>
                      </m:sup>
                      <m:e>
                        <m:sSubSup>
                          <m:sSubSupPr>
                            <m:ctrlPr>
                              <a:rPr lang="zh-CN" altLang="zh-CN" i="1">
                                <a:effectLst/>
                                <a:latin typeface="Cambria Math" panose="02040503050406030204" pitchFamily="18" charset="0"/>
                                <a:ea typeface="Cambria Math" panose="02040503050406030204" pitchFamily="18" charset="0"/>
                              </a:rPr>
                            </m:ctrlPr>
                          </m:sSubSupPr>
                          <m:e>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𝜀</m:t>
                            </m:r>
                          </m:e>
                          <m:sub>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𝑘</m:t>
                            </m:r>
                          </m:sub>
                          <m:sup>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m:t>
                            </m:r>
                          </m:sup>
                        </m:sSubSup>
                      </m:e>
                    </m:sPre>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𝑎𝑟𝑔𝑚𝑖𝑛</m:t>
                    </m:r>
                    <m:nary>
                      <m:naryPr>
                        <m:chr m:val="∑"/>
                        <m:limLoc m:val="undOvr"/>
                        <m:ctrlPr>
                          <a:rPr lang="zh-CN" altLang="zh-CN" i="1">
                            <a:effectLst/>
                            <a:latin typeface="Cambria Math" panose="02040503050406030204" pitchFamily="18" charset="0"/>
                            <a:ea typeface="Cambria Math" panose="02040503050406030204" pitchFamily="18" charset="0"/>
                          </a:rPr>
                        </m:ctrlPr>
                      </m:naryPr>
                      <m:sub>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𝑖</m:t>
                        </m:r>
                      </m:sub>
                      <m:sup>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𝑛</m:t>
                        </m:r>
                      </m:sup>
                      <m:e>
                        <m:sSub>
                          <m:sSubPr>
                            <m:ctrlPr>
                              <a:rPr lang="zh-CN" altLang="zh-CN" i="1">
                                <a:effectLst/>
                                <a:latin typeface="Cambria Math" panose="02040503050406030204" pitchFamily="18" charset="0"/>
                                <a:ea typeface="Cambria Math" panose="02040503050406030204" pitchFamily="18" charset="0"/>
                              </a:rPr>
                            </m:ctrlPr>
                          </m:sSubPr>
                          <m:e>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𝜌</m:t>
                            </m:r>
                          </m:e>
                          <m:sub>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h</m:t>
                            </m:r>
                          </m:sub>
                        </m:sSub>
                        <m:d>
                          <m:dPr>
                            <m:ctrlPr>
                              <a:rPr lang="zh-CN" altLang="zh-CN" i="1">
                                <a:effectLst/>
                                <a:latin typeface="Cambria Math" panose="02040503050406030204" pitchFamily="18" charset="0"/>
                                <a:ea typeface="Cambria Math" panose="02040503050406030204" pitchFamily="18" charset="0"/>
                              </a:rPr>
                            </m:ctrlPr>
                          </m:dPr>
                          <m:e>
                            <m:d>
                              <m:dPr>
                                <m:begChr m:val="‖"/>
                                <m:endChr m:val="‖"/>
                                <m:ctrlPr>
                                  <a:rPr lang="zh-CN" altLang="zh-CN" i="1">
                                    <a:effectLst/>
                                    <a:latin typeface="Cambria Math" panose="02040503050406030204" pitchFamily="18" charset="0"/>
                                    <a:ea typeface="Cambria Math" panose="02040503050406030204" pitchFamily="18" charset="0"/>
                                  </a:rPr>
                                </m:ctrlPr>
                              </m:dPr>
                              <m:e>
                                <m:sSubSup>
                                  <m:sSubSupPr>
                                    <m:ctrlPr>
                                      <a:rPr lang="zh-CN" altLang="zh-CN" i="1">
                                        <a:effectLst/>
                                        <a:latin typeface="Cambria Math" panose="02040503050406030204" pitchFamily="18" charset="0"/>
                                        <a:ea typeface="Cambria Math" panose="02040503050406030204" pitchFamily="18" charset="0"/>
                                      </a:rPr>
                                    </m:ctrlPr>
                                  </m:sSubSupPr>
                                  <m:e>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𝑝</m:t>
                                    </m:r>
                                  </m:e>
                                  <m:sub>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𝑘</m:t>
                                    </m:r>
                                  </m:sub>
                                  <m:sup>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𝑖</m:t>
                                    </m:r>
                                  </m:sup>
                                </m:sSubSup>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m:t>
                                </m:r>
                                <m:sSubSup>
                                  <m:sSubSupPr>
                                    <m:ctrlPr>
                                      <a:rPr lang="zh-CN" altLang="zh-CN" i="1">
                                        <a:effectLst/>
                                        <a:latin typeface="Cambria Math" panose="02040503050406030204" pitchFamily="18" charset="0"/>
                                        <a:ea typeface="Cambria Math" panose="02040503050406030204" pitchFamily="18" charset="0"/>
                                      </a:rPr>
                                    </m:ctrlPr>
                                  </m:sSubSupPr>
                                  <m:e>
                                    <m:acc>
                                      <m:accPr>
                                        <m:chr m:val="̂"/>
                                        <m:ctrlPr>
                                          <a:rPr lang="zh-CN" altLang="zh-CN" i="1">
                                            <a:effectLst/>
                                            <a:latin typeface="Cambria Math" panose="02040503050406030204" pitchFamily="18" charset="0"/>
                                            <a:ea typeface="Cambria Math" panose="02040503050406030204" pitchFamily="18" charset="0"/>
                                          </a:rPr>
                                        </m:ctrlPr>
                                      </m:accPr>
                                      <m:e>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𝑝</m:t>
                                        </m:r>
                                      </m:e>
                                    </m:acc>
                                  </m:e>
                                  <m:sub>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𝑘</m:t>
                                    </m:r>
                                  </m:sub>
                                  <m:sup>
                                    <m:r>
                                      <a:rPr lang="en-US" altLang="zh-CN" sz="1800" i="1" kern="100">
                                        <a:effectLst/>
                                        <a:latin typeface="Cambria Math" panose="02040503050406030204" pitchFamily="18" charset="0"/>
                                        <a:ea typeface="宋体" panose="02010600030101010101" pitchFamily="2" charset="-122"/>
                                        <a:cs typeface="Times New Roman" panose="02020603050405020304" pitchFamily="18" charset="0"/>
                                      </a:rPr>
                                      <m:t>𝑖</m:t>
                                    </m:r>
                                  </m:sup>
                                </m:sSubSup>
                              </m:e>
                            </m:d>
                          </m:e>
                        </m:d>
                      </m:e>
                    </m:nary>
                  </m:oMath>
                </a14:m>
                <a:r>
                  <a:rPr lang="en-US" altLang="zh-CN" sz="1800" kern="100" dirty="0">
                    <a:effectLst/>
                    <a:latin typeface="Times New Roman" panose="02020603050405020304" pitchFamily="18" charset="0"/>
                    <a:ea typeface="宋体" panose="02010600030101010101" pitchFamily="2" charset="-122"/>
                  </a:rPr>
                  <a:t> </a:t>
                </a:r>
                <a:endParaRPr lang="zh-CN" altLang="en-US" dirty="0"/>
              </a:p>
            </p:txBody>
          </p:sp>
        </mc:Choice>
        <mc:Fallback xmlns="">
          <p:sp>
            <p:nvSpPr>
              <p:cNvPr id="7" name="文本框 6">
                <a:extLst>
                  <a:ext uri="{FF2B5EF4-FFF2-40B4-BE49-F238E27FC236}">
                    <a16:creationId xmlns:a16="http://schemas.microsoft.com/office/drawing/2014/main" id="{1B5769A3-E384-22B6-5C6D-1353D15089ED}"/>
                  </a:ext>
                </a:extLst>
              </p:cNvPr>
              <p:cNvSpPr txBox="1">
                <a:spLocks noRot="1" noChangeAspect="1" noMove="1" noResize="1" noEditPoints="1" noAdjustHandles="1" noChangeArrowheads="1" noChangeShapeType="1" noTextEdit="1"/>
              </p:cNvSpPr>
              <p:nvPr/>
            </p:nvSpPr>
            <p:spPr>
              <a:xfrm>
                <a:off x="8498168" y="1637927"/>
                <a:ext cx="4916156" cy="408510"/>
              </a:xfrm>
              <a:prstGeom prst="rect">
                <a:avLst/>
              </a:prstGeom>
              <a:blipFill>
                <a:blip r:embed="rId5"/>
                <a:stretch>
                  <a:fillRect t="-102985" b="-164179"/>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67A089DA-E41E-FD72-2EB8-C812763493A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93635" y="2366838"/>
            <a:ext cx="5836920" cy="1660525"/>
          </a:xfrm>
          <a:prstGeom prst="rect">
            <a:avLst/>
          </a:prstGeom>
          <a:noFill/>
          <a:ln>
            <a:noFill/>
          </a:ln>
        </p:spPr>
      </p:pic>
      <p:pic>
        <p:nvPicPr>
          <p:cNvPr id="9" name="图片 8">
            <a:extLst>
              <a:ext uri="{FF2B5EF4-FFF2-40B4-BE49-F238E27FC236}">
                <a16:creationId xmlns:a16="http://schemas.microsoft.com/office/drawing/2014/main" id="{F0895212-CCF0-2345-6D52-9D0B6C2E3BD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93635" y="4254103"/>
            <a:ext cx="5836920" cy="1524000"/>
          </a:xfrm>
          <a:prstGeom prst="rect">
            <a:avLst/>
          </a:prstGeom>
          <a:noFill/>
          <a:ln>
            <a:noFill/>
          </a:ln>
        </p:spPr>
      </p:pic>
    </p:spTree>
    <p:extLst>
      <p:ext uri="{BB962C8B-B14F-4D97-AF65-F5344CB8AC3E}">
        <p14:creationId xmlns:p14="http://schemas.microsoft.com/office/powerpoint/2010/main" val="825840434"/>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2400" b="1" dirty="0">
                <a:solidFill>
                  <a:srgbClr val="004578"/>
                </a:solidFill>
                <a:latin typeface="微软雅黑" panose="020B0503020204020204" pitchFamily="34" charset="-122"/>
                <a:ea typeface="微软雅黑" panose="020B0503020204020204" pitchFamily="34" charset="-122"/>
              </a:rPr>
              <a:t>进展</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22788" y="1128724"/>
            <a:ext cx="41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4</a:t>
            </a:r>
            <a:r>
              <a:rPr lang="zh-CN" altLang="en-US" sz="2400" b="1" dirty="0">
                <a:latin typeface="宋体" panose="02010600030101010101" pitchFamily="2" charset="-122"/>
                <a:ea typeface="宋体" panose="02010600030101010101" pitchFamily="2" charset="-122"/>
              </a:rPr>
              <a:t>、实验结果</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BCEEEE75-13F6-3400-A578-9061DF068017}"/>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zh-CN" altLang="en-US" sz="2400" b="1" dirty="0">
                <a:solidFill>
                  <a:srgbClr val="FF0000"/>
                </a:solidFill>
                <a:latin typeface="宋体" panose="02010600030101010101" pitchFamily="2" charset="-122"/>
                <a:ea typeface="宋体" panose="02010600030101010101" pitchFamily="2" charset="-122"/>
                <a:cs typeface="Arial" panose="020B0604020202020204" pitchFamily="34" charset="0"/>
              </a:rPr>
              <a:t>测试</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系统，对比</a:t>
            </a:r>
            <a:r>
              <a:rPr lang="fr-BE" altLang="zh-CN" sz="2400" b="1" dirty="0">
                <a:solidFill>
                  <a:srgbClr val="FF0000"/>
                </a:solidFill>
                <a:latin typeface="宋体" panose="02010600030101010101" pitchFamily="2" charset="-122"/>
                <a:ea typeface="宋体" panose="02010600030101010101" pitchFamily="2" charset="-122"/>
                <a:cs typeface="Arial" panose="020B0604020202020204" pitchFamily="34" charset="0"/>
              </a:rPr>
              <a:t>KITTI</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数据集的绝对位姿误差和相对位姿误差</a:t>
            </a:r>
          </a:p>
        </p:txBody>
      </p:sp>
      <p:sp>
        <p:nvSpPr>
          <p:cNvPr id="19" name="Rectangle 6">
            <a:extLst>
              <a:ext uri="{FF2B5EF4-FFF2-40B4-BE49-F238E27FC236}">
                <a16:creationId xmlns:a16="http://schemas.microsoft.com/office/drawing/2014/main" id="{3C24DA75-AEDC-4972-DCCA-6BB999D9B420}"/>
              </a:ext>
            </a:extLst>
          </p:cNvPr>
          <p:cNvSpPr>
            <a:spLocks noChangeArrowheads="1"/>
          </p:cNvSpPr>
          <p:nvPr/>
        </p:nvSpPr>
        <p:spPr bwMode="auto">
          <a:xfrm>
            <a:off x="653629" y="5326629"/>
            <a:ext cx="146018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22" name="Rectangle 8">
            <a:extLst>
              <a:ext uri="{FF2B5EF4-FFF2-40B4-BE49-F238E27FC236}">
                <a16:creationId xmlns:a16="http://schemas.microsoft.com/office/drawing/2014/main" id="{DC68370C-3882-C2D2-6E4A-6DC65E15CDC6}"/>
              </a:ext>
            </a:extLst>
          </p:cNvPr>
          <p:cNvSpPr>
            <a:spLocks noChangeArrowheads="1"/>
          </p:cNvSpPr>
          <p:nvPr/>
        </p:nvSpPr>
        <p:spPr bwMode="auto">
          <a:xfrm>
            <a:off x="756355" y="5323515"/>
            <a:ext cx="163114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14" name="Rectangle 2">
            <a:extLst>
              <a:ext uri="{FF2B5EF4-FFF2-40B4-BE49-F238E27FC236}">
                <a16:creationId xmlns:a16="http://schemas.microsoft.com/office/drawing/2014/main" id="{868D584C-5E07-0923-3830-F3331FE614B5}"/>
              </a:ext>
            </a:extLst>
          </p:cNvPr>
          <p:cNvSpPr>
            <a:spLocks noChangeArrowheads="1"/>
          </p:cNvSpPr>
          <p:nvPr/>
        </p:nvSpPr>
        <p:spPr bwMode="auto">
          <a:xfrm>
            <a:off x="5704277" y="2191504"/>
            <a:ext cx="87113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5" name="文本框 4">
            <a:extLst>
              <a:ext uri="{FF2B5EF4-FFF2-40B4-BE49-F238E27FC236}">
                <a16:creationId xmlns:a16="http://schemas.microsoft.com/office/drawing/2014/main" id="{75B42B35-47E1-047B-C9CD-D33E7F33DF8D}"/>
              </a:ext>
            </a:extLst>
          </p:cNvPr>
          <p:cNvSpPr txBox="1"/>
          <p:nvPr/>
        </p:nvSpPr>
        <p:spPr>
          <a:xfrm>
            <a:off x="622444" y="1532617"/>
            <a:ext cx="10474704" cy="1130246"/>
          </a:xfrm>
          <a:prstGeom prst="rect">
            <a:avLst/>
          </a:prstGeom>
          <a:noFill/>
        </p:spPr>
        <p:txBody>
          <a:bodyPr wrap="square" rtlCol="0">
            <a:spAutoFit/>
          </a:bodyPr>
          <a:lstStyle/>
          <a:p>
            <a:pPr>
              <a:lnSpc>
                <a:spcPct val="150000"/>
              </a:lnSpc>
              <a:buClr>
                <a:srgbClr val="004578"/>
              </a:buClr>
              <a:defRPr/>
            </a:pP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最终在</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KITTI</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数据集</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13</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序列上测试我的系统，利用</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evo</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评估工具对比</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APE</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a:t>
            </a:r>
            <a:r>
              <a:rPr lang="fr-BE" altLang="zh-CN" sz="2400" kern="100" dirty="0">
                <a:latin typeface="Times New Roman" panose="02020603050405020304" pitchFamily="18" charset="0"/>
                <a:ea typeface="宋体" panose="02010600030101010101" pitchFamily="2" charset="-122"/>
                <a:cs typeface="Times New Roman" panose="02020603050405020304" pitchFamily="18" charset="0"/>
              </a:rPr>
              <a:t>Absolute Pose </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E</a:t>
            </a:r>
            <a:r>
              <a:rPr lang="fr-BE" altLang="zh-CN" sz="2400" kern="100" dirty="0">
                <a:latin typeface="Times New Roman" panose="02020603050405020304" pitchFamily="18" charset="0"/>
                <a:ea typeface="宋体" panose="02010600030101010101" pitchFamily="2" charset="-122"/>
                <a:cs typeface="Times New Roman" panose="02020603050405020304" pitchFamily="18" charset="0"/>
              </a:rPr>
              <a:t>rror</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RPE</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kern="100" dirty="0">
                <a:latin typeface="Times New Roman" panose="02020603050405020304" pitchFamily="18" charset="0"/>
                <a:ea typeface="宋体" panose="02010600030101010101" pitchFamily="2" charset="-122"/>
                <a:cs typeface="Times New Roman" panose="02020603050405020304" pitchFamily="18" charset="0"/>
              </a:rPr>
              <a:t>R</a:t>
            </a:r>
            <a:r>
              <a:rPr lang="fr-BE" altLang="zh-CN" sz="2400" kern="100" dirty="0">
                <a:latin typeface="Times New Roman" panose="02020603050405020304" pitchFamily="18" charset="0"/>
                <a:ea typeface="宋体" panose="02010600030101010101" pitchFamily="2" charset="-122"/>
                <a:cs typeface="Times New Roman" panose="02020603050405020304" pitchFamily="18" charset="0"/>
              </a:rPr>
              <a:t>elative Pose Error</a:t>
            </a:r>
            <a:r>
              <a:rPr lang="zh-CN" altLang="en-US" sz="2400"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7" name="表格 6">
            <a:extLst>
              <a:ext uri="{FF2B5EF4-FFF2-40B4-BE49-F238E27FC236}">
                <a16:creationId xmlns:a16="http://schemas.microsoft.com/office/drawing/2014/main" id="{E147FEA9-6E75-FE03-6FEF-651CB23D7442}"/>
              </a:ext>
            </a:extLst>
          </p:cNvPr>
          <p:cNvGraphicFramePr>
            <a:graphicFrameLocks noGrp="1"/>
          </p:cNvGraphicFramePr>
          <p:nvPr>
            <p:extLst>
              <p:ext uri="{D42A27DB-BD31-4B8C-83A1-F6EECF244321}">
                <p14:modId xmlns:p14="http://schemas.microsoft.com/office/powerpoint/2010/main" val="2569792788"/>
              </p:ext>
            </p:extLst>
          </p:nvPr>
        </p:nvGraphicFramePr>
        <p:xfrm>
          <a:off x="714791" y="2740922"/>
          <a:ext cx="9872363" cy="3095744"/>
        </p:xfrm>
        <a:graphic>
          <a:graphicData uri="http://schemas.openxmlformats.org/drawingml/2006/table">
            <a:tbl>
              <a:tblPr firstRow="1" firstCol="1" bandRow="1">
                <a:tableStyleId>{5C22544A-7EE6-4342-B048-85BDC9FD1C3A}</a:tableStyleId>
              </a:tblPr>
              <a:tblGrid>
                <a:gridCol w="2100242">
                  <a:extLst>
                    <a:ext uri="{9D8B030D-6E8A-4147-A177-3AD203B41FA5}">
                      <a16:colId xmlns:a16="http://schemas.microsoft.com/office/drawing/2014/main" val="2946345951"/>
                    </a:ext>
                  </a:extLst>
                </a:gridCol>
                <a:gridCol w="2100242">
                  <a:extLst>
                    <a:ext uri="{9D8B030D-6E8A-4147-A177-3AD203B41FA5}">
                      <a16:colId xmlns:a16="http://schemas.microsoft.com/office/drawing/2014/main" val="4237739570"/>
                    </a:ext>
                  </a:extLst>
                </a:gridCol>
                <a:gridCol w="1968337">
                  <a:extLst>
                    <a:ext uri="{9D8B030D-6E8A-4147-A177-3AD203B41FA5}">
                      <a16:colId xmlns:a16="http://schemas.microsoft.com/office/drawing/2014/main" val="1663714013"/>
                    </a:ext>
                  </a:extLst>
                </a:gridCol>
                <a:gridCol w="1968337">
                  <a:extLst>
                    <a:ext uri="{9D8B030D-6E8A-4147-A177-3AD203B41FA5}">
                      <a16:colId xmlns:a16="http://schemas.microsoft.com/office/drawing/2014/main" val="1115869539"/>
                    </a:ext>
                  </a:extLst>
                </a:gridCol>
                <a:gridCol w="1735205">
                  <a:extLst>
                    <a:ext uri="{9D8B030D-6E8A-4147-A177-3AD203B41FA5}">
                      <a16:colId xmlns:a16="http://schemas.microsoft.com/office/drawing/2014/main" val="2715319292"/>
                    </a:ext>
                  </a:extLst>
                </a:gridCol>
              </a:tblGrid>
              <a:tr h="536452">
                <a:tc rowSpan="2">
                  <a:txBody>
                    <a:bodyPr/>
                    <a:lstStyle/>
                    <a:p>
                      <a:pPr indent="266700" algn="ctr"/>
                      <a:r>
                        <a:rPr lang="zh-CN" sz="1800" kern="100" dirty="0">
                          <a:effectLst/>
                        </a:rPr>
                        <a:t>数值</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gridSpan="2">
                  <a:txBody>
                    <a:bodyPr/>
                    <a:lstStyle/>
                    <a:p>
                      <a:pPr indent="266700" algn="ctr"/>
                      <a:r>
                        <a:rPr lang="en-US" sz="1800" kern="100" dirty="0">
                          <a:effectLst/>
                        </a:rPr>
                        <a:t>VDO_SLAM</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hMerge="1">
                  <a:txBody>
                    <a:bodyPr/>
                    <a:lstStyle/>
                    <a:p>
                      <a:endParaRPr lang="zh-CN" altLang="en-US"/>
                    </a:p>
                  </a:txBody>
                  <a:tcPr/>
                </a:tc>
                <a:tc gridSpan="2">
                  <a:txBody>
                    <a:bodyPr/>
                    <a:lstStyle/>
                    <a:p>
                      <a:pPr indent="266700" algn="ctr"/>
                      <a:r>
                        <a:rPr lang="en-US" sz="1800" kern="100" dirty="0">
                          <a:effectLst/>
                        </a:rPr>
                        <a:t>DM-SLAM</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3576673184"/>
                  </a:ext>
                </a:extLst>
              </a:tr>
              <a:tr h="387352">
                <a:tc vMerge="1">
                  <a:txBody>
                    <a:bodyPr/>
                    <a:lstStyle/>
                    <a:p>
                      <a:endParaRPr lang="zh-CN" altLang="en-US"/>
                    </a:p>
                  </a:txBody>
                  <a:tcPr/>
                </a:tc>
                <a:tc>
                  <a:txBody>
                    <a:bodyPr/>
                    <a:lstStyle/>
                    <a:p>
                      <a:pPr indent="266700" algn="ctr"/>
                      <a:r>
                        <a:rPr lang="en-US" sz="1800" kern="100">
                          <a:effectLst/>
                        </a:rPr>
                        <a:t>APE</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RPE</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APE</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RPE</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717711995"/>
                  </a:ext>
                </a:extLst>
              </a:tr>
              <a:tr h="536452">
                <a:tc>
                  <a:txBody>
                    <a:bodyPr/>
                    <a:lstStyle/>
                    <a:p>
                      <a:pPr indent="266700" algn="ctr"/>
                      <a:r>
                        <a:rPr lang="en-US" sz="1800" kern="100">
                          <a:effectLst/>
                        </a:rPr>
                        <a:t>max</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0.35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0.10</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0.32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0.10</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836327321"/>
                  </a:ext>
                </a:extLst>
              </a:tr>
              <a:tr h="562584">
                <a:tc>
                  <a:txBody>
                    <a:bodyPr/>
                    <a:lstStyle/>
                    <a:p>
                      <a:pPr indent="266700" algn="ctr"/>
                      <a:r>
                        <a:rPr lang="en-US" sz="1800" kern="100">
                          <a:effectLst/>
                        </a:rPr>
                        <a:t>mean</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0.16</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0.06</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0.15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0.06</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017531477"/>
                  </a:ext>
                </a:extLst>
              </a:tr>
              <a:tr h="536452">
                <a:tc>
                  <a:txBody>
                    <a:bodyPr/>
                    <a:lstStyle/>
                    <a:p>
                      <a:pPr indent="266700" algn="ctr"/>
                      <a:r>
                        <a:rPr lang="en-US" sz="1800" kern="100">
                          <a:effectLst/>
                        </a:rPr>
                        <a:t>rmse</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0.18</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0.07</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0.16</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0.07</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517075717"/>
                  </a:ext>
                </a:extLst>
              </a:tr>
              <a:tr h="536452">
                <a:tc>
                  <a:txBody>
                    <a:bodyPr/>
                    <a:lstStyle/>
                    <a:p>
                      <a:pPr indent="266700" algn="ctr"/>
                      <a:r>
                        <a:rPr lang="en-US" sz="1800" kern="100">
                          <a:effectLst/>
                        </a:rPr>
                        <a:t>min</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0.02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0.04</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0.03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0.03</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927109992"/>
                  </a:ext>
                </a:extLst>
              </a:tr>
            </a:tbl>
          </a:graphicData>
        </a:graphic>
      </p:graphicFrame>
    </p:spTree>
    <p:extLst>
      <p:ext uri="{BB962C8B-B14F-4D97-AF65-F5344CB8AC3E}">
        <p14:creationId xmlns:p14="http://schemas.microsoft.com/office/powerpoint/2010/main" val="894916883"/>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2400" b="1" dirty="0">
                <a:solidFill>
                  <a:srgbClr val="004578"/>
                </a:solidFill>
                <a:latin typeface="微软雅黑" panose="020B0503020204020204" pitchFamily="34" charset="-122"/>
                <a:ea typeface="微软雅黑" panose="020B0503020204020204" pitchFamily="34" charset="-122"/>
              </a:rPr>
              <a:t>进展</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22788" y="1128724"/>
            <a:ext cx="41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4</a:t>
            </a:r>
            <a:r>
              <a:rPr lang="zh-CN" altLang="en-US" sz="2400" b="1" dirty="0">
                <a:latin typeface="宋体" panose="02010600030101010101" pitchFamily="2" charset="-122"/>
                <a:ea typeface="宋体" panose="02010600030101010101" pitchFamily="2" charset="-122"/>
              </a:rPr>
              <a:t>、实验结果</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BCEEEE75-13F6-3400-A578-9061DF068017}"/>
              </a:ext>
            </a:extLst>
          </p:cNvPr>
          <p:cNvSpPr/>
          <p:nvPr/>
        </p:nvSpPr>
        <p:spPr>
          <a:xfrm>
            <a:off x="0" y="5944897"/>
            <a:ext cx="12192000" cy="9131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ClrTx/>
              <a:buSzTx/>
              <a:buFontTx/>
            </a:pPr>
            <a:r>
              <a:rPr lang="zh-CN" altLang="en-US" sz="2400" b="1" dirty="0">
                <a:solidFill>
                  <a:srgbClr val="FF0000"/>
                </a:solidFill>
                <a:latin typeface="宋体" panose="02010600030101010101" pitchFamily="2" charset="-122"/>
                <a:ea typeface="宋体" panose="02010600030101010101" pitchFamily="2" charset="-122"/>
                <a:cs typeface="Arial" panose="020B0604020202020204" pitchFamily="34" charset="0"/>
              </a:rPr>
              <a:t>测试</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系统，对比</a:t>
            </a:r>
            <a:r>
              <a:rPr lang="fr-BE" altLang="zh-CN" sz="2400" b="1" dirty="0">
                <a:solidFill>
                  <a:srgbClr val="FF0000"/>
                </a:solidFill>
                <a:latin typeface="宋体" panose="02010600030101010101" pitchFamily="2" charset="-122"/>
                <a:ea typeface="宋体" panose="02010600030101010101" pitchFamily="2" charset="-122"/>
                <a:cs typeface="Arial" panose="020B0604020202020204" pitchFamily="34" charset="0"/>
              </a:rPr>
              <a:t>KITTI</a:t>
            </a:r>
            <a:r>
              <a:rPr lang="zh-CN" altLang="en-US" sz="2400" b="1" dirty="0">
                <a:solidFill>
                  <a:schemeClr val="tx1"/>
                </a:solidFill>
                <a:latin typeface="宋体" panose="02010600030101010101" pitchFamily="2" charset="-122"/>
                <a:ea typeface="宋体" panose="02010600030101010101" pitchFamily="2" charset="-122"/>
                <a:cs typeface="Arial" panose="020B0604020202020204" pitchFamily="34" charset="0"/>
              </a:rPr>
              <a:t>数据集的绝对位姿误差和相对位姿误差</a:t>
            </a:r>
          </a:p>
        </p:txBody>
      </p:sp>
      <p:sp>
        <p:nvSpPr>
          <p:cNvPr id="19" name="Rectangle 6">
            <a:extLst>
              <a:ext uri="{FF2B5EF4-FFF2-40B4-BE49-F238E27FC236}">
                <a16:creationId xmlns:a16="http://schemas.microsoft.com/office/drawing/2014/main" id="{3C24DA75-AEDC-4972-DCCA-6BB999D9B420}"/>
              </a:ext>
            </a:extLst>
          </p:cNvPr>
          <p:cNvSpPr>
            <a:spLocks noChangeArrowheads="1"/>
          </p:cNvSpPr>
          <p:nvPr/>
        </p:nvSpPr>
        <p:spPr bwMode="auto">
          <a:xfrm>
            <a:off x="653629" y="5326629"/>
            <a:ext cx="146018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22" name="Rectangle 8">
            <a:extLst>
              <a:ext uri="{FF2B5EF4-FFF2-40B4-BE49-F238E27FC236}">
                <a16:creationId xmlns:a16="http://schemas.microsoft.com/office/drawing/2014/main" id="{DC68370C-3882-C2D2-6E4A-6DC65E15CDC6}"/>
              </a:ext>
            </a:extLst>
          </p:cNvPr>
          <p:cNvSpPr>
            <a:spLocks noChangeArrowheads="1"/>
          </p:cNvSpPr>
          <p:nvPr/>
        </p:nvSpPr>
        <p:spPr bwMode="auto">
          <a:xfrm>
            <a:off x="756355" y="5323515"/>
            <a:ext cx="163114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14" name="Rectangle 2">
            <a:extLst>
              <a:ext uri="{FF2B5EF4-FFF2-40B4-BE49-F238E27FC236}">
                <a16:creationId xmlns:a16="http://schemas.microsoft.com/office/drawing/2014/main" id="{868D584C-5E07-0923-3830-F3331FE614B5}"/>
              </a:ext>
            </a:extLst>
          </p:cNvPr>
          <p:cNvSpPr>
            <a:spLocks noChangeArrowheads="1"/>
          </p:cNvSpPr>
          <p:nvPr/>
        </p:nvSpPr>
        <p:spPr bwMode="auto">
          <a:xfrm>
            <a:off x="5704277" y="2191504"/>
            <a:ext cx="87113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5" name="文本框 4">
            <a:extLst>
              <a:ext uri="{FF2B5EF4-FFF2-40B4-BE49-F238E27FC236}">
                <a16:creationId xmlns:a16="http://schemas.microsoft.com/office/drawing/2014/main" id="{75B42B35-47E1-047B-C9CD-D33E7F33DF8D}"/>
              </a:ext>
            </a:extLst>
          </p:cNvPr>
          <p:cNvSpPr txBox="1"/>
          <p:nvPr/>
        </p:nvSpPr>
        <p:spPr>
          <a:xfrm>
            <a:off x="612396" y="1542665"/>
            <a:ext cx="10474704" cy="579967"/>
          </a:xfrm>
          <a:prstGeom prst="rect">
            <a:avLst/>
          </a:prstGeom>
          <a:noFill/>
        </p:spPr>
        <p:txBody>
          <a:bodyPr wrap="square" rtlCol="0">
            <a:spAutoFit/>
          </a:bodyPr>
          <a:lstStyle/>
          <a:p>
            <a:pPr>
              <a:lnSpc>
                <a:spcPct val="150000"/>
              </a:lnSpc>
              <a:buClr>
                <a:srgbClr val="004578"/>
              </a:buClr>
              <a:defRPr/>
            </a:pP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3" name="表格 2">
            <a:extLst>
              <a:ext uri="{FF2B5EF4-FFF2-40B4-BE49-F238E27FC236}">
                <a16:creationId xmlns:a16="http://schemas.microsoft.com/office/drawing/2014/main" id="{366FF31C-AF23-5777-55AE-98725200DEF9}"/>
              </a:ext>
            </a:extLst>
          </p:cNvPr>
          <p:cNvGraphicFramePr>
            <a:graphicFrameLocks noGrp="1"/>
          </p:cNvGraphicFramePr>
          <p:nvPr>
            <p:extLst>
              <p:ext uri="{D42A27DB-BD31-4B8C-83A1-F6EECF244321}">
                <p14:modId xmlns:p14="http://schemas.microsoft.com/office/powerpoint/2010/main" val="1578149374"/>
              </p:ext>
            </p:extLst>
          </p:nvPr>
        </p:nvGraphicFramePr>
        <p:xfrm>
          <a:off x="756354" y="1635105"/>
          <a:ext cx="9894329" cy="4237636"/>
        </p:xfrm>
        <a:graphic>
          <a:graphicData uri="http://schemas.openxmlformats.org/drawingml/2006/table">
            <a:tbl>
              <a:tblPr firstRow="1" firstCol="1" bandRow="1">
                <a:tableStyleId>{5C22544A-7EE6-4342-B048-85BDC9FD1C3A}</a:tableStyleId>
              </a:tblPr>
              <a:tblGrid>
                <a:gridCol w="1389641">
                  <a:extLst>
                    <a:ext uri="{9D8B030D-6E8A-4147-A177-3AD203B41FA5}">
                      <a16:colId xmlns:a16="http://schemas.microsoft.com/office/drawing/2014/main" val="377275248"/>
                    </a:ext>
                  </a:extLst>
                </a:gridCol>
                <a:gridCol w="1389641">
                  <a:extLst>
                    <a:ext uri="{9D8B030D-6E8A-4147-A177-3AD203B41FA5}">
                      <a16:colId xmlns:a16="http://schemas.microsoft.com/office/drawing/2014/main" val="1465193219"/>
                    </a:ext>
                  </a:extLst>
                </a:gridCol>
                <a:gridCol w="1476356">
                  <a:extLst>
                    <a:ext uri="{9D8B030D-6E8A-4147-A177-3AD203B41FA5}">
                      <a16:colId xmlns:a16="http://schemas.microsoft.com/office/drawing/2014/main" val="3912531714"/>
                    </a:ext>
                  </a:extLst>
                </a:gridCol>
                <a:gridCol w="1476356">
                  <a:extLst>
                    <a:ext uri="{9D8B030D-6E8A-4147-A177-3AD203B41FA5}">
                      <a16:colId xmlns:a16="http://schemas.microsoft.com/office/drawing/2014/main" val="1446185076"/>
                    </a:ext>
                  </a:extLst>
                </a:gridCol>
                <a:gridCol w="1424765">
                  <a:extLst>
                    <a:ext uri="{9D8B030D-6E8A-4147-A177-3AD203B41FA5}">
                      <a16:colId xmlns:a16="http://schemas.microsoft.com/office/drawing/2014/main" val="1769579303"/>
                    </a:ext>
                  </a:extLst>
                </a:gridCol>
                <a:gridCol w="1398422">
                  <a:extLst>
                    <a:ext uri="{9D8B030D-6E8A-4147-A177-3AD203B41FA5}">
                      <a16:colId xmlns:a16="http://schemas.microsoft.com/office/drawing/2014/main" val="3184360159"/>
                    </a:ext>
                  </a:extLst>
                </a:gridCol>
                <a:gridCol w="1339148">
                  <a:extLst>
                    <a:ext uri="{9D8B030D-6E8A-4147-A177-3AD203B41FA5}">
                      <a16:colId xmlns:a16="http://schemas.microsoft.com/office/drawing/2014/main" val="3543492603"/>
                    </a:ext>
                  </a:extLst>
                </a:gridCol>
              </a:tblGrid>
              <a:tr h="325972">
                <a:tc rowSpan="2">
                  <a:txBody>
                    <a:bodyPr/>
                    <a:lstStyle/>
                    <a:p>
                      <a:pPr indent="266700" algn="ctr"/>
                      <a:r>
                        <a:rPr lang="en-US" sz="1800" kern="100" dirty="0">
                          <a:effectLst/>
                        </a:rPr>
                        <a:t>Seq</a:t>
                      </a:r>
                      <a:endParaRPr lang="zh-CN" sz="1800" kern="100" dirty="0">
                        <a:effectLst/>
                        <a:latin typeface="Times New Roman" panose="02020603050405020304" pitchFamily="18" charset="0"/>
                        <a:ea typeface="宋体" panose="02010600030101010101" pitchFamily="2" charset="-122"/>
                      </a:endParaRPr>
                    </a:p>
                  </a:txBody>
                  <a:tcPr marL="68580" marR="68580" marT="0" marB="0" anchor="ctr"/>
                </a:tc>
                <a:tc gridSpan="2">
                  <a:txBody>
                    <a:bodyPr/>
                    <a:lstStyle/>
                    <a:p>
                      <a:pPr indent="266700" algn="ctr"/>
                      <a:r>
                        <a:rPr lang="en-US" sz="1800" kern="100">
                          <a:effectLst/>
                        </a:rPr>
                        <a:t>ORB_SLAM2</a:t>
                      </a:r>
                      <a:endParaRPr lang="zh-CN" sz="1800" kern="100">
                        <a:effectLst/>
                        <a:latin typeface="Times New Roman" panose="02020603050405020304" pitchFamily="18" charset="0"/>
                        <a:ea typeface="宋体" panose="02010600030101010101" pitchFamily="2" charset="-122"/>
                      </a:endParaRPr>
                    </a:p>
                  </a:txBody>
                  <a:tcPr marL="68580" marR="68580" marT="0" marB="0"/>
                </a:tc>
                <a:tc hMerge="1">
                  <a:txBody>
                    <a:bodyPr/>
                    <a:lstStyle/>
                    <a:p>
                      <a:endParaRPr lang="zh-CN" altLang="en-US"/>
                    </a:p>
                  </a:txBody>
                  <a:tcPr/>
                </a:tc>
                <a:tc gridSpan="2">
                  <a:txBody>
                    <a:bodyPr/>
                    <a:lstStyle/>
                    <a:p>
                      <a:pPr indent="266700" algn="ctr"/>
                      <a:r>
                        <a:rPr lang="en-US" sz="1800" kern="100">
                          <a:effectLst/>
                        </a:rPr>
                        <a:t>DyStSLAM</a:t>
                      </a:r>
                      <a:endParaRPr lang="zh-CN" sz="1800" kern="100">
                        <a:effectLst/>
                        <a:latin typeface="Times New Roman" panose="02020603050405020304" pitchFamily="18" charset="0"/>
                        <a:ea typeface="宋体" panose="02010600030101010101" pitchFamily="2" charset="-122"/>
                      </a:endParaRPr>
                    </a:p>
                  </a:txBody>
                  <a:tcPr marL="68580" marR="68580" marT="0" marB="0"/>
                </a:tc>
                <a:tc hMerge="1">
                  <a:txBody>
                    <a:bodyPr/>
                    <a:lstStyle/>
                    <a:p>
                      <a:endParaRPr lang="zh-CN" altLang="en-US"/>
                    </a:p>
                  </a:txBody>
                  <a:tcPr/>
                </a:tc>
                <a:tc gridSpan="2">
                  <a:txBody>
                    <a:bodyPr/>
                    <a:lstStyle/>
                    <a:p>
                      <a:pPr indent="266700" algn="ctr"/>
                      <a:r>
                        <a:rPr lang="en-US" sz="1800" kern="100" dirty="0" err="1">
                          <a:effectLst/>
                        </a:rPr>
                        <a:t>DynaSLAM</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hMerge="1">
                  <a:txBody>
                    <a:bodyPr/>
                    <a:lstStyle/>
                    <a:p>
                      <a:endParaRPr lang="zh-CN" altLang="en-US"/>
                    </a:p>
                  </a:txBody>
                  <a:tcPr/>
                </a:tc>
                <a:extLst>
                  <a:ext uri="{0D108BD9-81ED-4DB2-BD59-A6C34878D82A}">
                    <a16:rowId xmlns:a16="http://schemas.microsoft.com/office/drawing/2014/main" val="763885642"/>
                  </a:ext>
                </a:extLst>
              </a:tr>
              <a:tr h="325972">
                <a:tc vMerge="1">
                  <a:txBody>
                    <a:bodyPr/>
                    <a:lstStyle/>
                    <a:p>
                      <a:endParaRPr lang="zh-CN" altLang="en-US"/>
                    </a:p>
                  </a:txBody>
                  <a:tcPr/>
                </a:tc>
                <a:tc>
                  <a:txBody>
                    <a:bodyPr/>
                    <a:lstStyle/>
                    <a:p>
                      <a:pPr indent="266700" algn="ctr"/>
                      <a:r>
                        <a:rPr lang="en-US" sz="1800" kern="100" dirty="0">
                          <a:effectLst/>
                        </a:rPr>
                        <a:t>A</a:t>
                      </a:r>
                      <a:r>
                        <a:rPr lang="en-US" altLang="zh-CN" sz="1800" kern="100" dirty="0">
                          <a:effectLst/>
                        </a:rPr>
                        <a:t>P</a:t>
                      </a:r>
                      <a:r>
                        <a:rPr lang="en-US" sz="1800" kern="100" dirty="0">
                          <a:effectLst/>
                        </a:rPr>
                        <a:t>E</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RPE</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APE</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RPE</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APE</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RPE</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838157873"/>
                  </a:ext>
                </a:extLst>
              </a:tr>
              <a:tr h="325972">
                <a:tc>
                  <a:txBody>
                    <a:bodyPr/>
                    <a:lstStyle/>
                    <a:p>
                      <a:pPr indent="266700" algn="ctr"/>
                      <a:r>
                        <a:rPr lang="en-US" sz="1800" kern="100" dirty="0">
                          <a:effectLst/>
                        </a:rPr>
                        <a:t>00</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1.30</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0.70</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1.28</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0.70</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3.88</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1.35</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407341209"/>
                  </a:ext>
                </a:extLst>
              </a:tr>
              <a:tr h="325972">
                <a:tc>
                  <a:txBody>
                    <a:bodyPr/>
                    <a:lstStyle/>
                    <a:p>
                      <a:pPr indent="266700" algn="ctr"/>
                      <a:r>
                        <a:rPr lang="en-US" sz="1800" kern="100">
                          <a:effectLst/>
                        </a:rPr>
                        <a:t>01</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10.18</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1.44</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9.64</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1.49</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10.23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1.33</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14875000"/>
                  </a:ext>
                </a:extLst>
              </a:tr>
              <a:tr h="325972">
                <a:tc>
                  <a:txBody>
                    <a:bodyPr/>
                    <a:lstStyle/>
                    <a:p>
                      <a:pPr indent="266700" algn="ctr"/>
                      <a:r>
                        <a:rPr lang="en-US" sz="1800" kern="100">
                          <a:effectLst/>
                        </a:rPr>
                        <a:t>02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6.28</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0.78</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4.91</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0.75</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6.37</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1.42</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29837223"/>
                  </a:ext>
                </a:extLst>
              </a:tr>
              <a:tr h="325972">
                <a:tc>
                  <a:txBody>
                    <a:bodyPr/>
                    <a:lstStyle/>
                    <a:p>
                      <a:pPr indent="266700" algn="ctr"/>
                      <a:r>
                        <a:rPr lang="en-US" sz="1800" kern="100">
                          <a:effectLst/>
                        </a:rPr>
                        <a:t>03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0.73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0.73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0.58</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0.70</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4.69</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2.73</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239517567"/>
                  </a:ext>
                </a:extLst>
              </a:tr>
              <a:tr h="325972">
                <a:tc>
                  <a:txBody>
                    <a:bodyPr/>
                    <a:lstStyle/>
                    <a:p>
                      <a:pPr indent="266700" algn="ctr"/>
                      <a:r>
                        <a:rPr lang="en-US" sz="1800" kern="100">
                          <a:effectLst/>
                        </a:rPr>
                        <a:t>04</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0.25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0.23</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0.47</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1.18</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1.11</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256812035"/>
                  </a:ext>
                </a:extLst>
              </a:tr>
              <a:tr h="325972">
                <a:tc>
                  <a:txBody>
                    <a:bodyPr/>
                    <a:lstStyle/>
                    <a:p>
                      <a:pPr indent="266700" algn="ctr"/>
                      <a:r>
                        <a:rPr lang="en-US" sz="1800" kern="100">
                          <a:effectLst/>
                        </a:rPr>
                        <a:t>05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0.76</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0.39</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0.78</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0.40</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1.72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0.69</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918823567"/>
                  </a:ext>
                </a:extLst>
              </a:tr>
              <a:tr h="325972">
                <a:tc>
                  <a:txBody>
                    <a:bodyPr/>
                    <a:lstStyle/>
                    <a:p>
                      <a:pPr indent="266700" algn="ctr"/>
                      <a:r>
                        <a:rPr lang="en-US" sz="1800" kern="100">
                          <a:effectLst/>
                        </a:rPr>
                        <a:t>06</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0.80</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0.53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0.72</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0.50</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1.95</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0.94</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451652148"/>
                  </a:ext>
                </a:extLst>
              </a:tr>
              <a:tr h="325972">
                <a:tc>
                  <a:txBody>
                    <a:bodyPr/>
                    <a:lstStyle/>
                    <a:p>
                      <a:pPr indent="266700" algn="ctr"/>
                      <a:r>
                        <a:rPr lang="en-US" sz="1800" kern="100">
                          <a:effectLst/>
                        </a:rPr>
                        <a:t>07</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0.55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0.51</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0.54</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0.50</a:t>
                      </a:r>
                      <a:endParaRPr lang="zh-CN" sz="18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1.12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0.84</a:t>
                      </a:r>
                      <a:endParaRPr lang="zh-CN" sz="18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92279530"/>
                  </a:ext>
                </a:extLst>
              </a:tr>
              <a:tr h="325972">
                <a:tc>
                  <a:txBody>
                    <a:bodyPr/>
                    <a:lstStyle/>
                    <a:p>
                      <a:pPr indent="266700" algn="ctr"/>
                      <a:r>
                        <a:rPr lang="en-US" sz="1800" kern="100">
                          <a:effectLst/>
                        </a:rPr>
                        <a:t>08</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3.59</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1.02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3.27</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1.01</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3.97</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1.22</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564688162"/>
                  </a:ext>
                </a:extLst>
              </a:tr>
              <a:tr h="325972">
                <a:tc>
                  <a:txBody>
                    <a:bodyPr/>
                    <a:lstStyle/>
                    <a:p>
                      <a:pPr indent="266700" algn="ctr"/>
                      <a:r>
                        <a:rPr lang="en-US" sz="1800" kern="100">
                          <a:effectLst/>
                        </a:rPr>
                        <a:t>09</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2.71</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0.86</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2.95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0.85</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5.24</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1.31</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85892978"/>
                  </a:ext>
                </a:extLst>
              </a:tr>
              <a:tr h="325972">
                <a:tc>
                  <a:txBody>
                    <a:bodyPr/>
                    <a:lstStyle/>
                    <a:p>
                      <a:pPr indent="266700" algn="ctr"/>
                      <a:r>
                        <a:rPr lang="en-US" sz="1800" kern="100">
                          <a:effectLst/>
                        </a:rPr>
                        <a:t>10</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1.02</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0.60</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7970" algn="ctr"/>
                      <a:r>
                        <a:rPr lang="en-US" sz="1800" b="1" kern="100" dirty="0">
                          <a:effectLst/>
                        </a:rPr>
                        <a:t>1.01</a:t>
                      </a:r>
                      <a:endParaRPr lang="zh-CN" sz="1800" b="1"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0.61</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a:effectLst/>
                        </a:rPr>
                        <a:t>2.33</a:t>
                      </a:r>
                      <a:endParaRPr lang="zh-CN" sz="1800" kern="100">
                        <a:effectLst/>
                        <a:latin typeface="Times New Roman" panose="02020603050405020304" pitchFamily="18" charset="0"/>
                        <a:ea typeface="宋体" panose="02010600030101010101" pitchFamily="2" charset="-122"/>
                      </a:endParaRPr>
                    </a:p>
                  </a:txBody>
                  <a:tcPr marL="68580" marR="68580" marT="0" marB="0"/>
                </a:tc>
                <a:tc>
                  <a:txBody>
                    <a:bodyPr/>
                    <a:lstStyle/>
                    <a:p>
                      <a:pPr indent="266700" algn="ctr"/>
                      <a:r>
                        <a:rPr lang="en-US" sz="1800" kern="100" dirty="0">
                          <a:effectLst/>
                        </a:rPr>
                        <a:t>0.98</a:t>
                      </a:r>
                      <a:endParaRPr lang="zh-CN" sz="18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265735284"/>
                  </a:ext>
                </a:extLst>
              </a:tr>
            </a:tbl>
          </a:graphicData>
        </a:graphic>
      </p:graphicFrame>
    </p:spTree>
    <p:extLst>
      <p:ext uri="{BB962C8B-B14F-4D97-AF65-F5344CB8AC3E}">
        <p14:creationId xmlns:p14="http://schemas.microsoft.com/office/powerpoint/2010/main" val="1349234406"/>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4400" dirty="0">
                <a:solidFill>
                  <a:srgbClr val="004578"/>
                </a:solidFill>
                <a:latin typeface="微软雅黑" panose="020B0503020204020204" pitchFamily="34" charset="-122"/>
                <a:ea typeface="微软雅黑" panose="020B0503020204020204" pitchFamily="34" charset="-122"/>
              </a:rPr>
              <a:t>研究计划</a:t>
            </a:r>
            <a:endPar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854779221"/>
      </p:ext>
    </p:extLst>
  </p:cSld>
  <p:clrMapOvr>
    <a:masterClrMapping/>
  </p:clrMapOvr>
  <mc:AlternateContent xmlns:mc="http://schemas.openxmlformats.org/markup-compatibility/2006" xmlns:p14="http://schemas.microsoft.com/office/powerpoint/2010/main">
    <mc:Choice Requires="p14">
      <p:transition spd="slow" p14:dur="1600" advTm="36">
        <p:blinds dir="vert"/>
      </p:transition>
    </mc:Choice>
    <mc:Fallback xmlns="">
      <p:transition spd="slow" advTm="36">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三、待解决问题</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a:extLst>
              <a:ext uri="{FF2B5EF4-FFF2-40B4-BE49-F238E27FC236}">
                <a16:creationId xmlns:a16="http://schemas.microsoft.com/office/drawing/2014/main" id="{75B42B35-47E1-047B-C9CD-D33E7F33DF8D}"/>
              </a:ext>
            </a:extLst>
          </p:cNvPr>
          <p:cNvSpPr txBox="1"/>
          <p:nvPr/>
        </p:nvSpPr>
        <p:spPr>
          <a:xfrm>
            <a:off x="612396" y="1432137"/>
            <a:ext cx="10474704" cy="579967"/>
          </a:xfrm>
          <a:prstGeom prst="rect">
            <a:avLst/>
          </a:prstGeom>
          <a:noFill/>
        </p:spPr>
        <p:txBody>
          <a:bodyPr wrap="square" rtlCol="0">
            <a:spAutoFit/>
          </a:bodyPr>
          <a:lstStyle/>
          <a:p>
            <a:pPr>
              <a:lnSpc>
                <a:spcPct val="150000"/>
              </a:lnSpc>
              <a:buClr>
                <a:srgbClr val="004578"/>
              </a:buClr>
              <a:defRPr/>
            </a:pP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Freeform 13">
            <a:extLst>
              <a:ext uri="{FF2B5EF4-FFF2-40B4-BE49-F238E27FC236}">
                <a16:creationId xmlns:a16="http://schemas.microsoft.com/office/drawing/2014/main" id="{89E201A1-C752-A7E5-E5E5-4B034D1DDF7A}"/>
              </a:ext>
            </a:extLst>
          </p:cNvPr>
          <p:cNvSpPr>
            <a:spLocks noEditPoints="1"/>
          </p:cNvSpPr>
          <p:nvPr/>
        </p:nvSpPr>
        <p:spPr>
          <a:xfrm>
            <a:off x="783662" y="4184692"/>
            <a:ext cx="1174750" cy="1600200"/>
          </a:xfrm>
          <a:custGeom>
            <a:avLst/>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1373" h="1870">
                <a:moveTo>
                  <a:pt x="123" y="694"/>
                </a:moveTo>
                <a:cubicBezTo>
                  <a:pt x="123" y="673"/>
                  <a:pt x="124" y="652"/>
                  <a:pt x="126" y="632"/>
                </a:cubicBezTo>
                <a:lnTo>
                  <a:pt x="53" y="632"/>
                </a:lnTo>
                <a:cubicBezTo>
                  <a:pt x="24" y="632"/>
                  <a:pt x="0" y="655"/>
                  <a:pt x="0" y="683"/>
                </a:cubicBezTo>
                <a:cubicBezTo>
                  <a:pt x="0" y="711"/>
                  <a:pt x="24" y="734"/>
                  <a:pt x="53" y="734"/>
                </a:cubicBezTo>
                <a:lnTo>
                  <a:pt x="125" y="734"/>
                </a:lnTo>
                <a:cubicBezTo>
                  <a:pt x="124" y="721"/>
                  <a:pt x="123" y="708"/>
                  <a:pt x="123" y="694"/>
                </a:cubicBezTo>
                <a:close/>
                <a:moveTo>
                  <a:pt x="252" y="335"/>
                </a:moveTo>
                <a:cubicBezTo>
                  <a:pt x="274" y="309"/>
                  <a:pt x="298" y="285"/>
                  <a:pt x="324" y="263"/>
                </a:cubicBezTo>
                <a:lnTo>
                  <a:pt x="274" y="212"/>
                </a:lnTo>
                <a:cubicBezTo>
                  <a:pt x="253" y="192"/>
                  <a:pt x="220" y="191"/>
                  <a:pt x="200" y="211"/>
                </a:cubicBezTo>
                <a:cubicBezTo>
                  <a:pt x="180" y="231"/>
                  <a:pt x="181" y="264"/>
                  <a:pt x="202" y="285"/>
                </a:cubicBezTo>
                <a:lnTo>
                  <a:pt x="252" y="335"/>
                </a:lnTo>
                <a:close/>
                <a:moveTo>
                  <a:pt x="685" y="130"/>
                </a:moveTo>
                <a:cubicBezTo>
                  <a:pt x="702" y="130"/>
                  <a:pt x="719" y="131"/>
                  <a:pt x="736" y="133"/>
                </a:cubicBezTo>
                <a:lnTo>
                  <a:pt x="736" y="53"/>
                </a:lnTo>
                <a:cubicBezTo>
                  <a:pt x="736" y="24"/>
                  <a:pt x="713" y="0"/>
                  <a:pt x="685" y="0"/>
                </a:cubicBezTo>
                <a:cubicBezTo>
                  <a:pt x="657" y="0"/>
                  <a:pt x="634" y="24"/>
                  <a:pt x="634" y="53"/>
                </a:cubicBezTo>
                <a:lnTo>
                  <a:pt x="634" y="133"/>
                </a:lnTo>
                <a:cubicBezTo>
                  <a:pt x="651" y="131"/>
                  <a:pt x="668" y="130"/>
                  <a:pt x="685" y="130"/>
                </a:cubicBezTo>
                <a:close/>
                <a:moveTo>
                  <a:pt x="1115" y="329"/>
                </a:moveTo>
                <a:lnTo>
                  <a:pt x="1168" y="276"/>
                </a:lnTo>
                <a:cubicBezTo>
                  <a:pt x="1189" y="255"/>
                  <a:pt x="1190" y="222"/>
                  <a:pt x="1170" y="202"/>
                </a:cubicBezTo>
                <a:cubicBezTo>
                  <a:pt x="1150" y="182"/>
                  <a:pt x="1117" y="183"/>
                  <a:pt x="1096" y="203"/>
                </a:cubicBezTo>
                <a:lnTo>
                  <a:pt x="1042" y="257"/>
                </a:lnTo>
                <a:cubicBezTo>
                  <a:pt x="1069" y="279"/>
                  <a:pt x="1093" y="303"/>
                  <a:pt x="1115" y="329"/>
                </a:cubicBezTo>
                <a:close/>
                <a:moveTo>
                  <a:pt x="1319" y="632"/>
                </a:moveTo>
                <a:lnTo>
                  <a:pt x="1245" y="632"/>
                </a:lnTo>
                <a:cubicBezTo>
                  <a:pt x="1247" y="652"/>
                  <a:pt x="1249" y="673"/>
                  <a:pt x="1249" y="694"/>
                </a:cubicBezTo>
                <a:cubicBezTo>
                  <a:pt x="1249" y="708"/>
                  <a:pt x="1248" y="721"/>
                  <a:pt x="1246" y="734"/>
                </a:cubicBezTo>
                <a:lnTo>
                  <a:pt x="1319" y="734"/>
                </a:lnTo>
                <a:cubicBezTo>
                  <a:pt x="1349" y="734"/>
                  <a:pt x="1373" y="711"/>
                  <a:pt x="1373" y="683"/>
                </a:cubicBezTo>
                <a:cubicBezTo>
                  <a:pt x="1373" y="655"/>
                  <a:pt x="1349" y="632"/>
                  <a:pt x="1319" y="632"/>
                </a:cubicBezTo>
                <a:close/>
                <a:moveTo>
                  <a:pt x="951" y="716"/>
                </a:moveTo>
                <a:cubicBezTo>
                  <a:pt x="951" y="751"/>
                  <a:pt x="922" y="781"/>
                  <a:pt x="886" y="781"/>
                </a:cubicBezTo>
                <a:lnTo>
                  <a:pt x="751" y="781"/>
                </a:lnTo>
                <a:lnTo>
                  <a:pt x="751" y="915"/>
                </a:lnTo>
                <a:cubicBezTo>
                  <a:pt x="751" y="951"/>
                  <a:pt x="722" y="981"/>
                  <a:pt x="686" y="981"/>
                </a:cubicBezTo>
                <a:cubicBezTo>
                  <a:pt x="651" y="981"/>
                  <a:pt x="621" y="951"/>
                  <a:pt x="621" y="915"/>
                </a:cubicBezTo>
                <a:lnTo>
                  <a:pt x="621" y="781"/>
                </a:lnTo>
                <a:lnTo>
                  <a:pt x="487" y="781"/>
                </a:lnTo>
                <a:cubicBezTo>
                  <a:pt x="451" y="781"/>
                  <a:pt x="422" y="751"/>
                  <a:pt x="422" y="716"/>
                </a:cubicBezTo>
                <a:cubicBezTo>
                  <a:pt x="422" y="680"/>
                  <a:pt x="451" y="651"/>
                  <a:pt x="487" y="651"/>
                </a:cubicBezTo>
                <a:lnTo>
                  <a:pt x="621" y="651"/>
                </a:lnTo>
                <a:lnTo>
                  <a:pt x="621" y="516"/>
                </a:lnTo>
                <a:cubicBezTo>
                  <a:pt x="621" y="480"/>
                  <a:pt x="651" y="451"/>
                  <a:pt x="686" y="451"/>
                </a:cubicBezTo>
                <a:cubicBezTo>
                  <a:pt x="722" y="451"/>
                  <a:pt x="751" y="480"/>
                  <a:pt x="751" y="516"/>
                </a:cubicBezTo>
                <a:lnTo>
                  <a:pt x="751" y="651"/>
                </a:lnTo>
                <a:lnTo>
                  <a:pt x="886" y="651"/>
                </a:lnTo>
                <a:cubicBezTo>
                  <a:pt x="922" y="651"/>
                  <a:pt x="951" y="680"/>
                  <a:pt x="951" y="716"/>
                </a:cubicBezTo>
                <a:close/>
                <a:moveTo>
                  <a:pt x="889" y="1676"/>
                </a:moveTo>
                <a:lnTo>
                  <a:pt x="491" y="1676"/>
                </a:lnTo>
                <a:lnTo>
                  <a:pt x="491" y="1476"/>
                </a:lnTo>
                <a:lnTo>
                  <a:pt x="889" y="1476"/>
                </a:lnTo>
                <a:lnTo>
                  <a:pt x="889" y="1676"/>
                </a:lnTo>
                <a:close/>
                <a:moveTo>
                  <a:pt x="530" y="1715"/>
                </a:moveTo>
                <a:cubicBezTo>
                  <a:pt x="534" y="1801"/>
                  <a:pt x="604" y="1870"/>
                  <a:pt x="690" y="1870"/>
                </a:cubicBezTo>
                <a:cubicBezTo>
                  <a:pt x="776" y="1870"/>
                  <a:pt x="847" y="1801"/>
                  <a:pt x="850" y="1715"/>
                </a:cubicBezTo>
                <a:lnTo>
                  <a:pt x="530" y="1715"/>
                </a:lnTo>
                <a:close/>
                <a:moveTo>
                  <a:pt x="556" y="1612"/>
                </a:moveTo>
                <a:cubicBezTo>
                  <a:pt x="520" y="1612"/>
                  <a:pt x="491" y="1641"/>
                  <a:pt x="491" y="1676"/>
                </a:cubicBezTo>
                <a:cubicBezTo>
                  <a:pt x="491" y="1711"/>
                  <a:pt x="520" y="1740"/>
                  <a:pt x="556" y="1740"/>
                </a:cubicBezTo>
                <a:lnTo>
                  <a:pt x="824" y="1740"/>
                </a:lnTo>
                <a:cubicBezTo>
                  <a:pt x="860" y="1740"/>
                  <a:pt x="889" y="1711"/>
                  <a:pt x="889" y="1676"/>
                </a:cubicBezTo>
                <a:cubicBezTo>
                  <a:pt x="889" y="1641"/>
                  <a:pt x="860" y="1612"/>
                  <a:pt x="824" y="1612"/>
                </a:cubicBezTo>
                <a:lnTo>
                  <a:pt x="556" y="1612"/>
                </a:lnTo>
                <a:close/>
                <a:moveTo>
                  <a:pt x="805" y="1402"/>
                </a:moveTo>
                <a:lnTo>
                  <a:pt x="568" y="1402"/>
                </a:lnTo>
                <a:cubicBezTo>
                  <a:pt x="504" y="1402"/>
                  <a:pt x="454" y="1360"/>
                  <a:pt x="454" y="1308"/>
                </a:cubicBezTo>
                <a:cubicBezTo>
                  <a:pt x="454" y="1301"/>
                  <a:pt x="447" y="1271"/>
                  <a:pt x="434" y="1246"/>
                </a:cubicBezTo>
                <a:lnTo>
                  <a:pt x="346" y="1074"/>
                </a:lnTo>
                <a:cubicBezTo>
                  <a:pt x="332" y="1047"/>
                  <a:pt x="307" y="1005"/>
                  <a:pt x="291" y="981"/>
                </a:cubicBezTo>
                <a:cubicBezTo>
                  <a:pt x="281" y="965"/>
                  <a:pt x="191" y="825"/>
                  <a:pt x="191" y="694"/>
                </a:cubicBezTo>
                <a:cubicBezTo>
                  <a:pt x="191" y="421"/>
                  <a:pt x="413" y="199"/>
                  <a:pt x="686" y="199"/>
                </a:cubicBezTo>
                <a:cubicBezTo>
                  <a:pt x="959" y="199"/>
                  <a:pt x="1181" y="421"/>
                  <a:pt x="1181" y="694"/>
                </a:cubicBezTo>
                <a:cubicBezTo>
                  <a:pt x="1181" y="825"/>
                  <a:pt x="1092" y="965"/>
                  <a:pt x="1082" y="980"/>
                </a:cubicBezTo>
                <a:cubicBezTo>
                  <a:pt x="1066" y="1005"/>
                  <a:pt x="1041" y="1048"/>
                  <a:pt x="1027" y="1074"/>
                </a:cubicBezTo>
                <a:lnTo>
                  <a:pt x="939" y="1246"/>
                </a:lnTo>
                <a:cubicBezTo>
                  <a:pt x="926" y="1271"/>
                  <a:pt x="919" y="1301"/>
                  <a:pt x="919" y="1308"/>
                </a:cubicBezTo>
                <a:cubicBezTo>
                  <a:pt x="919" y="1360"/>
                  <a:pt x="869" y="1402"/>
                  <a:pt x="805" y="1402"/>
                </a:cubicBezTo>
                <a:close/>
                <a:moveTo>
                  <a:pt x="686" y="285"/>
                </a:moveTo>
                <a:cubicBezTo>
                  <a:pt x="461" y="285"/>
                  <a:pt x="277" y="468"/>
                  <a:pt x="277" y="694"/>
                </a:cubicBezTo>
                <a:cubicBezTo>
                  <a:pt x="277" y="802"/>
                  <a:pt x="362" y="932"/>
                  <a:pt x="363" y="933"/>
                </a:cubicBezTo>
                <a:cubicBezTo>
                  <a:pt x="381" y="961"/>
                  <a:pt x="407" y="1005"/>
                  <a:pt x="422" y="1035"/>
                </a:cubicBezTo>
                <a:lnTo>
                  <a:pt x="510" y="1207"/>
                </a:lnTo>
                <a:cubicBezTo>
                  <a:pt x="527" y="1240"/>
                  <a:pt x="540" y="1283"/>
                  <a:pt x="540" y="1308"/>
                </a:cubicBezTo>
                <a:cubicBezTo>
                  <a:pt x="541" y="1309"/>
                  <a:pt x="550" y="1316"/>
                  <a:pt x="568" y="1316"/>
                </a:cubicBezTo>
                <a:lnTo>
                  <a:pt x="805" y="1316"/>
                </a:lnTo>
                <a:cubicBezTo>
                  <a:pt x="823" y="1316"/>
                  <a:pt x="832" y="1309"/>
                  <a:pt x="834" y="1306"/>
                </a:cubicBezTo>
                <a:cubicBezTo>
                  <a:pt x="833" y="1283"/>
                  <a:pt x="846" y="1240"/>
                  <a:pt x="863" y="1207"/>
                </a:cubicBezTo>
                <a:lnTo>
                  <a:pt x="951" y="1035"/>
                </a:lnTo>
                <a:cubicBezTo>
                  <a:pt x="966" y="1006"/>
                  <a:pt x="993" y="961"/>
                  <a:pt x="1010" y="933"/>
                </a:cubicBezTo>
                <a:cubicBezTo>
                  <a:pt x="1040" y="888"/>
                  <a:pt x="1096" y="780"/>
                  <a:pt x="1096" y="694"/>
                </a:cubicBezTo>
                <a:cubicBezTo>
                  <a:pt x="1096" y="468"/>
                  <a:pt x="912" y="285"/>
                  <a:pt x="686" y="285"/>
                </a:cubicBezTo>
                <a:close/>
              </a:path>
            </a:pathLst>
          </a:custGeom>
          <a:solidFill>
            <a:srgbClr val="006BBC"/>
          </a:solidFill>
          <a:ln w="9525">
            <a:noFill/>
          </a:ln>
        </p:spPr>
        <p:txBody>
          <a:bodyPr/>
          <a:lstStyle/>
          <a:p>
            <a:endParaRPr lang="zh-CN" altLang="en-US" dirty="0"/>
          </a:p>
        </p:txBody>
      </p:sp>
      <p:sp>
        <p:nvSpPr>
          <p:cNvPr id="8" name="Freeform 7">
            <a:extLst>
              <a:ext uri="{FF2B5EF4-FFF2-40B4-BE49-F238E27FC236}">
                <a16:creationId xmlns:a16="http://schemas.microsoft.com/office/drawing/2014/main" id="{03CF3329-ACAD-7EDC-AE09-258087285E5C}"/>
              </a:ext>
            </a:extLst>
          </p:cNvPr>
          <p:cNvSpPr>
            <a:spLocks noEditPoints="1"/>
          </p:cNvSpPr>
          <p:nvPr/>
        </p:nvSpPr>
        <p:spPr>
          <a:xfrm>
            <a:off x="895627" y="1491899"/>
            <a:ext cx="987425" cy="143668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rgbClr val="006BBC"/>
          </a:solidFill>
          <a:ln w="9525">
            <a:noFill/>
          </a:ln>
        </p:spPr>
        <p:txBody>
          <a:bodyPr/>
          <a:lstStyle/>
          <a:p>
            <a:endParaRPr lang="zh-CN" altLang="en-US" sz="2400"/>
          </a:p>
        </p:txBody>
      </p:sp>
      <p:sp>
        <p:nvSpPr>
          <p:cNvPr id="9" name="TextBox 6">
            <a:extLst>
              <a:ext uri="{FF2B5EF4-FFF2-40B4-BE49-F238E27FC236}">
                <a16:creationId xmlns:a16="http://schemas.microsoft.com/office/drawing/2014/main" id="{C24EEF58-3E84-4D56-E260-FE29A7B2CCCA}"/>
              </a:ext>
            </a:extLst>
          </p:cNvPr>
          <p:cNvSpPr txBox="1"/>
          <p:nvPr/>
        </p:nvSpPr>
        <p:spPr>
          <a:xfrm>
            <a:off x="684489" y="3167162"/>
            <a:ext cx="1411288" cy="461665"/>
          </a:xfrm>
          <a:prstGeom prst="rect">
            <a:avLst/>
          </a:prstGeom>
          <a:solidFill>
            <a:srgbClr val="113E6A"/>
          </a:solidFill>
          <a:ln w="9525">
            <a:noFill/>
          </a:ln>
        </p:spPr>
        <p:txBody>
          <a:bodyPr wrap="square" anchor="t">
            <a:spAutoFit/>
          </a:bodyPr>
          <a:lstStyle/>
          <a:p>
            <a:pPr algn="ctr"/>
            <a:r>
              <a:rPr lang="zh-CN" altLang="en-US" sz="2400" dirty="0">
                <a:solidFill>
                  <a:schemeClr val="bg1"/>
                </a:solidFill>
                <a:latin typeface="微软雅黑" panose="020B0503020204020204" charset="-122"/>
                <a:ea typeface="微软雅黑" panose="020B0503020204020204" charset="-122"/>
              </a:rPr>
              <a:t>问题</a:t>
            </a:r>
          </a:p>
        </p:txBody>
      </p:sp>
      <p:grpSp>
        <p:nvGrpSpPr>
          <p:cNvPr id="10" name="组合 9">
            <a:extLst>
              <a:ext uri="{FF2B5EF4-FFF2-40B4-BE49-F238E27FC236}">
                <a16:creationId xmlns:a16="http://schemas.microsoft.com/office/drawing/2014/main" id="{756983DA-9C84-B65D-3677-642DDA4CF4E9}"/>
              </a:ext>
            </a:extLst>
          </p:cNvPr>
          <p:cNvGrpSpPr/>
          <p:nvPr/>
        </p:nvGrpSpPr>
        <p:grpSpPr>
          <a:xfrm>
            <a:off x="2597150" y="1375124"/>
            <a:ext cx="7618564" cy="564240"/>
            <a:chOff x="3280050" y="1091238"/>
            <a:chExt cx="7618564" cy="564240"/>
          </a:xfrm>
        </p:grpSpPr>
        <p:sp>
          <p:nvSpPr>
            <p:cNvPr id="11" name="椭圆 7">
              <a:extLst>
                <a:ext uri="{FF2B5EF4-FFF2-40B4-BE49-F238E27FC236}">
                  <a16:creationId xmlns:a16="http://schemas.microsoft.com/office/drawing/2014/main" id="{A8BC8F76-D420-9343-8A35-F38B7B802B32}"/>
                </a:ext>
              </a:extLst>
            </p:cNvPr>
            <p:cNvSpPr>
              <a:spLocks noChangeAspect="1"/>
            </p:cNvSpPr>
            <p:nvPr/>
          </p:nvSpPr>
          <p:spPr>
            <a:xfrm>
              <a:off x="3280050" y="110805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1</a:t>
              </a:r>
            </a:p>
          </p:txBody>
        </p:sp>
        <p:sp>
          <p:nvSpPr>
            <p:cNvPr id="12" name="TextBox 10">
              <a:extLst>
                <a:ext uri="{FF2B5EF4-FFF2-40B4-BE49-F238E27FC236}">
                  <a16:creationId xmlns:a16="http://schemas.microsoft.com/office/drawing/2014/main" id="{D368113F-E647-26B8-EEA3-24F89213BC24}"/>
                </a:ext>
              </a:extLst>
            </p:cNvPr>
            <p:cNvSpPr txBox="1"/>
            <p:nvPr/>
          </p:nvSpPr>
          <p:spPr>
            <a:xfrm>
              <a:off x="4035065" y="1091238"/>
              <a:ext cx="6863549"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实例分割模型较为费时，无法满足</a:t>
              </a:r>
              <a:r>
                <a:rPr lang="en-US" altLang="zh-CN" sz="2000" b="1" dirty="0">
                  <a:latin typeface="微软雅黑" panose="020B0503020204020204" charset="-122"/>
                  <a:ea typeface="微软雅黑" panose="020B0503020204020204" charset="-122"/>
                </a:rPr>
                <a:t>SLAM</a:t>
              </a:r>
              <a:r>
                <a:rPr lang="zh-CN" altLang="en-US" sz="2000" b="1" dirty="0">
                  <a:latin typeface="微软雅黑" panose="020B0503020204020204" charset="-122"/>
                  <a:ea typeface="微软雅黑" panose="020B0503020204020204" charset="-122"/>
                </a:rPr>
                <a:t>系统的实时性要求。</a:t>
              </a:r>
            </a:p>
          </p:txBody>
        </p:sp>
      </p:grpSp>
      <p:cxnSp>
        <p:nvCxnSpPr>
          <p:cNvPr id="13" name="直接连接符 20">
            <a:extLst>
              <a:ext uri="{FF2B5EF4-FFF2-40B4-BE49-F238E27FC236}">
                <a16:creationId xmlns:a16="http://schemas.microsoft.com/office/drawing/2014/main" id="{A3B1B37C-3AD5-FDCF-5BE2-277261EAABDB}"/>
              </a:ext>
            </a:extLst>
          </p:cNvPr>
          <p:cNvCxnSpPr>
            <a:cxnSpLocks/>
          </p:cNvCxnSpPr>
          <p:nvPr/>
        </p:nvCxnSpPr>
        <p:spPr>
          <a:xfrm>
            <a:off x="2348189" y="1370921"/>
            <a:ext cx="0" cy="2280971"/>
          </a:xfrm>
          <a:prstGeom prst="line">
            <a:avLst/>
          </a:prstGeom>
          <a:ln w="9525" cap="flat" cmpd="sng">
            <a:solidFill>
              <a:schemeClr val="accent1"/>
            </a:solidFill>
            <a:prstDash val="solid"/>
            <a:round/>
            <a:headEnd type="none" w="med" len="med"/>
            <a:tailEnd type="none" w="med" len="med"/>
          </a:ln>
        </p:spPr>
      </p:cxnSp>
      <p:grpSp>
        <p:nvGrpSpPr>
          <p:cNvPr id="15" name="组合 14">
            <a:extLst>
              <a:ext uri="{FF2B5EF4-FFF2-40B4-BE49-F238E27FC236}">
                <a16:creationId xmlns:a16="http://schemas.microsoft.com/office/drawing/2014/main" id="{F6E3242A-A5DA-158A-FC52-B64E6EF48659}"/>
              </a:ext>
            </a:extLst>
          </p:cNvPr>
          <p:cNvGrpSpPr/>
          <p:nvPr/>
        </p:nvGrpSpPr>
        <p:grpSpPr>
          <a:xfrm>
            <a:off x="2597150" y="2170314"/>
            <a:ext cx="6952582" cy="564240"/>
            <a:chOff x="3280050" y="1833928"/>
            <a:chExt cx="6952582" cy="564240"/>
          </a:xfrm>
        </p:grpSpPr>
        <p:sp>
          <p:nvSpPr>
            <p:cNvPr id="16" name="TextBox 11">
              <a:extLst>
                <a:ext uri="{FF2B5EF4-FFF2-40B4-BE49-F238E27FC236}">
                  <a16:creationId xmlns:a16="http://schemas.microsoft.com/office/drawing/2014/main" id="{B257A48E-610F-4ED0-5776-6793F46F3153}"/>
                </a:ext>
              </a:extLst>
            </p:cNvPr>
            <p:cNvSpPr txBox="1"/>
            <p:nvPr/>
          </p:nvSpPr>
          <p:spPr>
            <a:xfrm>
              <a:off x="4035032" y="1833928"/>
              <a:ext cx="6197600"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如何提高后端优化的效果</a:t>
              </a:r>
              <a:r>
                <a:rPr lang="zh-CN" altLang="zh-CN" sz="2000" b="1" dirty="0">
                  <a:latin typeface="微软雅黑" panose="020B0503020204020204" charset="-122"/>
                  <a:ea typeface="微软雅黑" panose="020B0503020204020204" charset="-122"/>
                </a:rPr>
                <a:t>。</a:t>
              </a:r>
              <a:endParaRPr lang="zh-CN" altLang="en-US" sz="2000" b="1" dirty="0">
                <a:latin typeface="微软雅黑" panose="020B0503020204020204" charset="-122"/>
                <a:ea typeface="微软雅黑" panose="020B0503020204020204" charset="-122"/>
              </a:endParaRPr>
            </a:p>
          </p:txBody>
        </p:sp>
        <p:sp>
          <p:nvSpPr>
            <p:cNvPr id="17" name="椭圆 7">
              <a:extLst>
                <a:ext uri="{FF2B5EF4-FFF2-40B4-BE49-F238E27FC236}">
                  <a16:creationId xmlns:a16="http://schemas.microsoft.com/office/drawing/2014/main" id="{96BEEDD3-0869-95B9-5437-1DFEE3373FE1}"/>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2</a:t>
              </a:r>
            </a:p>
          </p:txBody>
        </p:sp>
      </p:grpSp>
      <p:grpSp>
        <p:nvGrpSpPr>
          <p:cNvPr id="23" name="组合 22">
            <a:extLst>
              <a:ext uri="{FF2B5EF4-FFF2-40B4-BE49-F238E27FC236}">
                <a16:creationId xmlns:a16="http://schemas.microsoft.com/office/drawing/2014/main" id="{F12C9945-C7B9-D0C4-5764-808AB66BC7B1}"/>
              </a:ext>
            </a:extLst>
          </p:cNvPr>
          <p:cNvGrpSpPr/>
          <p:nvPr/>
        </p:nvGrpSpPr>
        <p:grpSpPr>
          <a:xfrm>
            <a:off x="2597150" y="4099060"/>
            <a:ext cx="7279998" cy="564240"/>
            <a:chOff x="3280050" y="1091238"/>
            <a:chExt cx="7279998" cy="564240"/>
          </a:xfrm>
        </p:grpSpPr>
        <p:sp>
          <p:nvSpPr>
            <p:cNvPr id="25" name="椭圆 7">
              <a:extLst>
                <a:ext uri="{FF2B5EF4-FFF2-40B4-BE49-F238E27FC236}">
                  <a16:creationId xmlns:a16="http://schemas.microsoft.com/office/drawing/2014/main" id="{B4434D59-73D5-2B28-6ADC-59886EA3C3A1}"/>
                </a:ext>
              </a:extLst>
            </p:cNvPr>
            <p:cNvSpPr>
              <a:spLocks noChangeAspect="1"/>
            </p:cNvSpPr>
            <p:nvPr/>
          </p:nvSpPr>
          <p:spPr>
            <a:xfrm>
              <a:off x="3280050" y="110805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1</a:t>
              </a:r>
            </a:p>
          </p:txBody>
        </p:sp>
        <p:sp>
          <p:nvSpPr>
            <p:cNvPr id="26" name="TextBox 10">
              <a:extLst>
                <a:ext uri="{FF2B5EF4-FFF2-40B4-BE49-F238E27FC236}">
                  <a16:creationId xmlns:a16="http://schemas.microsoft.com/office/drawing/2014/main" id="{6DB4301E-0419-A4F4-A503-29326BE89D90}"/>
                </a:ext>
              </a:extLst>
            </p:cNvPr>
            <p:cNvSpPr txBox="1"/>
            <p:nvPr/>
          </p:nvSpPr>
          <p:spPr>
            <a:xfrm>
              <a:off x="4035065" y="1091238"/>
              <a:ext cx="6524983"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新建实例分割线程，尝试</a:t>
              </a:r>
              <a:r>
                <a:rPr lang="zh-CN" altLang="en-US" sz="2000" b="1" dirty="0">
                  <a:solidFill>
                    <a:srgbClr val="FF0000"/>
                  </a:solidFill>
                  <a:latin typeface="微软雅黑" panose="020B0503020204020204" charset="-122"/>
                  <a:ea typeface="微软雅黑" panose="020B0503020204020204" charset="-122"/>
                </a:rPr>
                <a:t>应用轻量化模型</a:t>
              </a:r>
              <a:r>
                <a:rPr lang="zh-CN" altLang="en-US" sz="2000" b="1" dirty="0">
                  <a:latin typeface="微软雅黑" panose="020B0503020204020204" charset="-122"/>
                  <a:ea typeface="微软雅黑" panose="020B0503020204020204" charset="-122"/>
                </a:rPr>
                <a:t>。</a:t>
              </a:r>
            </a:p>
          </p:txBody>
        </p:sp>
      </p:grpSp>
      <p:grpSp>
        <p:nvGrpSpPr>
          <p:cNvPr id="27" name="组合 26">
            <a:extLst>
              <a:ext uri="{FF2B5EF4-FFF2-40B4-BE49-F238E27FC236}">
                <a16:creationId xmlns:a16="http://schemas.microsoft.com/office/drawing/2014/main" id="{3BA357CA-30EF-B557-E366-29F5ECE64AFB}"/>
              </a:ext>
            </a:extLst>
          </p:cNvPr>
          <p:cNvGrpSpPr/>
          <p:nvPr/>
        </p:nvGrpSpPr>
        <p:grpSpPr>
          <a:xfrm>
            <a:off x="2597150" y="4922015"/>
            <a:ext cx="7544554" cy="564240"/>
            <a:chOff x="3280050" y="1833928"/>
            <a:chExt cx="7544554" cy="564240"/>
          </a:xfrm>
        </p:grpSpPr>
        <p:sp>
          <p:nvSpPr>
            <p:cNvPr id="28" name="TextBox 11">
              <a:extLst>
                <a:ext uri="{FF2B5EF4-FFF2-40B4-BE49-F238E27FC236}">
                  <a16:creationId xmlns:a16="http://schemas.microsoft.com/office/drawing/2014/main" id="{FABAA273-56B5-D66A-CE45-45EE5FCDFC16}"/>
                </a:ext>
              </a:extLst>
            </p:cNvPr>
            <p:cNvSpPr txBox="1"/>
            <p:nvPr/>
          </p:nvSpPr>
          <p:spPr>
            <a:xfrm>
              <a:off x="4035031" y="1833928"/>
              <a:ext cx="6789573"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设计</a:t>
              </a:r>
              <a:r>
                <a:rPr lang="zh-CN" altLang="en-US" sz="2000" b="1" dirty="0">
                  <a:solidFill>
                    <a:srgbClr val="FF0000"/>
                  </a:solidFill>
                  <a:latin typeface="微软雅黑" panose="020B0503020204020204" charset="-122"/>
                  <a:ea typeface="微软雅黑" panose="020B0503020204020204" charset="-122"/>
                </a:rPr>
                <a:t>完整因子图</a:t>
              </a:r>
              <a:r>
                <a:rPr lang="zh-CN" altLang="en-US" sz="2000" b="1" dirty="0">
                  <a:latin typeface="微软雅黑" panose="020B0503020204020204" charset="-122"/>
                  <a:ea typeface="微软雅黑" panose="020B0503020204020204" charset="-122"/>
                </a:rPr>
                <a:t>，提升后端优化的效果。</a:t>
              </a:r>
            </a:p>
          </p:txBody>
        </p:sp>
        <p:sp>
          <p:nvSpPr>
            <p:cNvPr id="29" name="椭圆 7">
              <a:extLst>
                <a:ext uri="{FF2B5EF4-FFF2-40B4-BE49-F238E27FC236}">
                  <a16:creationId xmlns:a16="http://schemas.microsoft.com/office/drawing/2014/main" id="{F95B69BF-A84F-C261-446F-E0EE9FE595E7}"/>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2</a:t>
              </a:r>
            </a:p>
          </p:txBody>
        </p:sp>
      </p:grpSp>
      <p:cxnSp>
        <p:nvCxnSpPr>
          <p:cNvPr id="50" name="直接连接符 21">
            <a:extLst>
              <a:ext uri="{FF2B5EF4-FFF2-40B4-BE49-F238E27FC236}">
                <a16:creationId xmlns:a16="http://schemas.microsoft.com/office/drawing/2014/main" id="{280F63A7-6205-2556-C7B0-265F480FC0E3}"/>
              </a:ext>
            </a:extLst>
          </p:cNvPr>
          <p:cNvCxnSpPr>
            <a:cxnSpLocks/>
          </p:cNvCxnSpPr>
          <p:nvPr/>
        </p:nvCxnSpPr>
        <p:spPr>
          <a:xfrm>
            <a:off x="2348189" y="4069152"/>
            <a:ext cx="0" cy="2451594"/>
          </a:xfrm>
          <a:prstGeom prst="line">
            <a:avLst/>
          </a:prstGeom>
          <a:ln w="9525" cap="flat" cmpd="sng">
            <a:solidFill>
              <a:schemeClr val="accent1"/>
            </a:solidFill>
            <a:prstDash val="solid"/>
            <a:round/>
            <a:headEnd type="none" w="med" len="med"/>
            <a:tailEnd type="none" w="med" len="med"/>
          </a:ln>
        </p:spPr>
      </p:cxnSp>
      <p:sp>
        <p:nvSpPr>
          <p:cNvPr id="52" name="TextBox 4">
            <a:extLst>
              <a:ext uri="{FF2B5EF4-FFF2-40B4-BE49-F238E27FC236}">
                <a16:creationId xmlns:a16="http://schemas.microsoft.com/office/drawing/2014/main" id="{8AE4B538-0F3C-3F5C-5F86-0009602D13B4}"/>
              </a:ext>
            </a:extLst>
          </p:cNvPr>
          <p:cNvSpPr txBox="1"/>
          <p:nvPr/>
        </p:nvSpPr>
        <p:spPr>
          <a:xfrm>
            <a:off x="684489" y="5977258"/>
            <a:ext cx="1411288" cy="400050"/>
          </a:xfrm>
          <a:prstGeom prst="rect">
            <a:avLst/>
          </a:prstGeom>
          <a:solidFill>
            <a:srgbClr val="113E6A"/>
          </a:solidFill>
          <a:ln w="9525">
            <a:noFill/>
          </a:ln>
        </p:spPr>
        <p:txBody>
          <a:bodyPr anchor="t">
            <a:spAutoFit/>
          </a:bodyPr>
          <a:lstStyle/>
          <a:p>
            <a:pPr algn="ctr"/>
            <a:r>
              <a:rPr lang="zh-CN" altLang="en-US" sz="2000" dirty="0">
                <a:solidFill>
                  <a:schemeClr val="bg1"/>
                </a:solidFill>
                <a:latin typeface="微软雅黑" panose="020B0503020204020204" charset="-122"/>
                <a:ea typeface="微软雅黑" panose="020B0503020204020204" charset="-122"/>
              </a:rPr>
              <a:t>思路</a:t>
            </a:r>
          </a:p>
        </p:txBody>
      </p:sp>
      <p:grpSp>
        <p:nvGrpSpPr>
          <p:cNvPr id="53" name="组合 52">
            <a:extLst>
              <a:ext uri="{FF2B5EF4-FFF2-40B4-BE49-F238E27FC236}">
                <a16:creationId xmlns:a16="http://schemas.microsoft.com/office/drawing/2014/main" id="{10541119-79B1-16F0-E4FD-AF4D56D0FD9C}"/>
              </a:ext>
            </a:extLst>
          </p:cNvPr>
          <p:cNvGrpSpPr/>
          <p:nvPr/>
        </p:nvGrpSpPr>
        <p:grpSpPr>
          <a:xfrm>
            <a:off x="2597150" y="2986133"/>
            <a:ext cx="6952582" cy="564240"/>
            <a:chOff x="3280050" y="1833928"/>
            <a:chExt cx="6952582" cy="564240"/>
          </a:xfrm>
        </p:grpSpPr>
        <p:sp>
          <p:nvSpPr>
            <p:cNvPr id="54" name="TextBox 11">
              <a:extLst>
                <a:ext uri="{FF2B5EF4-FFF2-40B4-BE49-F238E27FC236}">
                  <a16:creationId xmlns:a16="http://schemas.microsoft.com/office/drawing/2014/main" id="{971FAFA0-B103-9FE8-577F-9319AD3B78FF}"/>
                </a:ext>
              </a:extLst>
            </p:cNvPr>
            <p:cNvSpPr txBox="1"/>
            <p:nvPr/>
          </p:nvSpPr>
          <p:spPr>
            <a:xfrm>
              <a:off x="4035032" y="1833928"/>
              <a:ext cx="6197600"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如何进一步验证整个系统的鲁棒性</a:t>
              </a:r>
              <a:r>
                <a:rPr lang="zh-CN" altLang="zh-CN" sz="2000" b="1" dirty="0">
                  <a:latin typeface="微软雅黑" panose="020B0503020204020204" charset="-122"/>
                  <a:ea typeface="微软雅黑" panose="020B0503020204020204" charset="-122"/>
                </a:rPr>
                <a:t>。</a:t>
              </a:r>
              <a:endParaRPr lang="zh-CN" altLang="en-US" sz="2000" b="1" dirty="0">
                <a:latin typeface="微软雅黑" panose="020B0503020204020204" charset="-122"/>
                <a:ea typeface="微软雅黑" panose="020B0503020204020204" charset="-122"/>
              </a:endParaRPr>
            </a:p>
          </p:txBody>
        </p:sp>
        <p:sp>
          <p:nvSpPr>
            <p:cNvPr id="55" name="椭圆 7">
              <a:extLst>
                <a:ext uri="{FF2B5EF4-FFF2-40B4-BE49-F238E27FC236}">
                  <a16:creationId xmlns:a16="http://schemas.microsoft.com/office/drawing/2014/main" id="{49CDDD9A-DDB9-D23C-A1BE-A99F3FC9B8D8}"/>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3</a:t>
              </a:r>
            </a:p>
          </p:txBody>
        </p:sp>
      </p:grpSp>
      <p:grpSp>
        <p:nvGrpSpPr>
          <p:cNvPr id="56" name="组合 55">
            <a:extLst>
              <a:ext uri="{FF2B5EF4-FFF2-40B4-BE49-F238E27FC236}">
                <a16:creationId xmlns:a16="http://schemas.microsoft.com/office/drawing/2014/main" id="{8A27304A-E427-1F1F-1E90-71A0C81FC542}"/>
              </a:ext>
            </a:extLst>
          </p:cNvPr>
          <p:cNvGrpSpPr/>
          <p:nvPr/>
        </p:nvGrpSpPr>
        <p:grpSpPr>
          <a:xfrm>
            <a:off x="2606982" y="5695450"/>
            <a:ext cx="7544554" cy="961289"/>
            <a:chOff x="3280050" y="1791888"/>
            <a:chExt cx="7544554" cy="961289"/>
          </a:xfrm>
        </p:grpSpPr>
        <p:sp>
          <p:nvSpPr>
            <p:cNvPr id="57" name="TextBox 11">
              <a:extLst>
                <a:ext uri="{FF2B5EF4-FFF2-40B4-BE49-F238E27FC236}">
                  <a16:creationId xmlns:a16="http://schemas.microsoft.com/office/drawing/2014/main" id="{7886FE71-BAC3-349C-B87B-57D60DDE5B57}"/>
                </a:ext>
              </a:extLst>
            </p:cNvPr>
            <p:cNvSpPr txBox="1"/>
            <p:nvPr/>
          </p:nvSpPr>
          <p:spPr>
            <a:xfrm>
              <a:off x="4035031" y="1791888"/>
              <a:ext cx="6789573" cy="961289"/>
            </a:xfrm>
            <a:prstGeom prst="rect">
              <a:avLst/>
            </a:prstGeom>
            <a:noFill/>
            <a:ln w="9525">
              <a:noFill/>
            </a:ln>
          </p:spPr>
          <p:txBody>
            <a:bodyPr wrap="square" anchor="t">
              <a:spAutoFit/>
            </a:bodyPr>
            <a:lstStyle/>
            <a:p>
              <a:pPr>
                <a:lnSpc>
                  <a:spcPct val="150000"/>
                </a:lnSpc>
              </a:pPr>
              <a:r>
                <a:rPr lang="zh-CN" altLang="en-US" sz="2000" b="1" dirty="0">
                  <a:solidFill>
                    <a:srgbClr val="FF0000"/>
                  </a:solidFill>
                  <a:latin typeface="微软雅黑" panose="020B0503020204020204" charset="-122"/>
                  <a:ea typeface="微软雅黑" panose="020B0503020204020204" charset="-122"/>
                </a:rPr>
                <a:t>测试更多的</a:t>
              </a:r>
              <a:r>
                <a:rPr lang="en-US" altLang="zh-CN" sz="2000" b="1" dirty="0">
                  <a:solidFill>
                    <a:srgbClr val="FF0000"/>
                  </a:solidFill>
                  <a:latin typeface="微软雅黑" panose="020B0503020204020204" charset="-122"/>
                  <a:ea typeface="微软雅黑" panose="020B0503020204020204" charset="-122"/>
                </a:rPr>
                <a:t>KITTI</a:t>
              </a:r>
              <a:r>
                <a:rPr lang="zh-CN" altLang="en-US" sz="2000" b="1" dirty="0">
                  <a:solidFill>
                    <a:srgbClr val="FF0000"/>
                  </a:solidFill>
                  <a:latin typeface="微软雅黑" panose="020B0503020204020204" charset="-122"/>
                  <a:ea typeface="微软雅黑" panose="020B0503020204020204" charset="-122"/>
                </a:rPr>
                <a:t>序列</a:t>
              </a:r>
              <a:r>
                <a:rPr lang="zh-CN" altLang="en-US" sz="2000" b="1" dirty="0">
                  <a:latin typeface="微软雅黑" panose="020B0503020204020204" charset="-122"/>
                  <a:ea typeface="微软雅黑" panose="020B0503020204020204" charset="-122"/>
                </a:rPr>
                <a:t>和其他</a:t>
              </a:r>
              <a:r>
                <a:rPr lang="zh-CN" altLang="en-US" sz="2000" b="1" dirty="0">
                  <a:solidFill>
                    <a:srgbClr val="FF0000"/>
                  </a:solidFill>
                  <a:latin typeface="微软雅黑" panose="020B0503020204020204" charset="-122"/>
                  <a:ea typeface="微软雅黑" panose="020B0503020204020204" charset="-122"/>
                </a:rPr>
                <a:t>公开室外数据集</a:t>
              </a:r>
              <a:r>
                <a:rPr lang="zh-CN" altLang="en-US" sz="2000" b="1" dirty="0">
                  <a:latin typeface="微软雅黑" panose="020B0503020204020204" charset="-122"/>
                  <a:ea typeface="微软雅黑" panose="020B0503020204020204" charset="-122"/>
                </a:rPr>
                <a:t>来验证系统鲁棒性。</a:t>
              </a:r>
            </a:p>
          </p:txBody>
        </p:sp>
        <p:sp>
          <p:nvSpPr>
            <p:cNvPr id="58" name="椭圆 7">
              <a:extLst>
                <a:ext uri="{FF2B5EF4-FFF2-40B4-BE49-F238E27FC236}">
                  <a16:creationId xmlns:a16="http://schemas.microsoft.com/office/drawing/2014/main" id="{D479D1A3-C3D9-AE1A-28D1-41A77BF62FE8}"/>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3</a:t>
              </a:r>
            </a:p>
          </p:txBody>
        </p:sp>
      </p:grpSp>
    </p:spTree>
    <p:extLst>
      <p:ext uri="{BB962C8B-B14F-4D97-AF65-F5344CB8AC3E}">
        <p14:creationId xmlns:p14="http://schemas.microsoft.com/office/powerpoint/2010/main" val="1885109436"/>
      </p:ext>
    </p:extLst>
  </p:cSld>
  <p:clrMapOvr>
    <a:masterClrMapping/>
  </p:clrMapOvr>
  <mc:AlternateContent xmlns:mc="http://schemas.openxmlformats.org/markup-compatibility/2006" xmlns:p14="http://schemas.microsoft.com/office/powerpoint/2010/main">
    <mc:Choice Requires="p14">
      <p:transition spd="slow" p14:dur="1600" advTm="49">
        <p:blinds dir="vert"/>
      </p:transition>
    </mc:Choice>
    <mc:Fallback xmlns="">
      <p:transition spd="slow" advTm="49">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E1C9241-655F-4CCD-BADA-9E7156A72FCC}"/>
              </a:ext>
            </a:extLst>
          </p:cNvPr>
          <p:cNvSpPr/>
          <p:nvPr/>
        </p:nvSpPr>
        <p:spPr>
          <a:xfrm>
            <a:off x="0" y="3657600"/>
            <a:ext cx="12192000" cy="183726"/>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nvGrpSpPr>
          <p:cNvPr id="4" name="组合 3">
            <a:extLst>
              <a:ext uri="{FF2B5EF4-FFF2-40B4-BE49-F238E27FC236}">
                <a16:creationId xmlns:a16="http://schemas.microsoft.com/office/drawing/2014/main" id="{9FF830C6-DBC5-40F1-996C-BE42465F4B10}"/>
              </a:ext>
            </a:extLst>
          </p:cNvPr>
          <p:cNvGrpSpPr/>
          <p:nvPr/>
        </p:nvGrpSpPr>
        <p:grpSpPr>
          <a:xfrm>
            <a:off x="2968022" y="4966839"/>
            <a:ext cx="1039864" cy="1039864"/>
            <a:chOff x="3920256" y="4794829"/>
            <a:chExt cx="1039864" cy="1039864"/>
          </a:xfrm>
        </p:grpSpPr>
        <p:sp>
          <p:nvSpPr>
            <p:cNvPr id="11" name="椭圆 10">
              <a:extLst>
                <a:ext uri="{FF2B5EF4-FFF2-40B4-BE49-F238E27FC236}">
                  <a16:creationId xmlns:a16="http://schemas.microsoft.com/office/drawing/2014/main" id="{D416F43F-18F7-4407-A2A2-9E62A8607FC5}"/>
                </a:ext>
              </a:extLst>
            </p:cNvPr>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validate-search_64702">
              <a:extLst>
                <a:ext uri="{FF2B5EF4-FFF2-40B4-BE49-F238E27FC236}">
                  <a16:creationId xmlns:a16="http://schemas.microsoft.com/office/drawing/2014/main" id="{7FB3F087-B678-4663-B147-3D14398EFD15}"/>
                </a:ext>
              </a:extLst>
            </p:cNvPr>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grpSp>
        <p:nvGrpSpPr>
          <p:cNvPr id="17" name="组合 16">
            <a:extLst>
              <a:ext uri="{FF2B5EF4-FFF2-40B4-BE49-F238E27FC236}">
                <a16:creationId xmlns:a16="http://schemas.microsoft.com/office/drawing/2014/main" id="{9DB1C713-22B0-4A9F-8D66-38A962B555DE}"/>
              </a:ext>
            </a:extLst>
          </p:cNvPr>
          <p:cNvGrpSpPr/>
          <p:nvPr/>
        </p:nvGrpSpPr>
        <p:grpSpPr>
          <a:xfrm>
            <a:off x="5321633" y="1664233"/>
            <a:ext cx="1039864" cy="1039864"/>
            <a:chOff x="7128681" y="1680275"/>
            <a:chExt cx="1039864" cy="1039864"/>
          </a:xfrm>
        </p:grpSpPr>
        <p:sp>
          <p:nvSpPr>
            <p:cNvPr id="10" name="椭圆 9">
              <a:extLst>
                <a:ext uri="{FF2B5EF4-FFF2-40B4-BE49-F238E27FC236}">
                  <a16:creationId xmlns:a16="http://schemas.microsoft.com/office/drawing/2014/main" id="{EBEDB522-8B97-402B-9AC3-A5CE08E626CA}"/>
                </a:ext>
              </a:extLst>
            </p:cNvPr>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strategical-planning_27141">
              <a:extLst>
                <a:ext uri="{FF2B5EF4-FFF2-40B4-BE49-F238E27FC236}">
                  <a16:creationId xmlns:a16="http://schemas.microsoft.com/office/drawing/2014/main" id="{1DD56B04-EC4F-42CB-B6A0-721872C92520}"/>
                </a:ext>
              </a:extLst>
            </p:cNvPr>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cxnSp>
        <p:nvCxnSpPr>
          <p:cNvPr id="18" name="直接箭头连接符 17">
            <a:extLst>
              <a:ext uri="{FF2B5EF4-FFF2-40B4-BE49-F238E27FC236}">
                <a16:creationId xmlns:a16="http://schemas.microsoft.com/office/drawing/2014/main" id="{6193C2A1-D9BA-4C61-ADD6-BE2DA1469345}"/>
              </a:ext>
            </a:extLst>
          </p:cNvPr>
          <p:cNvCxnSpPr>
            <a:cxnSpLocks/>
          </p:cNvCxnSpPr>
          <p:nvPr/>
        </p:nvCxnSpPr>
        <p:spPr>
          <a:xfrm flipV="1">
            <a:off x="1239425" y="2805839"/>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A2C228F-A887-4272-AA76-50FAF2F52A36}"/>
              </a:ext>
            </a:extLst>
          </p:cNvPr>
          <p:cNvCxnSpPr/>
          <p:nvPr/>
        </p:nvCxnSpPr>
        <p:spPr>
          <a:xfrm flipV="1">
            <a:off x="5841565" y="2780297"/>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D2A9FCE1-4ED0-4E0A-9A3A-00FFAC0F17EB}"/>
              </a:ext>
            </a:extLst>
          </p:cNvPr>
          <p:cNvCxnSpPr>
            <a:cxnSpLocks/>
          </p:cNvCxnSpPr>
          <p:nvPr/>
        </p:nvCxnSpPr>
        <p:spPr>
          <a:xfrm>
            <a:off x="3491177" y="3841326"/>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0708B099-0DDA-4AF7-80DA-C366F4ACC611}"/>
              </a:ext>
            </a:extLst>
          </p:cNvPr>
          <p:cNvSpPr txBox="1"/>
          <p:nvPr/>
        </p:nvSpPr>
        <p:spPr>
          <a:xfrm>
            <a:off x="2768847" y="2534496"/>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2024.10-2024.11</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a:extLst>
              <a:ext uri="{FF2B5EF4-FFF2-40B4-BE49-F238E27FC236}">
                <a16:creationId xmlns:a16="http://schemas.microsoft.com/office/drawing/2014/main" id="{345A9D5B-0501-40D3-83FC-D7EF44999EF2}"/>
              </a:ext>
            </a:extLst>
          </p:cNvPr>
          <p:cNvSpPr txBox="1"/>
          <p:nvPr/>
        </p:nvSpPr>
        <p:spPr>
          <a:xfrm>
            <a:off x="2244770" y="1239614"/>
            <a:ext cx="2558084" cy="125367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完成我的系统在不同数据集的测试，完成专利</a:t>
            </a:r>
            <a:r>
              <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1</a:t>
            </a: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篇。</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2" name="文本框 31">
            <a:extLst>
              <a:ext uri="{FF2B5EF4-FFF2-40B4-BE49-F238E27FC236}">
                <a16:creationId xmlns:a16="http://schemas.microsoft.com/office/drawing/2014/main" id="{FDFDE4BD-2A07-45D5-A3FF-82A1691406A8}"/>
              </a:ext>
            </a:extLst>
          </p:cNvPr>
          <p:cNvSpPr txBox="1"/>
          <p:nvPr/>
        </p:nvSpPr>
        <p:spPr>
          <a:xfrm>
            <a:off x="5127480" y="3992288"/>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a:t>
            </a:r>
            <a:r>
              <a:rPr lang="en-US" altLang="zh-CN" sz="2600" dirty="0">
                <a:solidFill>
                  <a:srgbClr val="004578"/>
                </a:solidFill>
                <a:latin typeface="微软雅黑" panose="020B0503020204020204" pitchFamily="34" charset="-122"/>
                <a:ea typeface="微软雅黑" panose="020B0503020204020204" pitchFamily="34" charset="-122"/>
              </a:rPr>
              <a:t>4</a:t>
            </a: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.11-202</a:t>
            </a:r>
            <a:r>
              <a:rPr lang="en-US" altLang="zh-CN" sz="2600" dirty="0">
                <a:solidFill>
                  <a:srgbClr val="004578"/>
                </a:solidFill>
                <a:latin typeface="微软雅黑" panose="020B0503020204020204" pitchFamily="34" charset="-122"/>
                <a:ea typeface="微软雅黑" panose="020B0503020204020204" pitchFamily="34" charset="-122"/>
              </a:rPr>
              <a:t>4</a:t>
            </a: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.12</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a:extLst>
              <a:ext uri="{FF2B5EF4-FFF2-40B4-BE49-F238E27FC236}">
                <a16:creationId xmlns:a16="http://schemas.microsoft.com/office/drawing/2014/main" id="{5C8864DC-BEFC-4594-B486-906DC50AD10B}"/>
              </a:ext>
            </a:extLst>
          </p:cNvPr>
          <p:cNvSpPr txBox="1"/>
          <p:nvPr/>
        </p:nvSpPr>
        <p:spPr>
          <a:xfrm>
            <a:off x="4595591" y="5185609"/>
            <a:ext cx="2648031"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撰写并完成硕士学位论文初稿。</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4" name="文本框 33">
            <a:extLst>
              <a:ext uri="{FF2B5EF4-FFF2-40B4-BE49-F238E27FC236}">
                <a16:creationId xmlns:a16="http://schemas.microsoft.com/office/drawing/2014/main" id="{8F83F047-388C-4D44-8329-DC387D630316}"/>
              </a:ext>
            </a:extLst>
          </p:cNvPr>
          <p:cNvSpPr txBox="1"/>
          <p:nvPr/>
        </p:nvSpPr>
        <p:spPr>
          <a:xfrm>
            <a:off x="499014" y="4022494"/>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2024.09-2024.10</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35" name="文本框 34">
            <a:extLst>
              <a:ext uri="{FF2B5EF4-FFF2-40B4-BE49-F238E27FC236}">
                <a16:creationId xmlns:a16="http://schemas.microsoft.com/office/drawing/2014/main" id="{2EB37558-2145-43F2-A5F3-D75EB64FE45C}"/>
              </a:ext>
            </a:extLst>
          </p:cNvPr>
          <p:cNvSpPr txBox="1"/>
          <p:nvPr/>
        </p:nvSpPr>
        <p:spPr>
          <a:xfrm>
            <a:off x="75141" y="5143004"/>
            <a:ext cx="2431906" cy="125367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完成后端设计和实现，优化实例分割模块。</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25" name="文本框 24">
            <a:extLst>
              <a:ext uri="{FF2B5EF4-FFF2-40B4-BE49-F238E27FC236}">
                <a16:creationId xmlns:a16="http://schemas.microsoft.com/office/drawing/2014/main" id="{03AE1F28-C249-860E-49C9-91F6D07CE456}"/>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四、后续计划</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grpSp>
        <p:nvGrpSpPr>
          <p:cNvPr id="37" name="组合 36">
            <a:extLst>
              <a:ext uri="{FF2B5EF4-FFF2-40B4-BE49-F238E27FC236}">
                <a16:creationId xmlns:a16="http://schemas.microsoft.com/office/drawing/2014/main" id="{0060EE58-F16C-484F-29A7-DB8ACB67060D}"/>
              </a:ext>
            </a:extLst>
          </p:cNvPr>
          <p:cNvGrpSpPr/>
          <p:nvPr/>
        </p:nvGrpSpPr>
        <p:grpSpPr>
          <a:xfrm>
            <a:off x="9966258" y="1615040"/>
            <a:ext cx="1039864" cy="1039864"/>
            <a:chOff x="7128681" y="1680275"/>
            <a:chExt cx="1039864" cy="1039864"/>
          </a:xfrm>
        </p:grpSpPr>
        <p:sp>
          <p:nvSpPr>
            <p:cNvPr id="38" name="椭圆 37">
              <a:extLst>
                <a:ext uri="{FF2B5EF4-FFF2-40B4-BE49-F238E27FC236}">
                  <a16:creationId xmlns:a16="http://schemas.microsoft.com/office/drawing/2014/main" id="{7AD44A8D-3922-39D7-AA03-B8D43A871D3F}"/>
                </a:ext>
              </a:extLst>
            </p:cNvPr>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9" name="strategical-planning_27141">
              <a:extLst>
                <a:ext uri="{FF2B5EF4-FFF2-40B4-BE49-F238E27FC236}">
                  <a16:creationId xmlns:a16="http://schemas.microsoft.com/office/drawing/2014/main" id="{CBF8C735-0562-5A42-A15E-1AEC011B5679}"/>
                </a:ext>
              </a:extLst>
            </p:cNvPr>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cxnSp>
        <p:nvCxnSpPr>
          <p:cNvPr id="40" name="直接箭头连接符 39">
            <a:extLst>
              <a:ext uri="{FF2B5EF4-FFF2-40B4-BE49-F238E27FC236}">
                <a16:creationId xmlns:a16="http://schemas.microsoft.com/office/drawing/2014/main" id="{AC8D7FD6-0CDC-9BBB-7384-494217DD6920}"/>
              </a:ext>
            </a:extLst>
          </p:cNvPr>
          <p:cNvCxnSpPr/>
          <p:nvPr/>
        </p:nvCxnSpPr>
        <p:spPr>
          <a:xfrm flipV="1">
            <a:off x="10486190" y="2731104"/>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4935BF21-CA07-7190-FE94-67CBC9E3123E}"/>
              </a:ext>
            </a:extLst>
          </p:cNvPr>
          <p:cNvCxnSpPr>
            <a:cxnSpLocks/>
          </p:cNvCxnSpPr>
          <p:nvPr/>
        </p:nvCxnSpPr>
        <p:spPr>
          <a:xfrm>
            <a:off x="8261051" y="3781168"/>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10D45751-34D9-1EB2-2744-B2C0FFD77A69}"/>
              </a:ext>
            </a:extLst>
          </p:cNvPr>
          <p:cNvSpPr txBox="1"/>
          <p:nvPr/>
        </p:nvSpPr>
        <p:spPr>
          <a:xfrm>
            <a:off x="7451882" y="2481277"/>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2025.01-2024.03</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44" name="文本框 43">
            <a:extLst>
              <a:ext uri="{FF2B5EF4-FFF2-40B4-BE49-F238E27FC236}">
                <a16:creationId xmlns:a16="http://schemas.microsoft.com/office/drawing/2014/main" id="{21B082BF-ABEA-0816-7BF6-FC16942C75F4}"/>
              </a:ext>
            </a:extLst>
          </p:cNvPr>
          <p:cNvSpPr txBox="1"/>
          <p:nvPr/>
        </p:nvSpPr>
        <p:spPr>
          <a:xfrm>
            <a:off x="9787499" y="3975471"/>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2025.03-2025.04</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45" name="文本框 44">
            <a:extLst>
              <a:ext uri="{FF2B5EF4-FFF2-40B4-BE49-F238E27FC236}">
                <a16:creationId xmlns:a16="http://schemas.microsoft.com/office/drawing/2014/main" id="{781A8D06-F7ED-4147-6CC8-5B8D3F29E944}"/>
              </a:ext>
            </a:extLst>
          </p:cNvPr>
          <p:cNvSpPr txBox="1"/>
          <p:nvPr/>
        </p:nvSpPr>
        <p:spPr>
          <a:xfrm>
            <a:off x="9289287" y="5185609"/>
            <a:ext cx="2431906"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完成硕士学位论文答辩。</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49" name="文本框 48">
            <a:extLst>
              <a:ext uri="{FF2B5EF4-FFF2-40B4-BE49-F238E27FC236}">
                <a16:creationId xmlns:a16="http://schemas.microsoft.com/office/drawing/2014/main" id="{2D2B6771-2785-02F4-FDB9-B5391D09B2DB}"/>
              </a:ext>
            </a:extLst>
          </p:cNvPr>
          <p:cNvSpPr txBox="1"/>
          <p:nvPr/>
        </p:nvSpPr>
        <p:spPr>
          <a:xfrm>
            <a:off x="6946593" y="1154366"/>
            <a:ext cx="2648031"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完成硕士学位论文修改提升。</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50" name="组合 49">
            <a:extLst>
              <a:ext uri="{FF2B5EF4-FFF2-40B4-BE49-F238E27FC236}">
                <a16:creationId xmlns:a16="http://schemas.microsoft.com/office/drawing/2014/main" id="{476E3696-B319-0A51-8D84-E79B067625D8}"/>
              </a:ext>
            </a:extLst>
          </p:cNvPr>
          <p:cNvGrpSpPr/>
          <p:nvPr/>
        </p:nvGrpSpPr>
        <p:grpSpPr>
          <a:xfrm>
            <a:off x="746875" y="1671924"/>
            <a:ext cx="1039864" cy="1039864"/>
            <a:chOff x="7128681" y="1680275"/>
            <a:chExt cx="1039864" cy="1039864"/>
          </a:xfrm>
        </p:grpSpPr>
        <p:sp>
          <p:nvSpPr>
            <p:cNvPr id="51" name="椭圆 50">
              <a:extLst>
                <a:ext uri="{FF2B5EF4-FFF2-40B4-BE49-F238E27FC236}">
                  <a16:creationId xmlns:a16="http://schemas.microsoft.com/office/drawing/2014/main" id="{3E709036-2419-0C40-A32D-637B13C54D80}"/>
                </a:ext>
              </a:extLst>
            </p:cNvPr>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2" name="strategical-planning_27141">
              <a:extLst>
                <a:ext uri="{FF2B5EF4-FFF2-40B4-BE49-F238E27FC236}">
                  <a16:creationId xmlns:a16="http://schemas.microsoft.com/office/drawing/2014/main" id="{47F74B22-F79E-8003-B897-61BEC0625A84}"/>
                </a:ext>
              </a:extLst>
            </p:cNvPr>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grpSp>
        <p:nvGrpSpPr>
          <p:cNvPr id="53" name="组合 52">
            <a:extLst>
              <a:ext uri="{FF2B5EF4-FFF2-40B4-BE49-F238E27FC236}">
                <a16:creationId xmlns:a16="http://schemas.microsoft.com/office/drawing/2014/main" id="{DD254836-FA64-C2FF-C183-43E3E36A6C56}"/>
              </a:ext>
            </a:extLst>
          </p:cNvPr>
          <p:cNvGrpSpPr/>
          <p:nvPr/>
        </p:nvGrpSpPr>
        <p:grpSpPr>
          <a:xfrm>
            <a:off x="7766926" y="4951086"/>
            <a:ext cx="1039864" cy="1039864"/>
            <a:chOff x="3920256" y="4794829"/>
            <a:chExt cx="1039864" cy="1039864"/>
          </a:xfrm>
        </p:grpSpPr>
        <p:sp>
          <p:nvSpPr>
            <p:cNvPr id="54" name="椭圆 53">
              <a:extLst>
                <a:ext uri="{FF2B5EF4-FFF2-40B4-BE49-F238E27FC236}">
                  <a16:creationId xmlns:a16="http://schemas.microsoft.com/office/drawing/2014/main" id="{EFAA08BC-5889-A20F-414D-2397EA51E031}"/>
                </a:ext>
              </a:extLst>
            </p:cNvPr>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5" name="validate-search_64702">
              <a:extLst>
                <a:ext uri="{FF2B5EF4-FFF2-40B4-BE49-F238E27FC236}">
                  <a16:creationId xmlns:a16="http://schemas.microsoft.com/office/drawing/2014/main" id="{EB1B0EA6-9C86-14CA-CA4A-7B60D582BF5A}"/>
                </a:ext>
              </a:extLst>
            </p:cNvPr>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spTree>
    <p:extLst>
      <p:ext uri="{BB962C8B-B14F-4D97-AF65-F5344CB8AC3E}">
        <p14:creationId xmlns:p14="http://schemas.microsoft.com/office/powerpoint/2010/main" val="2334327589"/>
      </p:ext>
    </p:extLst>
  </p:cSld>
  <p:clrMapOvr>
    <a:masterClrMapping/>
  </p:clrMapOvr>
  <mc:AlternateContent xmlns:mc="http://schemas.openxmlformats.org/markup-compatibility/2006" xmlns:p14="http://schemas.microsoft.com/office/powerpoint/2010/main">
    <mc:Choice Requires="p14">
      <p:transition spd="slow" p14:dur="1600" advTm="116867">
        <p:blinds dir="vert"/>
      </p:transition>
    </mc:Choice>
    <mc:Fallback xmlns="">
      <p:transition spd="slow" advTm="116867">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a:extLst>
              <a:ext uri="{FF2B5EF4-FFF2-40B4-BE49-F238E27FC236}">
                <a16:creationId xmlns:a16="http://schemas.microsoft.com/office/drawing/2014/main" id="{2B5F9587-4CFB-4363-9AD0-736F03B41A63}"/>
              </a:ext>
            </a:extLst>
          </p:cNvPr>
          <p:cNvCxnSpPr>
            <a:cxnSpLocks/>
          </p:cNvCxnSpPr>
          <p:nvPr/>
        </p:nvCxnSpPr>
        <p:spPr>
          <a:xfrm>
            <a:off x="2125105" y="2202760"/>
            <a:ext cx="766837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B8DECB90-59F5-48D2-873F-9773CB178071}"/>
              </a:ext>
            </a:extLst>
          </p:cNvPr>
          <p:cNvSpPr txBox="1"/>
          <p:nvPr/>
        </p:nvSpPr>
        <p:spPr>
          <a:xfrm>
            <a:off x="2125105" y="2484313"/>
            <a:ext cx="7546018" cy="707886"/>
          </a:xfrm>
          <a:prstGeom prst="rect">
            <a:avLst/>
          </a:prstGeom>
          <a:noFill/>
        </p:spPr>
        <p:txBody>
          <a:bodyPr wrap="square" rtlCol="0">
            <a:spAutoFit/>
          </a:bodyPr>
          <a:lstStyle/>
          <a:p>
            <a:pPr algn="dist"/>
            <a:r>
              <a:rPr lang="zh-CN" altLang="en-US" sz="4000" b="1" dirty="0">
                <a:solidFill>
                  <a:srgbClr val="FF0000"/>
                </a:solidFill>
                <a:latin typeface="冬青黑体简体中文 W6" panose="020B0600000000000000" pitchFamily="34" charset="-122"/>
                <a:ea typeface="冬青黑体简体中文 W6" panose="020B0600000000000000" pitchFamily="34" charset="-122"/>
              </a:rPr>
              <a:t>谢谢！请各位老师批评指正！！！</a:t>
            </a:r>
          </a:p>
        </p:txBody>
      </p:sp>
      <p:cxnSp>
        <p:nvCxnSpPr>
          <p:cNvPr id="19" name="直接连接符 18">
            <a:extLst>
              <a:ext uri="{FF2B5EF4-FFF2-40B4-BE49-F238E27FC236}">
                <a16:creationId xmlns:a16="http://schemas.microsoft.com/office/drawing/2014/main" id="{2C25B185-96DC-4151-9A0F-6544C96E90E6}"/>
              </a:ext>
            </a:extLst>
          </p:cNvPr>
          <p:cNvCxnSpPr>
            <a:cxnSpLocks/>
          </p:cNvCxnSpPr>
          <p:nvPr/>
        </p:nvCxnSpPr>
        <p:spPr>
          <a:xfrm>
            <a:off x="476250" y="5986596"/>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07B1E3D-65B3-4957-8AB2-E8CCAB6EFDF7}"/>
              </a:ext>
            </a:extLst>
          </p:cNvPr>
          <p:cNvCxnSpPr>
            <a:cxnSpLocks/>
          </p:cNvCxnSpPr>
          <p:nvPr/>
        </p:nvCxnSpPr>
        <p:spPr>
          <a:xfrm>
            <a:off x="11203390" y="5981825"/>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6115" y="250753"/>
            <a:ext cx="1524001" cy="1516531"/>
          </a:xfrm>
          <a:prstGeom prst="rect">
            <a:avLst/>
          </a:prstGeom>
        </p:spPr>
      </p:pic>
      <p:sp>
        <p:nvSpPr>
          <p:cNvPr id="3" name="矩形 2">
            <a:extLst>
              <a:ext uri="{FF2B5EF4-FFF2-40B4-BE49-F238E27FC236}">
                <a16:creationId xmlns:a16="http://schemas.microsoft.com/office/drawing/2014/main" id="{38D7B70A-5ECC-F4FB-DF71-3B45B3DBB3C7}"/>
              </a:ext>
            </a:extLst>
          </p:cNvPr>
          <p:cNvSpPr/>
          <p:nvPr/>
        </p:nvSpPr>
        <p:spPr>
          <a:xfrm>
            <a:off x="4296263" y="5256213"/>
            <a:ext cx="3546475" cy="368300"/>
          </a:xfrm>
          <a:prstGeom prst="rect">
            <a:avLst/>
          </a:prstGeom>
        </p:spPr>
        <p:txBody>
          <a:bodyPr wrap="square">
            <a:spAutoFit/>
          </a:bodyPr>
          <a:lstStyle/>
          <a:p>
            <a:pPr algn="ctr"/>
            <a:endParaRPr lang="zh-CN" altLang="zh-CN" b="1" dirty="0"/>
          </a:p>
        </p:txBody>
      </p:sp>
      <p:grpSp>
        <p:nvGrpSpPr>
          <p:cNvPr id="4" name="组合 3">
            <a:extLst>
              <a:ext uri="{FF2B5EF4-FFF2-40B4-BE49-F238E27FC236}">
                <a16:creationId xmlns:a16="http://schemas.microsoft.com/office/drawing/2014/main" id="{C6C24036-9202-49EE-5AAA-BCEC31D30DD4}"/>
              </a:ext>
            </a:extLst>
          </p:cNvPr>
          <p:cNvGrpSpPr/>
          <p:nvPr/>
        </p:nvGrpSpPr>
        <p:grpSpPr>
          <a:xfrm>
            <a:off x="2542701" y="4843458"/>
            <a:ext cx="2163431" cy="408623"/>
            <a:chOff x="2096559" y="5175815"/>
            <a:chExt cx="2163431" cy="408623"/>
          </a:xfrm>
        </p:grpSpPr>
        <p:sp>
          <p:nvSpPr>
            <p:cNvPr id="5" name="TextBox 13">
              <a:extLst>
                <a:ext uri="{FF2B5EF4-FFF2-40B4-BE49-F238E27FC236}">
                  <a16:creationId xmlns:a16="http://schemas.microsoft.com/office/drawing/2014/main" id="{87161FFE-B991-C0A4-C150-36F87607A446}"/>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答辩人</a:t>
              </a:r>
            </a:p>
          </p:txBody>
        </p:sp>
        <p:sp>
          <p:nvSpPr>
            <p:cNvPr id="6" name="TextBox 13">
              <a:extLst>
                <a:ext uri="{FF2B5EF4-FFF2-40B4-BE49-F238E27FC236}">
                  <a16:creationId xmlns:a16="http://schemas.microsoft.com/office/drawing/2014/main" id="{ED35BA2C-6034-F90C-288A-49EF8E75A4A3}"/>
                </a:ext>
              </a:extLst>
            </p:cNvPr>
            <p:cNvSpPr txBox="1"/>
            <p:nvPr/>
          </p:nvSpPr>
          <p:spPr>
            <a:xfrm>
              <a:off x="3214450" y="5175815"/>
              <a:ext cx="1045540"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武博文</a:t>
              </a:r>
            </a:p>
          </p:txBody>
        </p:sp>
      </p:grpSp>
      <p:grpSp>
        <p:nvGrpSpPr>
          <p:cNvPr id="7" name="组合 6">
            <a:extLst>
              <a:ext uri="{FF2B5EF4-FFF2-40B4-BE49-F238E27FC236}">
                <a16:creationId xmlns:a16="http://schemas.microsoft.com/office/drawing/2014/main" id="{B3B70567-A4FB-288C-6F11-BA86E4AA2FFF}"/>
              </a:ext>
            </a:extLst>
          </p:cNvPr>
          <p:cNvGrpSpPr/>
          <p:nvPr/>
        </p:nvGrpSpPr>
        <p:grpSpPr>
          <a:xfrm>
            <a:off x="6353724" y="4843458"/>
            <a:ext cx="3175049" cy="408623"/>
            <a:chOff x="2096559" y="5175815"/>
            <a:chExt cx="3175049" cy="408623"/>
          </a:xfrm>
        </p:grpSpPr>
        <p:sp>
          <p:nvSpPr>
            <p:cNvPr id="8" name="TextBox 13">
              <a:extLst>
                <a:ext uri="{FF2B5EF4-FFF2-40B4-BE49-F238E27FC236}">
                  <a16:creationId xmlns:a16="http://schemas.microsoft.com/office/drawing/2014/main" id="{91CAA3D5-E408-22BE-19CD-30A812BBDE50}"/>
                </a:ext>
              </a:extLst>
            </p:cNvPr>
            <p:cNvSpPr txBox="1"/>
            <p:nvPr/>
          </p:nvSpPr>
          <p:spPr>
            <a:xfrm>
              <a:off x="2096559" y="5175815"/>
              <a:ext cx="1213064"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学号</a:t>
              </a:r>
            </a:p>
          </p:txBody>
        </p:sp>
        <p:sp>
          <p:nvSpPr>
            <p:cNvPr id="9" name="TextBox 13">
              <a:extLst>
                <a:ext uri="{FF2B5EF4-FFF2-40B4-BE49-F238E27FC236}">
                  <a16:creationId xmlns:a16="http://schemas.microsoft.com/office/drawing/2014/main" id="{11A0A326-E70B-C151-850F-E8E99C1F28D5}"/>
                </a:ext>
              </a:extLst>
            </p:cNvPr>
            <p:cNvSpPr txBox="1"/>
            <p:nvPr/>
          </p:nvSpPr>
          <p:spPr>
            <a:xfrm>
              <a:off x="3309829" y="5175815"/>
              <a:ext cx="1961779" cy="408623"/>
            </a:xfrm>
            <a:prstGeom prst="roundRect">
              <a:avLst/>
            </a:prstGeom>
            <a:noFill/>
          </p:spPr>
          <p:txBody>
            <a:bodyPr wrap="square" rtlCol="0">
              <a:spAutoFit/>
            </a:bodyPr>
            <a:lstStyle/>
            <a:p>
              <a:pPr algn="dist"/>
              <a:r>
                <a:rPr lang="en-US" altLang="zh-CN" b="1" dirty="0">
                  <a:solidFill>
                    <a:srgbClr val="004578"/>
                  </a:solidFill>
                  <a:latin typeface="微软雅黑" panose="020B0503020204020204" charset="-122"/>
                  <a:ea typeface="微软雅黑" panose="020B0503020204020204" charset="-122"/>
                </a:rPr>
                <a:t>202221090225</a:t>
              </a:r>
              <a:endParaRPr lang="zh-CN" altLang="en-US" b="1" dirty="0">
                <a:solidFill>
                  <a:srgbClr val="004578"/>
                </a:solidFill>
                <a:latin typeface="微软雅黑" panose="020B0503020204020204" charset="-122"/>
                <a:ea typeface="微软雅黑" panose="020B0503020204020204" charset="-122"/>
              </a:endParaRPr>
            </a:p>
          </p:txBody>
        </p:sp>
      </p:grpSp>
      <p:grpSp>
        <p:nvGrpSpPr>
          <p:cNvPr id="10" name="组合 9">
            <a:extLst>
              <a:ext uri="{FF2B5EF4-FFF2-40B4-BE49-F238E27FC236}">
                <a16:creationId xmlns:a16="http://schemas.microsoft.com/office/drawing/2014/main" id="{AC4C6EA9-ED04-DB18-B86F-DD930B0A6F7B}"/>
              </a:ext>
            </a:extLst>
          </p:cNvPr>
          <p:cNvGrpSpPr/>
          <p:nvPr/>
        </p:nvGrpSpPr>
        <p:grpSpPr>
          <a:xfrm>
            <a:off x="6353723" y="4107029"/>
            <a:ext cx="3034120" cy="408623"/>
            <a:chOff x="2096558" y="5175815"/>
            <a:chExt cx="3034120" cy="408623"/>
          </a:xfrm>
        </p:grpSpPr>
        <p:sp>
          <p:nvSpPr>
            <p:cNvPr id="11" name="TextBox 13">
              <a:extLst>
                <a:ext uri="{FF2B5EF4-FFF2-40B4-BE49-F238E27FC236}">
                  <a16:creationId xmlns:a16="http://schemas.microsoft.com/office/drawing/2014/main" id="{386E4932-57F8-A84F-09DC-BC8E54E16964}"/>
                </a:ext>
              </a:extLst>
            </p:cNvPr>
            <p:cNvSpPr txBox="1"/>
            <p:nvPr/>
          </p:nvSpPr>
          <p:spPr>
            <a:xfrm>
              <a:off x="2096558" y="5175815"/>
              <a:ext cx="1213065"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指导老师</a:t>
              </a:r>
            </a:p>
          </p:txBody>
        </p:sp>
        <p:sp>
          <p:nvSpPr>
            <p:cNvPr id="13" name="TextBox 13">
              <a:extLst>
                <a:ext uri="{FF2B5EF4-FFF2-40B4-BE49-F238E27FC236}">
                  <a16:creationId xmlns:a16="http://schemas.microsoft.com/office/drawing/2014/main" id="{F57AB128-CD26-ED0B-D079-565115A5D84B}"/>
                </a:ext>
              </a:extLst>
            </p:cNvPr>
            <p:cNvSpPr txBox="1"/>
            <p:nvPr/>
          </p:nvSpPr>
          <p:spPr>
            <a:xfrm>
              <a:off x="3309830" y="5175815"/>
              <a:ext cx="182084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王春雨</a:t>
              </a:r>
            </a:p>
          </p:txBody>
        </p:sp>
      </p:grpSp>
      <p:grpSp>
        <p:nvGrpSpPr>
          <p:cNvPr id="15" name="组合 14">
            <a:extLst>
              <a:ext uri="{FF2B5EF4-FFF2-40B4-BE49-F238E27FC236}">
                <a16:creationId xmlns:a16="http://schemas.microsoft.com/office/drawing/2014/main" id="{983C948C-5BE3-3227-9270-342543D2A27C}"/>
              </a:ext>
            </a:extLst>
          </p:cNvPr>
          <p:cNvGrpSpPr/>
          <p:nvPr/>
        </p:nvGrpSpPr>
        <p:grpSpPr>
          <a:xfrm>
            <a:off x="2542701" y="4118823"/>
            <a:ext cx="3046719" cy="408623"/>
            <a:chOff x="2096559" y="5175815"/>
            <a:chExt cx="3046719" cy="408623"/>
          </a:xfrm>
        </p:grpSpPr>
        <p:sp>
          <p:nvSpPr>
            <p:cNvPr id="18" name="TextBox 13">
              <a:extLst>
                <a:ext uri="{FF2B5EF4-FFF2-40B4-BE49-F238E27FC236}">
                  <a16:creationId xmlns:a16="http://schemas.microsoft.com/office/drawing/2014/main" id="{A97534B4-6A6A-E890-4567-208DC84D5FDB}"/>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专业</a:t>
              </a:r>
            </a:p>
          </p:txBody>
        </p:sp>
        <p:sp>
          <p:nvSpPr>
            <p:cNvPr id="21" name="TextBox 13">
              <a:extLst>
                <a:ext uri="{FF2B5EF4-FFF2-40B4-BE49-F238E27FC236}">
                  <a16:creationId xmlns:a16="http://schemas.microsoft.com/office/drawing/2014/main" id="{668C3E3B-046B-1ABD-5432-E779E50FCA29}"/>
                </a:ext>
              </a:extLst>
            </p:cNvPr>
            <p:cNvSpPr txBox="1"/>
            <p:nvPr/>
          </p:nvSpPr>
          <p:spPr>
            <a:xfrm>
              <a:off x="3214450" y="5175815"/>
              <a:ext cx="192882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软件工程</a:t>
              </a:r>
            </a:p>
          </p:txBody>
        </p:sp>
      </p:grpSp>
      <p:cxnSp>
        <p:nvCxnSpPr>
          <p:cNvPr id="31" name="直接连接符 30">
            <a:extLst>
              <a:ext uri="{FF2B5EF4-FFF2-40B4-BE49-F238E27FC236}">
                <a16:creationId xmlns:a16="http://schemas.microsoft.com/office/drawing/2014/main" id="{DB5E99B3-52E3-43D9-0E49-44964F015687}"/>
              </a:ext>
            </a:extLst>
          </p:cNvPr>
          <p:cNvCxnSpPr>
            <a:cxnSpLocks/>
          </p:cNvCxnSpPr>
          <p:nvPr/>
        </p:nvCxnSpPr>
        <p:spPr>
          <a:xfrm>
            <a:off x="2125105" y="3501073"/>
            <a:ext cx="766837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97AD75E0-72CD-796D-14AD-EB9F673418BD}"/>
              </a:ext>
            </a:extLst>
          </p:cNvPr>
          <p:cNvSpPr txBox="1"/>
          <p:nvPr/>
        </p:nvSpPr>
        <p:spPr>
          <a:xfrm>
            <a:off x="2984685" y="5624513"/>
            <a:ext cx="5826860" cy="507127"/>
          </a:xfrm>
          <a:prstGeom prst="rect">
            <a:avLst/>
          </a:prstGeom>
          <a:noFill/>
        </p:spPr>
        <p:txBody>
          <a:bodyPr wrap="square" rtlCol="0">
            <a:spAutoFit/>
          </a:bodyPr>
          <a:lstStyle/>
          <a:p>
            <a:pPr algn="ctr">
              <a:lnSpc>
                <a:spcPct val="150000"/>
              </a:lnSpc>
            </a:pPr>
            <a:r>
              <a:rPr lang="en-US" altLang="zh-CN" sz="2000" b="1" dirty="0"/>
              <a:t>2024</a:t>
            </a:r>
            <a:r>
              <a:rPr lang="zh-CN" altLang="en-US" sz="2000" b="1" dirty="0"/>
              <a:t>年</a:t>
            </a:r>
            <a:r>
              <a:rPr lang="en-US" altLang="zh-CN" sz="2000" b="1" dirty="0"/>
              <a:t>9</a:t>
            </a:r>
            <a:r>
              <a:rPr lang="zh-CN" altLang="en-US" sz="2000" b="1" dirty="0"/>
              <a:t>月</a:t>
            </a:r>
            <a:r>
              <a:rPr lang="en-US" altLang="zh-CN" sz="2000" b="1" dirty="0"/>
              <a:t>20</a:t>
            </a:r>
            <a:r>
              <a:rPr lang="zh-CN" altLang="en-US" sz="2000" b="1" dirty="0"/>
              <a:t>号</a:t>
            </a:r>
          </a:p>
        </p:txBody>
      </p:sp>
    </p:spTree>
    <p:extLst>
      <p:ext uri="{BB962C8B-B14F-4D97-AF65-F5344CB8AC3E}">
        <p14:creationId xmlns:p14="http://schemas.microsoft.com/office/powerpoint/2010/main" val="3112069127"/>
      </p:ext>
    </p:extLst>
  </p:cSld>
  <p:clrMapOvr>
    <a:masterClrMapping/>
  </p:clrMapOvr>
  <mc:AlternateContent xmlns:mc="http://schemas.openxmlformats.org/markup-compatibility/2006" xmlns:p14="http://schemas.microsoft.com/office/powerpoint/2010/main">
    <mc:Choice Requires="p14">
      <p:transition spd="slow" p14:dur="1600" advTm="51103">
        <p:blinds dir="vert"/>
      </p:transition>
    </mc:Choice>
    <mc:Fallback xmlns="">
      <p:transition spd="slow" advTm="51103">
        <p:blinds dir="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简介大气毕业答辩竞赛演讲PPT模板"/>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1094</TotalTime>
  <Words>1630</Words>
  <Application>Microsoft Office PowerPoint</Application>
  <PresentationFormat>宽屏</PresentationFormat>
  <Paragraphs>267</Paragraphs>
  <Slides>15</Slides>
  <Notes>15</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15</vt:i4>
      </vt:variant>
    </vt:vector>
  </HeadingPairs>
  <TitlesOfParts>
    <vt:vector size="25" baseType="lpstr">
      <vt:lpstr>等线</vt:lpstr>
      <vt:lpstr>等线 Light</vt:lpstr>
      <vt:lpstr>冬青黑体简体中文 W6</vt:lpstr>
      <vt:lpstr>宋体</vt:lpstr>
      <vt:lpstr>微软雅黑</vt:lpstr>
      <vt:lpstr>Arial</vt:lpstr>
      <vt:lpstr>Cambria Math</vt:lpstr>
      <vt:lpstr>Times New Roman</vt:lpstr>
      <vt:lpstr>1_Office 主题​​</vt:lpstr>
      <vt:lpstr>公式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蓝色简介大气毕业答辩竞赛演讲PPT模板</dc:title>
  <dc:creator>Windows 用户</dc:creator>
  <cp:lastModifiedBy>博文 武</cp:lastModifiedBy>
  <cp:revision>422</cp:revision>
  <dcterms:created xsi:type="dcterms:W3CDTF">2018-07-22T02:36:38Z</dcterms:created>
  <dcterms:modified xsi:type="dcterms:W3CDTF">2024-09-20T00:55:35Z</dcterms:modified>
</cp:coreProperties>
</file>