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7" r:id="rId2"/>
    <p:sldId id="258" r:id="rId3"/>
    <p:sldId id="698" r:id="rId4"/>
    <p:sldId id="705" r:id="rId5"/>
    <p:sldId id="719" r:id="rId6"/>
    <p:sldId id="720" r:id="rId7"/>
    <p:sldId id="706" r:id="rId8"/>
    <p:sldId id="722" r:id="rId9"/>
    <p:sldId id="721" r:id="rId10"/>
    <p:sldId id="723" r:id="rId11"/>
    <p:sldId id="724" r:id="rId12"/>
    <p:sldId id="725" r:id="rId13"/>
    <p:sldId id="726" r:id="rId14"/>
    <p:sldId id="727" r:id="rId15"/>
    <p:sldId id="710" r:id="rId16"/>
    <p:sldId id="728" r:id="rId17"/>
  </p:sldIdLst>
  <p:sldSz cx="12192000" cy="6858000"/>
  <p:notesSz cx="6858000" cy="9144000"/>
  <p:custDataLst>
    <p:tags r:id="rId1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博文 武" initials="博武" lastIdx="2" clrIdx="0">
    <p:extLst>
      <p:ext uri="{19B8F6BF-5375-455C-9EA6-DF929625EA0E}">
        <p15:presenceInfo xmlns:p15="http://schemas.microsoft.com/office/powerpoint/2012/main" userId="ad3e241be70bb28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578"/>
    <a:srgbClr val="CFD5EA"/>
    <a:srgbClr val="E9EB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623" autoAdjust="0"/>
    <p:restoredTop sz="79953" autoAdjust="0"/>
  </p:normalViewPr>
  <p:slideViewPr>
    <p:cSldViewPr snapToGrid="0" showGuides="1">
      <p:cViewPr varScale="1">
        <p:scale>
          <a:sx n="86" d="100"/>
          <a:sy n="86" d="100"/>
        </p:scale>
        <p:origin x="211" y="62"/>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A95E01-A3AA-414B-AC91-6247B051C58A}" type="datetimeFigureOut">
              <a:rPr lang="zh-CN" altLang="en-US" smtClean="0"/>
              <a:t>2023/12/21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026A4-9EE3-4D0D-8D3A-764529D129E6}" type="slidenum">
              <a:rPr lang="zh-CN" altLang="en-US" smtClean="0"/>
              <a:t>‹#›</a:t>
            </a:fld>
            <a:endParaRPr lang="zh-CN" altLang="en-US"/>
          </a:p>
        </p:txBody>
      </p:sp>
    </p:spTree>
    <p:extLst>
      <p:ext uri="{BB962C8B-B14F-4D97-AF65-F5344CB8AC3E}">
        <p14:creationId xmlns:p14="http://schemas.microsoft.com/office/powerpoint/2010/main" val="70410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a:t>
            </a:fld>
            <a:endParaRPr lang="zh-CN" altLang="en-US"/>
          </a:p>
        </p:txBody>
      </p:sp>
    </p:spTree>
    <p:extLst>
      <p:ext uri="{BB962C8B-B14F-4D97-AF65-F5344CB8AC3E}">
        <p14:creationId xmlns:p14="http://schemas.microsoft.com/office/powerpoint/2010/main" val="3892590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2</a:t>
            </a:fld>
            <a:endParaRPr lang="zh-CN" altLang="en-US"/>
          </a:p>
        </p:txBody>
      </p:sp>
    </p:spTree>
    <p:extLst>
      <p:ext uri="{BB962C8B-B14F-4D97-AF65-F5344CB8AC3E}">
        <p14:creationId xmlns:p14="http://schemas.microsoft.com/office/powerpoint/2010/main" val="2111477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026A4-9EE3-4D0D-8D3A-764529D129E6}" type="slidenum">
              <a:rPr lang="zh-CN" altLang="en-US" smtClean="0"/>
              <a:t>3</a:t>
            </a:fld>
            <a:endParaRPr lang="zh-CN" altLang="en-US"/>
          </a:p>
        </p:txBody>
      </p:sp>
    </p:spTree>
    <p:extLst>
      <p:ext uri="{BB962C8B-B14F-4D97-AF65-F5344CB8AC3E}">
        <p14:creationId xmlns:p14="http://schemas.microsoft.com/office/powerpoint/2010/main" val="3563612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4</a:t>
            </a:fld>
            <a:endParaRPr lang="zh-CN" altLang="en-US"/>
          </a:p>
        </p:txBody>
      </p:sp>
    </p:spTree>
    <p:extLst>
      <p:ext uri="{BB962C8B-B14F-4D97-AF65-F5344CB8AC3E}">
        <p14:creationId xmlns:p14="http://schemas.microsoft.com/office/powerpoint/2010/main" val="316871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5</a:t>
            </a:fld>
            <a:endParaRPr lang="zh-CN" altLang="en-US"/>
          </a:p>
        </p:txBody>
      </p:sp>
    </p:spTree>
    <p:extLst>
      <p:ext uri="{BB962C8B-B14F-4D97-AF65-F5344CB8AC3E}">
        <p14:creationId xmlns:p14="http://schemas.microsoft.com/office/powerpoint/2010/main" val="956425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026A4-9EE3-4D0D-8D3A-764529D129E6}" type="slidenum">
              <a:rPr lang="zh-CN" altLang="en-US" smtClean="0"/>
              <a:t>6</a:t>
            </a:fld>
            <a:endParaRPr lang="zh-CN" altLang="en-US"/>
          </a:p>
        </p:txBody>
      </p:sp>
    </p:spTree>
    <p:extLst>
      <p:ext uri="{BB962C8B-B14F-4D97-AF65-F5344CB8AC3E}">
        <p14:creationId xmlns:p14="http://schemas.microsoft.com/office/powerpoint/2010/main" val="64078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7</a:t>
            </a:fld>
            <a:endParaRPr lang="zh-CN" altLang="en-US"/>
          </a:p>
        </p:txBody>
      </p:sp>
    </p:spTree>
    <p:extLst>
      <p:ext uri="{BB962C8B-B14F-4D97-AF65-F5344CB8AC3E}">
        <p14:creationId xmlns:p14="http://schemas.microsoft.com/office/powerpoint/2010/main" val="1092348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026A4-9EE3-4D0D-8D3A-764529D129E6}" type="slidenum">
              <a:rPr lang="zh-CN" altLang="en-US" smtClean="0"/>
              <a:t>8</a:t>
            </a:fld>
            <a:endParaRPr lang="zh-CN" altLang="en-US"/>
          </a:p>
        </p:txBody>
      </p:sp>
    </p:spTree>
    <p:extLst>
      <p:ext uri="{BB962C8B-B14F-4D97-AF65-F5344CB8AC3E}">
        <p14:creationId xmlns:p14="http://schemas.microsoft.com/office/powerpoint/2010/main" val="320461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9</a:t>
            </a:fld>
            <a:endParaRPr lang="zh-CN" altLang="en-US"/>
          </a:p>
        </p:txBody>
      </p:sp>
    </p:spTree>
    <p:extLst>
      <p:ext uri="{BB962C8B-B14F-4D97-AF65-F5344CB8AC3E}">
        <p14:creationId xmlns:p14="http://schemas.microsoft.com/office/powerpoint/2010/main" val="3278163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10</a:t>
            </a:fld>
            <a:endParaRPr lang="zh-CN" altLang="en-US"/>
          </a:p>
        </p:txBody>
      </p:sp>
    </p:spTree>
    <p:extLst>
      <p:ext uri="{BB962C8B-B14F-4D97-AF65-F5344CB8AC3E}">
        <p14:creationId xmlns:p14="http://schemas.microsoft.com/office/powerpoint/2010/main" val="35204635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11</a:t>
            </a:fld>
            <a:endParaRPr lang="zh-CN" altLang="en-US"/>
          </a:p>
        </p:txBody>
      </p:sp>
    </p:spTree>
    <p:extLst>
      <p:ext uri="{BB962C8B-B14F-4D97-AF65-F5344CB8AC3E}">
        <p14:creationId xmlns:p14="http://schemas.microsoft.com/office/powerpoint/2010/main" val="1635352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12</a:t>
            </a:fld>
            <a:endParaRPr lang="zh-CN" altLang="en-US"/>
          </a:p>
        </p:txBody>
      </p:sp>
    </p:spTree>
    <p:extLst>
      <p:ext uri="{BB962C8B-B14F-4D97-AF65-F5344CB8AC3E}">
        <p14:creationId xmlns:p14="http://schemas.microsoft.com/office/powerpoint/2010/main" val="2879770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13</a:t>
            </a:fld>
            <a:endParaRPr lang="zh-CN" altLang="en-US"/>
          </a:p>
        </p:txBody>
      </p:sp>
    </p:spTree>
    <p:extLst>
      <p:ext uri="{BB962C8B-B14F-4D97-AF65-F5344CB8AC3E}">
        <p14:creationId xmlns:p14="http://schemas.microsoft.com/office/powerpoint/2010/main" val="9559825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14</a:t>
            </a:fld>
            <a:endParaRPr lang="zh-CN" altLang="en-US"/>
          </a:p>
        </p:txBody>
      </p:sp>
    </p:spTree>
    <p:extLst>
      <p:ext uri="{BB962C8B-B14F-4D97-AF65-F5344CB8AC3E}">
        <p14:creationId xmlns:p14="http://schemas.microsoft.com/office/powerpoint/2010/main" val="7217288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15</a:t>
            </a:fld>
            <a:endParaRPr lang="zh-CN" altLang="en-US"/>
          </a:p>
        </p:txBody>
      </p:sp>
    </p:spTree>
    <p:extLst>
      <p:ext uri="{BB962C8B-B14F-4D97-AF65-F5344CB8AC3E}">
        <p14:creationId xmlns:p14="http://schemas.microsoft.com/office/powerpoint/2010/main" val="4264509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16</a:t>
            </a:fld>
            <a:endParaRPr lang="zh-CN" altLang="en-US"/>
          </a:p>
        </p:txBody>
      </p:sp>
    </p:spTree>
    <p:extLst>
      <p:ext uri="{BB962C8B-B14F-4D97-AF65-F5344CB8AC3E}">
        <p14:creationId xmlns:p14="http://schemas.microsoft.com/office/powerpoint/2010/main" val="1331992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E56063F-6D51-4845-9EF0-3EB604B1E110}"/>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3FE954FA-452D-4FF3-91E1-FC81A24DF1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D2879B76-021E-47BD-AAFD-5CC7E9AC0A78}"/>
              </a:ext>
            </a:extLst>
          </p:cNvPr>
          <p:cNvSpPr>
            <a:spLocks noGrp="1"/>
          </p:cNvSpPr>
          <p:nvPr>
            <p:ph type="dt" sz="half" idx="10"/>
          </p:nvPr>
        </p:nvSpPr>
        <p:spPr/>
        <p:txBody>
          <a:bodyPr/>
          <a:lstStyle/>
          <a:p>
            <a:fld id="{496EBFAE-048D-461D-9F94-1EF1CAFC2409}" type="datetimeFigureOut">
              <a:rPr lang="zh-CN" altLang="en-US" smtClean="0"/>
              <a:t>2023/12/21</a:t>
            </a:fld>
            <a:endParaRPr lang="zh-CN" altLang="en-US"/>
          </a:p>
        </p:txBody>
      </p:sp>
      <p:sp>
        <p:nvSpPr>
          <p:cNvPr id="5" name="页脚占位符 4">
            <a:extLst>
              <a:ext uri="{FF2B5EF4-FFF2-40B4-BE49-F238E27FC236}">
                <a16:creationId xmlns:a16="http://schemas.microsoft.com/office/drawing/2014/main" id="{4CF61A3A-DA04-4DEF-890F-FD034B85885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4EEBD94-C103-4C5A-A150-2BB26E8049AF}"/>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1668910375"/>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92417E-BCDB-4C4C-9084-B279AB985E2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7DEABF8-7378-4319-BBA6-97E71DF37A4D}"/>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E63289D-4C80-4920-9388-9004AA24745C}"/>
              </a:ext>
            </a:extLst>
          </p:cNvPr>
          <p:cNvSpPr>
            <a:spLocks noGrp="1"/>
          </p:cNvSpPr>
          <p:nvPr>
            <p:ph type="dt" sz="half" idx="10"/>
          </p:nvPr>
        </p:nvSpPr>
        <p:spPr/>
        <p:txBody>
          <a:bodyPr/>
          <a:lstStyle/>
          <a:p>
            <a:fld id="{496EBFAE-048D-461D-9F94-1EF1CAFC2409}" type="datetimeFigureOut">
              <a:rPr lang="zh-CN" altLang="en-US" smtClean="0"/>
              <a:t>2023/12/21</a:t>
            </a:fld>
            <a:endParaRPr lang="zh-CN" altLang="en-US"/>
          </a:p>
        </p:txBody>
      </p:sp>
      <p:sp>
        <p:nvSpPr>
          <p:cNvPr id="5" name="页脚占位符 4">
            <a:extLst>
              <a:ext uri="{FF2B5EF4-FFF2-40B4-BE49-F238E27FC236}">
                <a16:creationId xmlns:a16="http://schemas.microsoft.com/office/drawing/2014/main" id="{82A3364C-FE24-494E-A502-0DD5E329777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74B88A3-0B07-46F2-B295-1C35C36E4280}"/>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1216012624"/>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0300408-E6A0-4A53-9F4F-F30E82676C5A}"/>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03089196-018F-49A4-ACE5-81B458B22D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41370784-D0B3-4CAA-9142-728A4F9400A3}"/>
              </a:ext>
            </a:extLst>
          </p:cNvPr>
          <p:cNvSpPr>
            <a:spLocks noGrp="1"/>
          </p:cNvSpPr>
          <p:nvPr>
            <p:ph type="dt" sz="half" idx="10"/>
          </p:nvPr>
        </p:nvSpPr>
        <p:spPr/>
        <p:txBody>
          <a:bodyPr/>
          <a:lstStyle/>
          <a:p>
            <a:fld id="{496EBFAE-048D-461D-9F94-1EF1CAFC2409}" type="datetimeFigureOut">
              <a:rPr lang="zh-CN" altLang="en-US" smtClean="0"/>
              <a:t>2023/12/21</a:t>
            </a:fld>
            <a:endParaRPr lang="zh-CN" altLang="en-US"/>
          </a:p>
        </p:txBody>
      </p:sp>
      <p:sp>
        <p:nvSpPr>
          <p:cNvPr id="5" name="页脚占位符 4">
            <a:extLst>
              <a:ext uri="{FF2B5EF4-FFF2-40B4-BE49-F238E27FC236}">
                <a16:creationId xmlns:a16="http://schemas.microsoft.com/office/drawing/2014/main" id="{A65C2E57-E46D-40A1-BFAF-501A3619C5F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796D0C0-6013-47BE-BC69-DB034D2A53B0}"/>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838617947"/>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B9AD4A-1025-49AB-8E53-50F1C1D93DB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277A028-3BD7-4BC2-A515-D9BF86727AAC}"/>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B0985669-CB99-4161-8E43-B8F95CBE99C8}"/>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02720DD4-B732-42F9-8593-B94159DA95CB}"/>
              </a:ext>
            </a:extLst>
          </p:cNvPr>
          <p:cNvSpPr>
            <a:spLocks noGrp="1"/>
          </p:cNvSpPr>
          <p:nvPr>
            <p:ph type="dt" sz="half" idx="10"/>
          </p:nvPr>
        </p:nvSpPr>
        <p:spPr/>
        <p:txBody>
          <a:bodyPr/>
          <a:lstStyle/>
          <a:p>
            <a:fld id="{496EBFAE-048D-461D-9F94-1EF1CAFC2409}" type="datetimeFigureOut">
              <a:rPr lang="zh-CN" altLang="en-US" smtClean="0"/>
              <a:t>2023/12/21</a:t>
            </a:fld>
            <a:endParaRPr lang="zh-CN" altLang="en-US"/>
          </a:p>
        </p:txBody>
      </p:sp>
      <p:sp>
        <p:nvSpPr>
          <p:cNvPr id="6" name="页脚占位符 5">
            <a:extLst>
              <a:ext uri="{FF2B5EF4-FFF2-40B4-BE49-F238E27FC236}">
                <a16:creationId xmlns:a16="http://schemas.microsoft.com/office/drawing/2014/main" id="{D3DAD2B0-55B4-4BA3-B2A0-BD5684D9E7C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2DE86B9-1ED0-4DDE-ADE4-7E79132F0246}"/>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1493153990"/>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76FE73-90DE-4723-8C5F-698701CF038B}"/>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73509E91-6E16-4BBC-8E67-F79623C0E2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1ED393A2-B161-40F4-B15E-A76596D2965B}"/>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28A8C18E-D74F-4C55-9914-B309A20BBC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1E27BC41-7B96-40E7-BEB6-F01C0E0DD215}"/>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81979B55-3C11-456B-99DD-04E591EB2C94}"/>
              </a:ext>
            </a:extLst>
          </p:cNvPr>
          <p:cNvSpPr>
            <a:spLocks noGrp="1"/>
          </p:cNvSpPr>
          <p:nvPr>
            <p:ph type="dt" sz="half" idx="10"/>
          </p:nvPr>
        </p:nvSpPr>
        <p:spPr/>
        <p:txBody>
          <a:bodyPr/>
          <a:lstStyle/>
          <a:p>
            <a:fld id="{496EBFAE-048D-461D-9F94-1EF1CAFC2409}" type="datetimeFigureOut">
              <a:rPr lang="zh-CN" altLang="en-US" smtClean="0"/>
              <a:t>2023/12/21</a:t>
            </a:fld>
            <a:endParaRPr lang="zh-CN" altLang="en-US"/>
          </a:p>
        </p:txBody>
      </p:sp>
      <p:sp>
        <p:nvSpPr>
          <p:cNvPr id="8" name="页脚占位符 7">
            <a:extLst>
              <a:ext uri="{FF2B5EF4-FFF2-40B4-BE49-F238E27FC236}">
                <a16:creationId xmlns:a16="http://schemas.microsoft.com/office/drawing/2014/main" id="{CF29939D-A9AB-4271-908C-7EF0A5F5243A}"/>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C0DE0335-CA19-4080-8884-97C69A0B59C7}"/>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3503554727"/>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301147-E8D7-4809-9CEC-C1943EF63E15}"/>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5A039A6A-68EA-4491-B28F-A1A2C7650FFF}"/>
              </a:ext>
            </a:extLst>
          </p:cNvPr>
          <p:cNvSpPr>
            <a:spLocks noGrp="1"/>
          </p:cNvSpPr>
          <p:nvPr>
            <p:ph type="dt" sz="half" idx="10"/>
          </p:nvPr>
        </p:nvSpPr>
        <p:spPr/>
        <p:txBody>
          <a:bodyPr/>
          <a:lstStyle/>
          <a:p>
            <a:fld id="{496EBFAE-048D-461D-9F94-1EF1CAFC2409}" type="datetimeFigureOut">
              <a:rPr lang="zh-CN" altLang="en-US" smtClean="0"/>
              <a:t>2023/12/21</a:t>
            </a:fld>
            <a:endParaRPr lang="zh-CN" altLang="en-US"/>
          </a:p>
        </p:txBody>
      </p:sp>
      <p:sp>
        <p:nvSpPr>
          <p:cNvPr id="4" name="页脚占位符 3">
            <a:extLst>
              <a:ext uri="{FF2B5EF4-FFF2-40B4-BE49-F238E27FC236}">
                <a16:creationId xmlns:a16="http://schemas.microsoft.com/office/drawing/2014/main" id="{EE4DF346-11C2-4837-B2B4-3BB58CF72DB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ECCB7ACF-57D8-4CA7-9F86-98DCF4F1AF84}"/>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1021041752"/>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552881DB-48F5-45E5-90E5-D14BDB5C4B3A}"/>
              </a:ext>
            </a:extLst>
          </p:cNvPr>
          <p:cNvSpPr>
            <a:spLocks noGrp="1"/>
          </p:cNvSpPr>
          <p:nvPr>
            <p:ph type="dt" sz="half" idx="10"/>
          </p:nvPr>
        </p:nvSpPr>
        <p:spPr/>
        <p:txBody>
          <a:bodyPr/>
          <a:lstStyle/>
          <a:p>
            <a:fld id="{496EBFAE-048D-461D-9F94-1EF1CAFC2409}" type="datetimeFigureOut">
              <a:rPr lang="zh-CN" altLang="en-US" smtClean="0"/>
              <a:t>2023/12/21</a:t>
            </a:fld>
            <a:endParaRPr lang="zh-CN" altLang="en-US"/>
          </a:p>
        </p:txBody>
      </p:sp>
      <p:sp>
        <p:nvSpPr>
          <p:cNvPr id="3" name="页脚占位符 2">
            <a:extLst>
              <a:ext uri="{FF2B5EF4-FFF2-40B4-BE49-F238E27FC236}">
                <a16:creationId xmlns:a16="http://schemas.microsoft.com/office/drawing/2014/main" id="{DAA9B22C-0112-4A50-BE16-6686C0AF9599}"/>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83DFD83B-3019-48F5-954B-55728AB17700}"/>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3196611337"/>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7173CD-1487-452B-B600-9CCA781DFA9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CFEC131C-5CE3-44F0-A9B5-3CDB5A22CC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09CC4264-DF8C-424B-872B-8617B3BD0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5654AE3F-53DA-4F4E-BA62-08C44C66C311}"/>
              </a:ext>
            </a:extLst>
          </p:cNvPr>
          <p:cNvSpPr>
            <a:spLocks noGrp="1"/>
          </p:cNvSpPr>
          <p:nvPr>
            <p:ph type="dt" sz="half" idx="10"/>
          </p:nvPr>
        </p:nvSpPr>
        <p:spPr/>
        <p:txBody>
          <a:bodyPr/>
          <a:lstStyle/>
          <a:p>
            <a:fld id="{496EBFAE-048D-461D-9F94-1EF1CAFC2409}" type="datetimeFigureOut">
              <a:rPr lang="zh-CN" altLang="en-US" smtClean="0"/>
              <a:t>2023/12/21</a:t>
            </a:fld>
            <a:endParaRPr lang="zh-CN" altLang="en-US"/>
          </a:p>
        </p:txBody>
      </p:sp>
      <p:sp>
        <p:nvSpPr>
          <p:cNvPr id="6" name="页脚占位符 5">
            <a:extLst>
              <a:ext uri="{FF2B5EF4-FFF2-40B4-BE49-F238E27FC236}">
                <a16:creationId xmlns:a16="http://schemas.microsoft.com/office/drawing/2014/main" id="{83337C71-FE68-4F81-95A7-B497D3155F4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9F7E37C-D470-405E-A438-B9E39BB80568}"/>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183779655"/>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C554C6-22D9-49F2-AE60-405A03C5760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07B1B836-5E82-4A5F-A64E-0261CB4308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E8A403E-280E-432A-857B-185DA8041A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DF0A5007-E059-4BBC-A01E-BF2A486AC93F}"/>
              </a:ext>
            </a:extLst>
          </p:cNvPr>
          <p:cNvSpPr>
            <a:spLocks noGrp="1"/>
          </p:cNvSpPr>
          <p:nvPr>
            <p:ph type="dt" sz="half" idx="10"/>
          </p:nvPr>
        </p:nvSpPr>
        <p:spPr/>
        <p:txBody>
          <a:bodyPr/>
          <a:lstStyle/>
          <a:p>
            <a:fld id="{496EBFAE-048D-461D-9F94-1EF1CAFC2409}" type="datetimeFigureOut">
              <a:rPr lang="zh-CN" altLang="en-US" smtClean="0"/>
              <a:t>2023/12/21</a:t>
            </a:fld>
            <a:endParaRPr lang="zh-CN" altLang="en-US"/>
          </a:p>
        </p:txBody>
      </p:sp>
      <p:sp>
        <p:nvSpPr>
          <p:cNvPr id="6" name="页脚占位符 5">
            <a:extLst>
              <a:ext uri="{FF2B5EF4-FFF2-40B4-BE49-F238E27FC236}">
                <a16:creationId xmlns:a16="http://schemas.microsoft.com/office/drawing/2014/main" id="{65D1F1C7-D411-4A87-BE89-8247F607F6A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0F54B60-1BDA-4E1B-A002-F650B37E59A0}"/>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3384480590"/>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8F6A2E-4D6C-44EF-ABC5-D8388C7685A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03E74D94-8AAC-49D5-A59D-9E9E9A536434}"/>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BCF3F54-5F03-4656-AF9F-76C804DD314B}"/>
              </a:ext>
            </a:extLst>
          </p:cNvPr>
          <p:cNvSpPr>
            <a:spLocks noGrp="1"/>
          </p:cNvSpPr>
          <p:nvPr>
            <p:ph type="dt" sz="half" idx="10"/>
          </p:nvPr>
        </p:nvSpPr>
        <p:spPr/>
        <p:txBody>
          <a:bodyPr/>
          <a:lstStyle/>
          <a:p>
            <a:fld id="{496EBFAE-048D-461D-9F94-1EF1CAFC2409}" type="datetimeFigureOut">
              <a:rPr lang="zh-CN" altLang="en-US" smtClean="0"/>
              <a:t>2023/12/21</a:t>
            </a:fld>
            <a:endParaRPr lang="zh-CN" altLang="en-US"/>
          </a:p>
        </p:txBody>
      </p:sp>
      <p:sp>
        <p:nvSpPr>
          <p:cNvPr id="5" name="页脚占位符 4">
            <a:extLst>
              <a:ext uri="{FF2B5EF4-FFF2-40B4-BE49-F238E27FC236}">
                <a16:creationId xmlns:a16="http://schemas.microsoft.com/office/drawing/2014/main" id="{B68D16D2-C226-40F1-BAFD-42722561D79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09116EB-A374-4185-8746-1D1D7E4D39DB}"/>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1704060617"/>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028D767D-7C03-4998-8A64-B98BD0E7BF4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CF597E7A-E146-4457-BFE5-342E87E8BF49}"/>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2468B76-922C-47DD-8004-1D40CE937D74}"/>
              </a:ext>
            </a:extLst>
          </p:cNvPr>
          <p:cNvSpPr>
            <a:spLocks noGrp="1"/>
          </p:cNvSpPr>
          <p:nvPr>
            <p:ph type="dt" sz="half" idx="10"/>
          </p:nvPr>
        </p:nvSpPr>
        <p:spPr/>
        <p:txBody>
          <a:bodyPr/>
          <a:lstStyle/>
          <a:p>
            <a:fld id="{496EBFAE-048D-461D-9F94-1EF1CAFC2409}" type="datetimeFigureOut">
              <a:rPr lang="zh-CN" altLang="en-US" smtClean="0"/>
              <a:t>2023/12/21</a:t>
            </a:fld>
            <a:endParaRPr lang="zh-CN" altLang="en-US"/>
          </a:p>
        </p:txBody>
      </p:sp>
      <p:sp>
        <p:nvSpPr>
          <p:cNvPr id="5" name="页脚占位符 4">
            <a:extLst>
              <a:ext uri="{FF2B5EF4-FFF2-40B4-BE49-F238E27FC236}">
                <a16:creationId xmlns:a16="http://schemas.microsoft.com/office/drawing/2014/main" id="{ABFEE32B-A1C8-4716-ACA8-46366BC2247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EE1858C-DAB6-4403-AAD8-0F128B32C814}"/>
              </a:ext>
            </a:extLst>
          </p:cNvPr>
          <p:cNvSpPr>
            <a:spLocks noGrp="1"/>
          </p:cNvSpPr>
          <p:nvPr>
            <p:ph type="sldNum" sz="quarter" idx="12"/>
          </p:nvPr>
        </p:nvSpPr>
        <p:spPr/>
        <p:txBody>
          <a:body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3818446949"/>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687101"/>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117914B-6D9A-4D2C-A001-F5FD03BFC3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ABBB534C-5C5F-4754-B1FB-6657D386A2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F2843A19-00C0-4FCE-9609-C81B11D50F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6EBFAE-048D-461D-9F94-1EF1CAFC2409}" type="datetimeFigureOut">
              <a:rPr lang="zh-CN" altLang="en-US" smtClean="0"/>
              <a:t>2023/12/21</a:t>
            </a:fld>
            <a:endParaRPr lang="zh-CN" altLang="en-US"/>
          </a:p>
        </p:txBody>
      </p:sp>
      <p:sp>
        <p:nvSpPr>
          <p:cNvPr id="5" name="页脚占位符 4">
            <a:extLst>
              <a:ext uri="{FF2B5EF4-FFF2-40B4-BE49-F238E27FC236}">
                <a16:creationId xmlns:a16="http://schemas.microsoft.com/office/drawing/2014/main" id="{B44DC738-F377-4DC7-805E-D30AC5CC06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E66FC0A3-6D86-495A-B904-2F1D0EE170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331227-691F-4B7F-8493-F4368ED92163}" type="slidenum">
              <a:rPr lang="zh-CN" altLang="en-US" smtClean="0"/>
              <a:t>‹#›</a:t>
            </a:fld>
            <a:endParaRPr lang="zh-CN" altLang="en-US"/>
          </a:p>
        </p:txBody>
      </p:sp>
    </p:spTree>
    <p:extLst>
      <p:ext uri="{BB962C8B-B14F-4D97-AF65-F5344CB8AC3E}">
        <p14:creationId xmlns:p14="http://schemas.microsoft.com/office/powerpoint/2010/main" val="23843286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image" Target="../media/image14.svg"/><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image" Target="../media/image13.png"/><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image" Target="../media/image17.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image" Target="../media/image2.png"/><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notesSlide" Target="../notesSlides/notesSlide9.xml"/><Relationship Id="rId28" Type="http://schemas.openxmlformats.org/officeDocument/2006/relationships/image" Target="../media/image16.svg"/><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slideLayout" Target="../slideLayouts/slideLayout7.xml"/><Relationship Id="rId27" Type="http://schemas.openxmlformats.org/officeDocument/2006/relationships/image" Target="../media/image15.png"/><Relationship Id="rId30" Type="http://schemas.openxmlformats.org/officeDocument/2006/relationships/image" Target="../media/image18.sv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a:extLst>
              <a:ext uri="{FF2B5EF4-FFF2-40B4-BE49-F238E27FC236}">
                <a16:creationId xmlns:a16="http://schemas.microsoft.com/office/drawing/2014/main" id="{2B5F9587-4CFB-4363-9AD0-736F03B41A63}"/>
              </a:ext>
            </a:extLst>
          </p:cNvPr>
          <p:cNvCxnSpPr>
            <a:cxnSpLocks/>
          </p:cNvCxnSpPr>
          <p:nvPr/>
        </p:nvCxnSpPr>
        <p:spPr>
          <a:xfrm>
            <a:off x="2125107" y="1919605"/>
            <a:ext cx="7546019"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B8DECB90-59F5-48D2-873F-9773CB178071}"/>
              </a:ext>
            </a:extLst>
          </p:cNvPr>
          <p:cNvSpPr txBox="1"/>
          <p:nvPr/>
        </p:nvSpPr>
        <p:spPr>
          <a:xfrm>
            <a:off x="2414726" y="2224248"/>
            <a:ext cx="6880194" cy="1200329"/>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室外动态场景下基于实例分割的视觉</a:t>
            </a:r>
            <a:r>
              <a:rPr kumimoji="0" lang="en-US" altLang="zh-CN" sz="3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SLAM</a:t>
            </a:r>
            <a:r>
              <a:rPr kumimoji="0" lang="zh-CN" altLang="en-US" sz="3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研究 </a:t>
            </a:r>
          </a:p>
        </p:txBody>
      </p:sp>
      <p:cxnSp>
        <p:nvCxnSpPr>
          <p:cNvPr id="19" name="直接连接符 18">
            <a:extLst>
              <a:ext uri="{FF2B5EF4-FFF2-40B4-BE49-F238E27FC236}">
                <a16:creationId xmlns:a16="http://schemas.microsoft.com/office/drawing/2014/main" id="{2C25B185-96DC-4151-9A0F-6544C96E90E6}"/>
              </a:ext>
            </a:extLst>
          </p:cNvPr>
          <p:cNvCxnSpPr>
            <a:cxnSpLocks/>
          </p:cNvCxnSpPr>
          <p:nvPr/>
        </p:nvCxnSpPr>
        <p:spPr>
          <a:xfrm>
            <a:off x="476250" y="5986596"/>
            <a:ext cx="533944" cy="0"/>
          </a:xfrm>
          <a:prstGeom prst="line">
            <a:avLst/>
          </a:prstGeom>
          <a:ln w="28575">
            <a:solidFill>
              <a:srgbClr val="004098"/>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D07B1E3D-65B3-4957-8AB2-E8CCAB6EFDF7}"/>
              </a:ext>
            </a:extLst>
          </p:cNvPr>
          <p:cNvCxnSpPr>
            <a:cxnSpLocks/>
          </p:cNvCxnSpPr>
          <p:nvPr/>
        </p:nvCxnSpPr>
        <p:spPr>
          <a:xfrm>
            <a:off x="11203390" y="5981825"/>
            <a:ext cx="533944" cy="0"/>
          </a:xfrm>
          <a:prstGeom prst="line">
            <a:avLst/>
          </a:prstGeom>
          <a:ln w="28575">
            <a:solidFill>
              <a:srgbClr val="004098"/>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6115" y="250753"/>
            <a:ext cx="1524001" cy="1516531"/>
          </a:xfrm>
          <a:prstGeom prst="rect">
            <a:avLst/>
          </a:prstGeom>
        </p:spPr>
      </p:pic>
      <p:sp>
        <p:nvSpPr>
          <p:cNvPr id="3" name="矩形 2">
            <a:extLst>
              <a:ext uri="{FF2B5EF4-FFF2-40B4-BE49-F238E27FC236}">
                <a16:creationId xmlns:a16="http://schemas.microsoft.com/office/drawing/2014/main" id="{38D7B70A-5ECC-F4FB-DF71-3B45B3DBB3C7}"/>
              </a:ext>
            </a:extLst>
          </p:cNvPr>
          <p:cNvSpPr/>
          <p:nvPr/>
        </p:nvSpPr>
        <p:spPr>
          <a:xfrm>
            <a:off x="4296265" y="4973058"/>
            <a:ext cx="3546475" cy="368300"/>
          </a:xfrm>
          <a:prstGeom prst="rect">
            <a:avLst/>
          </a:prstGeom>
        </p:spPr>
        <p:txBody>
          <a:bodyPr wrap="square">
            <a:spAutoFit/>
          </a:bodyPr>
          <a:lstStyle/>
          <a:p>
            <a:pPr algn="ctr"/>
            <a:endParaRPr lang="zh-CN" altLang="zh-CN" b="1" dirty="0"/>
          </a:p>
        </p:txBody>
      </p:sp>
      <p:grpSp>
        <p:nvGrpSpPr>
          <p:cNvPr id="4" name="组合 3">
            <a:extLst>
              <a:ext uri="{FF2B5EF4-FFF2-40B4-BE49-F238E27FC236}">
                <a16:creationId xmlns:a16="http://schemas.microsoft.com/office/drawing/2014/main" id="{C6C24036-9202-49EE-5AAA-BCEC31D30DD4}"/>
              </a:ext>
            </a:extLst>
          </p:cNvPr>
          <p:cNvGrpSpPr/>
          <p:nvPr/>
        </p:nvGrpSpPr>
        <p:grpSpPr>
          <a:xfrm>
            <a:off x="2542703" y="4560303"/>
            <a:ext cx="2163427" cy="408623"/>
            <a:chOff x="2096559" y="5175815"/>
            <a:chExt cx="2163427" cy="408623"/>
          </a:xfrm>
        </p:grpSpPr>
        <p:sp>
          <p:nvSpPr>
            <p:cNvPr id="5" name="TextBox 13">
              <a:extLst>
                <a:ext uri="{FF2B5EF4-FFF2-40B4-BE49-F238E27FC236}">
                  <a16:creationId xmlns:a16="http://schemas.microsoft.com/office/drawing/2014/main" id="{87161FFE-B991-C0A4-C150-36F87607A446}"/>
                </a:ext>
              </a:extLst>
            </p:cNvPr>
            <p:cNvSpPr txBox="1"/>
            <p:nvPr/>
          </p:nvSpPr>
          <p:spPr>
            <a:xfrm>
              <a:off x="2096559" y="5175815"/>
              <a:ext cx="1045540" cy="408623"/>
            </a:xfrm>
            <a:prstGeom prst="roundRect">
              <a:avLst/>
            </a:prstGeom>
            <a:solidFill>
              <a:srgbClr val="0069B2"/>
            </a:solidFill>
          </p:spPr>
          <p:txBody>
            <a:bodyPr wrap="square" rtlCol="0">
              <a:spAutoFit/>
            </a:bodyPr>
            <a:lstStyle/>
            <a:p>
              <a:pPr algn="dist"/>
              <a:r>
                <a:rPr lang="zh-CN" altLang="en-US" dirty="0">
                  <a:solidFill>
                    <a:schemeClr val="bg1"/>
                  </a:solidFill>
                  <a:latin typeface="微软雅黑" panose="020B0503020204020204" charset="-122"/>
                  <a:ea typeface="微软雅黑" panose="020B0503020204020204" charset="-122"/>
                </a:rPr>
                <a:t>答辩人</a:t>
              </a:r>
            </a:p>
          </p:txBody>
        </p:sp>
        <p:sp>
          <p:nvSpPr>
            <p:cNvPr id="6" name="TextBox 13">
              <a:extLst>
                <a:ext uri="{FF2B5EF4-FFF2-40B4-BE49-F238E27FC236}">
                  <a16:creationId xmlns:a16="http://schemas.microsoft.com/office/drawing/2014/main" id="{ED35BA2C-6034-F90C-288A-49EF8E75A4A3}"/>
                </a:ext>
              </a:extLst>
            </p:cNvPr>
            <p:cNvSpPr txBox="1"/>
            <p:nvPr/>
          </p:nvSpPr>
          <p:spPr>
            <a:xfrm>
              <a:off x="3214446" y="5175815"/>
              <a:ext cx="1045540" cy="408623"/>
            </a:xfrm>
            <a:prstGeom prst="roundRect">
              <a:avLst/>
            </a:prstGeom>
            <a:noFill/>
          </p:spPr>
          <p:txBody>
            <a:bodyPr wrap="square" rtlCol="0">
              <a:spAutoFit/>
            </a:bodyPr>
            <a:lstStyle/>
            <a:p>
              <a:pPr algn="dist"/>
              <a:r>
                <a:rPr lang="zh-CN" altLang="en-US" b="1" dirty="0">
                  <a:solidFill>
                    <a:srgbClr val="004578"/>
                  </a:solidFill>
                  <a:latin typeface="微软雅黑" panose="020B0503020204020204" charset="-122"/>
                  <a:ea typeface="微软雅黑" panose="020B0503020204020204" charset="-122"/>
                </a:rPr>
                <a:t>武博文</a:t>
              </a:r>
            </a:p>
          </p:txBody>
        </p:sp>
      </p:grpSp>
      <p:grpSp>
        <p:nvGrpSpPr>
          <p:cNvPr id="7" name="组合 6">
            <a:extLst>
              <a:ext uri="{FF2B5EF4-FFF2-40B4-BE49-F238E27FC236}">
                <a16:creationId xmlns:a16="http://schemas.microsoft.com/office/drawing/2014/main" id="{B3B70567-A4FB-288C-6F11-BA86E4AA2FFF}"/>
              </a:ext>
            </a:extLst>
          </p:cNvPr>
          <p:cNvGrpSpPr/>
          <p:nvPr/>
        </p:nvGrpSpPr>
        <p:grpSpPr>
          <a:xfrm>
            <a:off x="6353726" y="4560303"/>
            <a:ext cx="3175049" cy="408623"/>
            <a:chOff x="2096559" y="5175815"/>
            <a:chExt cx="3175049" cy="408623"/>
          </a:xfrm>
        </p:grpSpPr>
        <p:sp>
          <p:nvSpPr>
            <p:cNvPr id="8" name="TextBox 13">
              <a:extLst>
                <a:ext uri="{FF2B5EF4-FFF2-40B4-BE49-F238E27FC236}">
                  <a16:creationId xmlns:a16="http://schemas.microsoft.com/office/drawing/2014/main" id="{91CAA3D5-E408-22BE-19CD-30A812BBDE50}"/>
                </a:ext>
              </a:extLst>
            </p:cNvPr>
            <p:cNvSpPr txBox="1"/>
            <p:nvPr/>
          </p:nvSpPr>
          <p:spPr>
            <a:xfrm>
              <a:off x="2096559" y="5175815"/>
              <a:ext cx="1213064" cy="408623"/>
            </a:xfrm>
            <a:prstGeom prst="roundRect">
              <a:avLst/>
            </a:prstGeom>
            <a:solidFill>
              <a:srgbClr val="0069B2"/>
            </a:solidFill>
          </p:spPr>
          <p:txBody>
            <a:bodyPr wrap="square" rtlCol="0">
              <a:spAutoFit/>
            </a:bodyPr>
            <a:lstStyle/>
            <a:p>
              <a:pPr algn="dist"/>
              <a:r>
                <a:rPr lang="zh-CN" altLang="en-US" dirty="0">
                  <a:solidFill>
                    <a:schemeClr val="bg1"/>
                  </a:solidFill>
                  <a:latin typeface="微软雅黑" panose="020B0503020204020204" charset="-122"/>
                  <a:ea typeface="微软雅黑" panose="020B0503020204020204" charset="-122"/>
                </a:rPr>
                <a:t>学号</a:t>
              </a:r>
            </a:p>
          </p:txBody>
        </p:sp>
        <p:sp>
          <p:nvSpPr>
            <p:cNvPr id="9" name="TextBox 13">
              <a:extLst>
                <a:ext uri="{FF2B5EF4-FFF2-40B4-BE49-F238E27FC236}">
                  <a16:creationId xmlns:a16="http://schemas.microsoft.com/office/drawing/2014/main" id="{11A0A326-E70B-C151-850F-E8E99C1F28D5}"/>
                </a:ext>
              </a:extLst>
            </p:cNvPr>
            <p:cNvSpPr txBox="1"/>
            <p:nvPr/>
          </p:nvSpPr>
          <p:spPr>
            <a:xfrm>
              <a:off x="3309829" y="5175815"/>
              <a:ext cx="1961779" cy="408623"/>
            </a:xfrm>
            <a:prstGeom prst="roundRect">
              <a:avLst/>
            </a:prstGeom>
            <a:noFill/>
          </p:spPr>
          <p:txBody>
            <a:bodyPr wrap="square" rtlCol="0">
              <a:spAutoFit/>
            </a:bodyPr>
            <a:lstStyle/>
            <a:p>
              <a:pPr algn="dist"/>
              <a:r>
                <a:rPr lang="en-US" altLang="zh-CN" b="1" dirty="0">
                  <a:solidFill>
                    <a:srgbClr val="004578"/>
                  </a:solidFill>
                  <a:latin typeface="微软雅黑" panose="020B0503020204020204" charset="-122"/>
                  <a:ea typeface="微软雅黑" panose="020B0503020204020204" charset="-122"/>
                </a:rPr>
                <a:t>202221090225</a:t>
              </a:r>
              <a:endParaRPr lang="zh-CN" altLang="en-US" b="1" dirty="0">
                <a:solidFill>
                  <a:srgbClr val="004578"/>
                </a:solidFill>
                <a:latin typeface="微软雅黑" panose="020B0503020204020204" charset="-122"/>
                <a:ea typeface="微软雅黑" panose="020B0503020204020204" charset="-122"/>
              </a:endParaRPr>
            </a:p>
          </p:txBody>
        </p:sp>
      </p:grpSp>
      <p:grpSp>
        <p:nvGrpSpPr>
          <p:cNvPr id="10" name="组合 9">
            <a:extLst>
              <a:ext uri="{FF2B5EF4-FFF2-40B4-BE49-F238E27FC236}">
                <a16:creationId xmlns:a16="http://schemas.microsoft.com/office/drawing/2014/main" id="{AC4C6EA9-ED04-DB18-B86F-DD930B0A6F7B}"/>
              </a:ext>
            </a:extLst>
          </p:cNvPr>
          <p:cNvGrpSpPr/>
          <p:nvPr/>
        </p:nvGrpSpPr>
        <p:grpSpPr>
          <a:xfrm>
            <a:off x="6353725" y="3823874"/>
            <a:ext cx="3034120" cy="408623"/>
            <a:chOff x="2096558" y="5175815"/>
            <a:chExt cx="3034120" cy="408623"/>
          </a:xfrm>
        </p:grpSpPr>
        <p:sp>
          <p:nvSpPr>
            <p:cNvPr id="11" name="TextBox 13">
              <a:extLst>
                <a:ext uri="{FF2B5EF4-FFF2-40B4-BE49-F238E27FC236}">
                  <a16:creationId xmlns:a16="http://schemas.microsoft.com/office/drawing/2014/main" id="{386E4932-57F8-A84F-09DC-BC8E54E16964}"/>
                </a:ext>
              </a:extLst>
            </p:cNvPr>
            <p:cNvSpPr txBox="1"/>
            <p:nvPr/>
          </p:nvSpPr>
          <p:spPr>
            <a:xfrm>
              <a:off x="2096558" y="5175815"/>
              <a:ext cx="1213065" cy="408623"/>
            </a:xfrm>
            <a:prstGeom prst="roundRect">
              <a:avLst/>
            </a:prstGeom>
            <a:solidFill>
              <a:srgbClr val="0069B2"/>
            </a:solidFill>
          </p:spPr>
          <p:txBody>
            <a:bodyPr wrap="square" rtlCol="0">
              <a:spAutoFit/>
            </a:bodyPr>
            <a:lstStyle/>
            <a:p>
              <a:pPr algn="dist"/>
              <a:r>
                <a:rPr lang="zh-CN" altLang="en-US" dirty="0">
                  <a:solidFill>
                    <a:schemeClr val="bg1"/>
                  </a:solidFill>
                  <a:latin typeface="微软雅黑" panose="020B0503020204020204" charset="-122"/>
                  <a:ea typeface="微软雅黑" panose="020B0503020204020204" charset="-122"/>
                </a:rPr>
                <a:t>指导老师</a:t>
              </a:r>
            </a:p>
          </p:txBody>
        </p:sp>
        <p:sp>
          <p:nvSpPr>
            <p:cNvPr id="13" name="TextBox 13">
              <a:extLst>
                <a:ext uri="{FF2B5EF4-FFF2-40B4-BE49-F238E27FC236}">
                  <a16:creationId xmlns:a16="http://schemas.microsoft.com/office/drawing/2014/main" id="{F57AB128-CD26-ED0B-D079-565115A5D84B}"/>
                </a:ext>
              </a:extLst>
            </p:cNvPr>
            <p:cNvSpPr txBox="1"/>
            <p:nvPr/>
          </p:nvSpPr>
          <p:spPr>
            <a:xfrm>
              <a:off x="3309830" y="5175815"/>
              <a:ext cx="1820848" cy="408623"/>
            </a:xfrm>
            <a:prstGeom prst="roundRect">
              <a:avLst/>
            </a:prstGeom>
            <a:noFill/>
          </p:spPr>
          <p:txBody>
            <a:bodyPr wrap="square" rtlCol="0">
              <a:spAutoFit/>
            </a:bodyPr>
            <a:lstStyle/>
            <a:p>
              <a:pPr algn="dist"/>
              <a:r>
                <a:rPr lang="zh-CN" altLang="en-US" b="1" dirty="0">
                  <a:solidFill>
                    <a:srgbClr val="004578"/>
                  </a:solidFill>
                  <a:latin typeface="微软雅黑" panose="020B0503020204020204" charset="-122"/>
                  <a:ea typeface="微软雅黑" panose="020B0503020204020204" charset="-122"/>
                </a:rPr>
                <a:t>王春雨</a:t>
              </a:r>
            </a:p>
          </p:txBody>
        </p:sp>
      </p:grpSp>
      <p:grpSp>
        <p:nvGrpSpPr>
          <p:cNvPr id="15" name="组合 14">
            <a:extLst>
              <a:ext uri="{FF2B5EF4-FFF2-40B4-BE49-F238E27FC236}">
                <a16:creationId xmlns:a16="http://schemas.microsoft.com/office/drawing/2014/main" id="{983C948C-5BE3-3227-9270-342543D2A27C}"/>
              </a:ext>
            </a:extLst>
          </p:cNvPr>
          <p:cNvGrpSpPr/>
          <p:nvPr/>
        </p:nvGrpSpPr>
        <p:grpSpPr>
          <a:xfrm>
            <a:off x="2542703" y="3835668"/>
            <a:ext cx="3046715" cy="408623"/>
            <a:chOff x="2096559" y="5175815"/>
            <a:chExt cx="3046715" cy="408623"/>
          </a:xfrm>
        </p:grpSpPr>
        <p:sp>
          <p:nvSpPr>
            <p:cNvPr id="18" name="TextBox 13">
              <a:extLst>
                <a:ext uri="{FF2B5EF4-FFF2-40B4-BE49-F238E27FC236}">
                  <a16:creationId xmlns:a16="http://schemas.microsoft.com/office/drawing/2014/main" id="{A97534B4-6A6A-E890-4567-208DC84D5FDB}"/>
                </a:ext>
              </a:extLst>
            </p:cNvPr>
            <p:cNvSpPr txBox="1"/>
            <p:nvPr/>
          </p:nvSpPr>
          <p:spPr>
            <a:xfrm>
              <a:off x="2096559" y="5175815"/>
              <a:ext cx="1045540" cy="408623"/>
            </a:xfrm>
            <a:prstGeom prst="roundRect">
              <a:avLst/>
            </a:prstGeom>
            <a:solidFill>
              <a:srgbClr val="0069B2"/>
            </a:solidFill>
          </p:spPr>
          <p:txBody>
            <a:bodyPr wrap="square" rtlCol="0">
              <a:spAutoFit/>
            </a:bodyPr>
            <a:lstStyle/>
            <a:p>
              <a:pPr algn="dist"/>
              <a:r>
                <a:rPr lang="zh-CN" altLang="en-US" dirty="0">
                  <a:solidFill>
                    <a:schemeClr val="bg1"/>
                  </a:solidFill>
                  <a:latin typeface="微软雅黑" panose="020B0503020204020204" charset="-122"/>
                  <a:ea typeface="微软雅黑" panose="020B0503020204020204" charset="-122"/>
                </a:rPr>
                <a:t>专业</a:t>
              </a:r>
            </a:p>
          </p:txBody>
        </p:sp>
        <p:sp>
          <p:nvSpPr>
            <p:cNvPr id="21" name="TextBox 13">
              <a:extLst>
                <a:ext uri="{FF2B5EF4-FFF2-40B4-BE49-F238E27FC236}">
                  <a16:creationId xmlns:a16="http://schemas.microsoft.com/office/drawing/2014/main" id="{668C3E3B-046B-1ABD-5432-E779E50FCA29}"/>
                </a:ext>
              </a:extLst>
            </p:cNvPr>
            <p:cNvSpPr txBox="1"/>
            <p:nvPr/>
          </p:nvSpPr>
          <p:spPr>
            <a:xfrm>
              <a:off x="3214446" y="5175815"/>
              <a:ext cx="1928828" cy="408623"/>
            </a:xfrm>
            <a:prstGeom prst="roundRect">
              <a:avLst/>
            </a:prstGeom>
            <a:noFill/>
          </p:spPr>
          <p:txBody>
            <a:bodyPr wrap="square" rtlCol="0">
              <a:spAutoFit/>
            </a:bodyPr>
            <a:lstStyle/>
            <a:p>
              <a:pPr algn="dist"/>
              <a:r>
                <a:rPr lang="zh-CN" altLang="en-US" b="1" dirty="0">
                  <a:solidFill>
                    <a:srgbClr val="004578"/>
                  </a:solidFill>
                  <a:latin typeface="微软雅黑" panose="020B0503020204020204" charset="-122"/>
                  <a:ea typeface="微软雅黑" panose="020B0503020204020204" charset="-122"/>
                </a:rPr>
                <a:t>软件工程</a:t>
              </a:r>
            </a:p>
          </p:txBody>
        </p:sp>
      </p:grpSp>
      <p:cxnSp>
        <p:nvCxnSpPr>
          <p:cNvPr id="31" name="直接连接符 30">
            <a:extLst>
              <a:ext uri="{FF2B5EF4-FFF2-40B4-BE49-F238E27FC236}">
                <a16:creationId xmlns:a16="http://schemas.microsoft.com/office/drawing/2014/main" id="{DB5E99B3-52E3-43D9-0E49-44964F015687}"/>
              </a:ext>
            </a:extLst>
          </p:cNvPr>
          <p:cNvCxnSpPr>
            <a:cxnSpLocks/>
          </p:cNvCxnSpPr>
          <p:nvPr/>
        </p:nvCxnSpPr>
        <p:spPr>
          <a:xfrm>
            <a:off x="2147301" y="5341358"/>
            <a:ext cx="7546019"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97AD75E0-72CD-796D-14AD-EB9F673418BD}"/>
              </a:ext>
            </a:extLst>
          </p:cNvPr>
          <p:cNvSpPr txBox="1"/>
          <p:nvPr/>
        </p:nvSpPr>
        <p:spPr>
          <a:xfrm>
            <a:off x="1238867" y="5653945"/>
            <a:ext cx="9362886" cy="507127"/>
          </a:xfrm>
          <a:prstGeom prst="rect">
            <a:avLst/>
          </a:prstGeom>
          <a:noFill/>
        </p:spPr>
        <p:txBody>
          <a:bodyPr wrap="square" rtlCol="0">
            <a:spAutoFit/>
          </a:bodyPr>
          <a:lstStyle/>
          <a:p>
            <a:pPr algn="ctr">
              <a:lnSpc>
                <a:spcPct val="150000"/>
              </a:lnSpc>
            </a:pPr>
            <a:fld id="{A4C412F7-05B8-448C-A97F-C89117983026}" type="datetime2">
              <a:rPr lang="zh-CN" altLang="en-US" sz="2000" b="1" smtClean="0"/>
              <a:t>2023年12月21日</a:t>
            </a:fld>
            <a:endParaRPr lang="zh-CN" altLang="en-US" sz="2000" b="1" dirty="0"/>
          </a:p>
        </p:txBody>
      </p:sp>
    </p:spTree>
    <p:extLst>
      <p:ext uri="{BB962C8B-B14F-4D97-AF65-F5344CB8AC3E}">
        <p14:creationId xmlns:p14="http://schemas.microsoft.com/office/powerpoint/2010/main" val="1037441972"/>
      </p:ext>
    </p:extLst>
  </p:cSld>
  <p:clrMapOvr>
    <a:masterClrMapping/>
  </p:clrMapOvr>
  <mc:AlternateContent xmlns:mc="http://schemas.openxmlformats.org/markup-compatibility/2006">
    <mc:Choice xmlns:p14="http://schemas.microsoft.com/office/powerpoint/2010/main" Requires="p14">
      <p:transition spd="slow" p14:dur="1600" advTm="32819">
        <p:blinds dir="vert"/>
      </p:transition>
    </mc:Choice>
    <mc:Fallback>
      <p:transition spd="slow" advTm="32819">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D86AB40A-A74A-46C7-8AA3-569B6541296D}"/>
              </a:ext>
            </a:extLst>
          </p:cNvPr>
          <p:cNvSpPr/>
          <p:nvPr/>
        </p:nvSpPr>
        <p:spPr>
          <a:xfrm>
            <a:off x="0" y="0"/>
            <a:ext cx="3919525" cy="6858000"/>
          </a:xfrm>
          <a:prstGeom prst="rect">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12" name="组合 11">
            <a:extLst>
              <a:ext uri="{FF2B5EF4-FFF2-40B4-BE49-F238E27FC236}">
                <a16:creationId xmlns:a16="http://schemas.microsoft.com/office/drawing/2014/main" id="{1407D250-B046-432D-931B-819278BD4D71}"/>
              </a:ext>
            </a:extLst>
          </p:cNvPr>
          <p:cNvGrpSpPr/>
          <p:nvPr/>
        </p:nvGrpSpPr>
        <p:grpSpPr>
          <a:xfrm>
            <a:off x="774703" y="2338925"/>
            <a:ext cx="2305382" cy="1565957"/>
            <a:chOff x="758661" y="1328277"/>
            <a:chExt cx="2305382" cy="1565957"/>
          </a:xfrm>
        </p:grpSpPr>
        <p:sp>
          <p:nvSpPr>
            <p:cNvPr id="6" name="文本框 5">
              <a:extLst>
                <a:ext uri="{FF2B5EF4-FFF2-40B4-BE49-F238E27FC236}">
                  <a16:creationId xmlns:a16="http://schemas.microsoft.com/office/drawing/2014/main" id="{6A6CE1AD-E291-4A32-ACA5-C1ED27E1DED8}"/>
                </a:ext>
              </a:extLst>
            </p:cNvPr>
            <p:cNvSpPr txBox="1"/>
            <p:nvPr/>
          </p:nvSpPr>
          <p:spPr>
            <a:xfrm>
              <a:off x="758661" y="1328277"/>
              <a:ext cx="1631611" cy="92333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目录</a:t>
              </a:r>
            </a:p>
          </p:txBody>
        </p:sp>
        <p:sp>
          <p:nvSpPr>
            <p:cNvPr id="9" name="文本框 8">
              <a:extLst>
                <a:ext uri="{FF2B5EF4-FFF2-40B4-BE49-F238E27FC236}">
                  <a16:creationId xmlns:a16="http://schemas.microsoft.com/office/drawing/2014/main" id="{A166616B-8DC4-4EE7-8226-61677D9E22B2}"/>
                </a:ext>
              </a:extLst>
            </p:cNvPr>
            <p:cNvSpPr txBox="1"/>
            <p:nvPr/>
          </p:nvSpPr>
          <p:spPr>
            <a:xfrm>
              <a:off x="822829" y="2242678"/>
              <a:ext cx="2241214" cy="52322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CONTENTS</a:t>
              </a:r>
              <a:endParaRPr kumimoji="0" lang="zh-CN" altLang="en-US"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0" name="直接连接符 9">
              <a:extLst>
                <a:ext uri="{FF2B5EF4-FFF2-40B4-BE49-F238E27FC236}">
                  <a16:creationId xmlns:a16="http://schemas.microsoft.com/office/drawing/2014/main" id="{B0CC6B6F-07E0-4755-818A-4112E1844C52}"/>
                </a:ext>
              </a:extLst>
            </p:cNvPr>
            <p:cNvCxnSpPr>
              <a:cxnSpLocks/>
            </p:cNvCxnSpPr>
            <p:nvPr/>
          </p:nvCxnSpPr>
          <p:spPr>
            <a:xfrm>
              <a:off x="925429" y="2894234"/>
              <a:ext cx="32585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7" name="组合 16">
            <a:extLst>
              <a:ext uri="{FF2B5EF4-FFF2-40B4-BE49-F238E27FC236}">
                <a16:creationId xmlns:a16="http://schemas.microsoft.com/office/drawing/2014/main" id="{B0AE37B8-40C0-4667-BDD2-2987F061CFCA}"/>
              </a:ext>
            </a:extLst>
          </p:cNvPr>
          <p:cNvGrpSpPr/>
          <p:nvPr/>
        </p:nvGrpSpPr>
        <p:grpSpPr>
          <a:xfrm>
            <a:off x="4748470" y="1292459"/>
            <a:ext cx="463473" cy="4312626"/>
            <a:chOff x="5855368" y="980316"/>
            <a:chExt cx="463473" cy="4312626"/>
          </a:xfrm>
          <a:solidFill>
            <a:srgbClr val="004578"/>
          </a:solidFill>
          <a:effectLst>
            <a:outerShdw blurRad="50800" dist="38100" dir="2700000" algn="tl" rotWithShape="0">
              <a:prstClr val="black">
                <a:alpha val="40000"/>
              </a:prstClr>
            </a:outerShdw>
          </a:effectLst>
        </p:grpSpPr>
        <p:sp>
          <p:nvSpPr>
            <p:cNvPr id="13" name="椭圆 12">
              <a:extLst>
                <a:ext uri="{FF2B5EF4-FFF2-40B4-BE49-F238E27FC236}">
                  <a16:creationId xmlns:a16="http://schemas.microsoft.com/office/drawing/2014/main" id="{B5E2B5B6-A674-4CF6-99C6-1FF1C1309F75}"/>
                </a:ext>
              </a:extLst>
            </p:cNvPr>
            <p:cNvSpPr/>
            <p:nvPr/>
          </p:nvSpPr>
          <p:spPr>
            <a:xfrm>
              <a:off x="5855368" y="980316"/>
              <a:ext cx="463473" cy="46347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a:t>
              </a:r>
              <a:endParaRPr kumimoji="0" lang="zh-CN" altLang="en-US"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椭圆 13">
              <a:extLst>
                <a:ext uri="{FF2B5EF4-FFF2-40B4-BE49-F238E27FC236}">
                  <a16:creationId xmlns:a16="http://schemas.microsoft.com/office/drawing/2014/main" id="{181059ED-9A6A-4B8B-B2D9-F1E0DD2B5F8C}"/>
                </a:ext>
              </a:extLst>
            </p:cNvPr>
            <p:cNvSpPr/>
            <p:nvPr/>
          </p:nvSpPr>
          <p:spPr>
            <a:xfrm>
              <a:off x="5855368" y="2245836"/>
              <a:ext cx="463473" cy="46347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a:t>
              </a:r>
              <a:endParaRPr kumimoji="0" lang="zh-CN" altLang="en-US"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椭圆 14">
              <a:extLst>
                <a:ext uri="{FF2B5EF4-FFF2-40B4-BE49-F238E27FC236}">
                  <a16:creationId xmlns:a16="http://schemas.microsoft.com/office/drawing/2014/main" id="{7A6F7131-4ED3-4B7E-8A62-C849D74C4FF9}"/>
                </a:ext>
              </a:extLst>
            </p:cNvPr>
            <p:cNvSpPr/>
            <p:nvPr/>
          </p:nvSpPr>
          <p:spPr>
            <a:xfrm>
              <a:off x="5855368" y="3511356"/>
              <a:ext cx="463473" cy="46347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3</a:t>
              </a:r>
              <a:endParaRPr kumimoji="0" lang="zh-CN" altLang="en-US"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椭圆 15">
              <a:extLst>
                <a:ext uri="{FF2B5EF4-FFF2-40B4-BE49-F238E27FC236}">
                  <a16:creationId xmlns:a16="http://schemas.microsoft.com/office/drawing/2014/main" id="{D8525EF6-319E-4F66-8F37-7FEF4FB19DAB}"/>
                </a:ext>
              </a:extLst>
            </p:cNvPr>
            <p:cNvSpPr/>
            <p:nvPr/>
          </p:nvSpPr>
          <p:spPr>
            <a:xfrm>
              <a:off x="5855368" y="4829469"/>
              <a:ext cx="463473" cy="46347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4</a:t>
              </a:r>
              <a:endParaRPr kumimoji="0" lang="zh-CN" altLang="en-US"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30" name="组合 29">
            <a:extLst>
              <a:ext uri="{FF2B5EF4-FFF2-40B4-BE49-F238E27FC236}">
                <a16:creationId xmlns:a16="http://schemas.microsoft.com/office/drawing/2014/main" id="{FF5A7A66-0572-43FC-BE28-B3188A023B0A}"/>
              </a:ext>
            </a:extLst>
          </p:cNvPr>
          <p:cNvGrpSpPr/>
          <p:nvPr/>
        </p:nvGrpSpPr>
        <p:grpSpPr>
          <a:xfrm>
            <a:off x="5688342" y="1292459"/>
            <a:ext cx="4120628" cy="4343517"/>
            <a:chOff x="6506600" y="1075688"/>
            <a:chExt cx="3579089" cy="4343517"/>
          </a:xfrm>
        </p:grpSpPr>
        <p:sp>
          <p:nvSpPr>
            <p:cNvPr id="20" name="文本框 19">
              <a:extLst>
                <a:ext uri="{FF2B5EF4-FFF2-40B4-BE49-F238E27FC236}">
                  <a16:creationId xmlns:a16="http://schemas.microsoft.com/office/drawing/2014/main" id="{82F0ADDB-0C80-4E4C-8A5F-41531C83A1F2}"/>
                </a:ext>
              </a:extLst>
            </p:cNvPr>
            <p:cNvSpPr txBox="1"/>
            <p:nvPr/>
          </p:nvSpPr>
          <p:spPr>
            <a:xfrm>
              <a:off x="6506600" y="3546981"/>
              <a:ext cx="3407767" cy="523220"/>
            </a:xfrm>
            <a:prstGeom prst="rect">
              <a:avLst/>
            </a:prstGeom>
            <a:noFill/>
          </p:spPr>
          <p:txBody>
            <a:bodyPr wrap="square" rtlCol="0">
              <a:spAutoFit/>
            </a:bodyPr>
            <a:lstStyle/>
            <a:p>
              <a:pPr>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研究内容</a:t>
              </a:r>
            </a:p>
          </p:txBody>
        </p:sp>
        <p:sp>
          <p:nvSpPr>
            <p:cNvPr id="18" name="文本框 17">
              <a:extLst>
                <a:ext uri="{FF2B5EF4-FFF2-40B4-BE49-F238E27FC236}">
                  <a16:creationId xmlns:a16="http://schemas.microsoft.com/office/drawing/2014/main" id="{D840C877-F8A5-4187-938B-CE857F1DE389}"/>
                </a:ext>
              </a:extLst>
            </p:cNvPr>
            <p:cNvSpPr txBox="1"/>
            <p:nvPr/>
          </p:nvSpPr>
          <p:spPr>
            <a:xfrm>
              <a:off x="6506600" y="1075688"/>
              <a:ext cx="314801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选题背景和意义</a:t>
              </a:r>
            </a:p>
          </p:txBody>
        </p:sp>
        <p:sp>
          <p:nvSpPr>
            <p:cNvPr id="21" name="文本框 20">
              <a:extLst>
                <a:ext uri="{FF2B5EF4-FFF2-40B4-BE49-F238E27FC236}">
                  <a16:creationId xmlns:a16="http://schemas.microsoft.com/office/drawing/2014/main" id="{88C0A1E3-FF53-4D0C-8217-F762651D9F2F}"/>
                </a:ext>
              </a:extLst>
            </p:cNvPr>
            <p:cNvSpPr txBox="1"/>
            <p:nvPr/>
          </p:nvSpPr>
          <p:spPr>
            <a:xfrm>
              <a:off x="6506600" y="4895985"/>
              <a:ext cx="3579089" cy="523220"/>
            </a:xfrm>
            <a:prstGeom prst="rect">
              <a:avLst/>
            </a:prstGeom>
            <a:noFill/>
          </p:spPr>
          <p:txBody>
            <a:bodyPr wrap="square" rtlCol="0">
              <a:spAutoFit/>
            </a:bodyPr>
            <a:lstStyle/>
            <a:p>
              <a:pPr>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预期规划</a:t>
              </a:r>
            </a:p>
          </p:txBody>
        </p:sp>
        <p:sp>
          <p:nvSpPr>
            <p:cNvPr id="19" name="文本框 18">
              <a:extLst>
                <a:ext uri="{FF2B5EF4-FFF2-40B4-BE49-F238E27FC236}">
                  <a16:creationId xmlns:a16="http://schemas.microsoft.com/office/drawing/2014/main" id="{B9E076CC-008F-4ABD-9B6E-72D584BE4970}"/>
                </a:ext>
              </a:extLst>
            </p:cNvPr>
            <p:cNvSpPr txBox="1"/>
            <p:nvPr/>
          </p:nvSpPr>
          <p:spPr>
            <a:xfrm>
              <a:off x="6506600" y="2299998"/>
              <a:ext cx="265200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研究现状</a:t>
              </a:r>
            </a:p>
          </p:txBody>
        </p:sp>
      </p:gr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Tree>
    <p:extLst>
      <p:ext uri="{BB962C8B-B14F-4D97-AF65-F5344CB8AC3E}">
        <p14:creationId xmlns:p14="http://schemas.microsoft.com/office/powerpoint/2010/main" val="3358376271"/>
      </p:ext>
    </p:extLst>
  </p:cSld>
  <p:clrMapOvr>
    <a:masterClrMapping/>
  </p:clrMapOvr>
  <mc:AlternateContent xmlns:mc="http://schemas.openxmlformats.org/markup-compatibility/2006">
    <mc:Choice xmlns:p14="http://schemas.microsoft.com/office/powerpoint/2010/main" Requires="p14">
      <p:transition spd="slow" p14:dur="1600" advTm="33">
        <p:blinds dir="vert"/>
      </p:transition>
    </mc:Choice>
    <mc:Fallback>
      <p:transition spd="slow" advTm="33">
        <p:blinds dir="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4578"/>
        </a:solidFill>
        <a:effectLst/>
      </p:bgPr>
    </p:bg>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9C58A4E-098F-4650-8D06-3F0F0864346E}"/>
              </a:ext>
            </a:extLst>
          </p:cNvPr>
          <p:cNvSpPr/>
          <p:nvPr/>
        </p:nvSpPr>
        <p:spPr>
          <a:xfrm>
            <a:off x="600075" y="676275"/>
            <a:ext cx="10991850" cy="5505450"/>
          </a:xfrm>
          <a:prstGeom prst="rect">
            <a:avLst/>
          </a:prstGeom>
          <a:solidFill>
            <a:srgbClr val="F2F2F2"/>
          </a:solidFill>
          <a:ln>
            <a:noFill/>
          </a:ln>
          <a:effectLst>
            <a:outerShdw blurRad="3302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cxnSp>
        <p:nvCxnSpPr>
          <p:cNvPr id="5" name="直接连接符 4">
            <a:extLst>
              <a:ext uri="{FF2B5EF4-FFF2-40B4-BE49-F238E27FC236}">
                <a16:creationId xmlns:a16="http://schemas.microsoft.com/office/drawing/2014/main" id="{8A6E0889-C16C-4403-8432-5611E6652FFC}"/>
              </a:ext>
            </a:extLst>
          </p:cNvPr>
          <p:cNvCxnSpPr>
            <a:cxnSpLocks/>
          </p:cNvCxnSpPr>
          <p:nvPr/>
        </p:nvCxnSpPr>
        <p:spPr>
          <a:xfrm>
            <a:off x="3386877" y="3397894"/>
            <a:ext cx="541824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a16="http://schemas.microsoft.com/office/drawing/2014/main" id="{145600F1-D570-46F7-9E3E-81D22A6BA5D6}"/>
              </a:ext>
            </a:extLst>
          </p:cNvPr>
          <p:cNvSpPr txBox="1"/>
          <p:nvPr/>
        </p:nvSpPr>
        <p:spPr>
          <a:xfrm>
            <a:off x="3293073" y="3506506"/>
            <a:ext cx="5605853" cy="76944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4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选题背景和意义</a:t>
            </a:r>
          </a:p>
        </p:txBody>
      </p:sp>
      <p:cxnSp>
        <p:nvCxnSpPr>
          <p:cNvPr id="7" name="直接连接符 6">
            <a:extLst>
              <a:ext uri="{FF2B5EF4-FFF2-40B4-BE49-F238E27FC236}">
                <a16:creationId xmlns:a16="http://schemas.microsoft.com/office/drawing/2014/main" id="{D60D66E3-7891-49B7-8D10-BA804CC96984}"/>
              </a:ext>
            </a:extLst>
          </p:cNvPr>
          <p:cNvCxnSpPr>
            <a:cxnSpLocks/>
          </p:cNvCxnSpPr>
          <p:nvPr/>
        </p:nvCxnSpPr>
        <p:spPr>
          <a:xfrm>
            <a:off x="3386877" y="4557815"/>
            <a:ext cx="541824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10" name="椭圆 9">
            <a:extLst>
              <a:ext uri="{FF2B5EF4-FFF2-40B4-BE49-F238E27FC236}">
                <a16:creationId xmlns:a16="http://schemas.microsoft.com/office/drawing/2014/main" id="{733B284A-20AC-47F1-AEB3-B7C7E124906B}"/>
              </a:ext>
            </a:extLst>
          </p:cNvPr>
          <p:cNvSpPr/>
          <p:nvPr/>
        </p:nvSpPr>
        <p:spPr>
          <a:xfrm>
            <a:off x="5367337" y="1763078"/>
            <a:ext cx="1457325" cy="1457325"/>
          </a:xfrm>
          <a:prstGeom prst="ellipse">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443270093"/>
      </p:ext>
    </p:extLst>
  </p:cSld>
  <p:clrMapOvr>
    <a:masterClrMapping/>
  </p:clrMapOvr>
  <mc:AlternateContent xmlns:mc="http://schemas.openxmlformats.org/markup-compatibility/2006">
    <mc:Choice xmlns:p14="http://schemas.microsoft.com/office/powerpoint/2010/main" Requires="p14">
      <p:transition spd="slow" p14:dur="1600" advTm="22">
        <p:blinds dir="vert"/>
      </p:transition>
    </mc:Choice>
    <mc:Fallback>
      <p:transition spd="slow" advTm="22">
        <p:blinds dir="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7BE8BCC-7236-45DF-B1EE-78F3F20A3C77}"/>
              </a:ext>
            </a:extLst>
          </p:cNvPr>
          <p:cNvSpPr txBox="1"/>
          <p:nvPr/>
        </p:nvSpPr>
        <p:spPr>
          <a:xfrm>
            <a:off x="0" y="517022"/>
            <a:ext cx="409687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一</a:t>
            </a:r>
            <a:r>
              <a:rPr lang="zh-CN" altLang="en-US" sz="2400" b="1" dirty="0">
                <a:solidFill>
                  <a:srgbClr val="004578"/>
                </a:solidFill>
                <a:latin typeface="微软雅黑" panose="020B0503020204020204" pitchFamily="34" charset="-122"/>
                <a:ea typeface="微软雅黑" panose="020B0503020204020204" pitchFamily="34" charset="-122"/>
              </a:rPr>
              <a:t>、</a:t>
            </a:r>
            <a:r>
              <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选题背景和意义</a:t>
            </a:r>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4" name="文本框 3">
            <a:extLst>
              <a:ext uri="{FF2B5EF4-FFF2-40B4-BE49-F238E27FC236}">
                <a16:creationId xmlns:a16="http://schemas.microsoft.com/office/drawing/2014/main" id="{B67E869A-087B-20B0-48C1-74676193A8EF}"/>
              </a:ext>
            </a:extLst>
          </p:cNvPr>
          <p:cNvSpPr txBox="1"/>
          <p:nvPr/>
        </p:nvSpPr>
        <p:spPr>
          <a:xfrm>
            <a:off x="612397" y="1246158"/>
            <a:ext cx="2821721"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effectLst/>
                <a:uLnTx/>
                <a:uFillTx/>
                <a:latin typeface="宋体" panose="02010600030101010101" pitchFamily="2" charset="-122"/>
                <a:ea typeface="宋体" panose="02010600030101010101" pitchFamily="2" charset="-122"/>
              </a:rPr>
              <a:t>1</a:t>
            </a:r>
            <a:r>
              <a:rPr lang="zh-CN" altLang="en-US" sz="2400" b="1" dirty="0">
                <a:latin typeface="宋体" panose="02010600030101010101" pitchFamily="2" charset="-122"/>
                <a:ea typeface="宋体" panose="02010600030101010101" pitchFamily="2" charset="-122"/>
              </a:rPr>
              <a:t>、</a:t>
            </a:r>
            <a:r>
              <a:rPr lang="en-US" altLang="zh-CN" sz="2400" b="1" dirty="0">
                <a:latin typeface="Times New Roman" panose="02020603050405020304" pitchFamily="18" charset="0"/>
                <a:ea typeface="宋体" panose="02010600030101010101" pitchFamily="2" charset="-122"/>
                <a:cs typeface="Times New Roman" panose="02020603050405020304" pitchFamily="18" charset="0"/>
              </a:rPr>
              <a:t>SLAM</a:t>
            </a:r>
            <a:r>
              <a:rPr lang="zh-CN" altLang="en-US" sz="2400" b="1" dirty="0">
                <a:latin typeface="宋体" panose="02010600030101010101" pitchFamily="2" charset="-122"/>
                <a:ea typeface="宋体" panose="02010600030101010101" pitchFamily="2" charset="-122"/>
              </a:rPr>
              <a:t>技术背景</a:t>
            </a:r>
            <a:endParaRPr kumimoji="0" lang="zh-CN" altLang="en-US" sz="2400" b="1" i="0" u="none" strike="noStrike" kern="1200" cap="none" spc="0" normalizeH="0" baseline="0" noProof="0" dirty="0">
              <a:ln>
                <a:noFill/>
              </a:ln>
              <a:effectLst/>
              <a:uLnTx/>
              <a:uFillTx/>
              <a:latin typeface="宋体" panose="02010600030101010101" pitchFamily="2" charset="-122"/>
              <a:ea typeface="宋体" panose="02010600030101010101" pitchFamily="2" charset="-122"/>
            </a:endParaRPr>
          </a:p>
        </p:txBody>
      </p:sp>
      <p:sp>
        <p:nvSpPr>
          <p:cNvPr id="7" name="文本框 6">
            <a:extLst>
              <a:ext uri="{FF2B5EF4-FFF2-40B4-BE49-F238E27FC236}">
                <a16:creationId xmlns:a16="http://schemas.microsoft.com/office/drawing/2014/main" id="{AE967747-DAEB-36B5-3BDD-53B2D8A4CC97}"/>
              </a:ext>
            </a:extLst>
          </p:cNvPr>
          <p:cNvSpPr txBox="1"/>
          <p:nvPr/>
        </p:nvSpPr>
        <p:spPr>
          <a:xfrm>
            <a:off x="1056443" y="1903819"/>
            <a:ext cx="9763187" cy="101566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000" kern="100" dirty="0">
                <a:effectLst/>
                <a:latin typeface="Times New Roman" panose="02020603050405020304" pitchFamily="18" charset="0"/>
                <a:ea typeface="宋体" panose="02010600030101010101" pitchFamily="2" charset="-122"/>
                <a:cs typeface="Times New Roman" panose="02020603050405020304" pitchFamily="18" charset="0"/>
              </a:rPr>
              <a:t>SLAM(</a:t>
            </a:r>
            <a:r>
              <a:rPr lang="en-US" altLang="zh-CN" sz="2000" kern="100" dirty="0">
                <a:effectLst/>
                <a:latin typeface="Times New Roman" panose="02020603050405020304" pitchFamily="18" charset="0"/>
                <a:ea typeface="宋体" panose="02010600030101010101" pitchFamily="2" charset="-122"/>
              </a:rPr>
              <a:t>Simultaneous Localization And Mapping</a:t>
            </a:r>
            <a:r>
              <a:rPr lang="en-US" altLang="zh-CN" sz="20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000" kern="100" dirty="0">
                <a:effectLst/>
                <a:latin typeface="Times New Roman" panose="02020603050405020304" pitchFamily="18" charset="0"/>
                <a:ea typeface="宋体" panose="02010600030101010101" pitchFamily="2" charset="-122"/>
                <a:cs typeface="Times New Roman" panose="02020603050405020304" pitchFamily="18" charset="0"/>
              </a:rPr>
              <a:t>同步定位与地图构建是搭载激光雷达、</a:t>
            </a:r>
            <a:r>
              <a:rPr lang="en-US" altLang="zh-CN" sz="2000" kern="100" dirty="0">
                <a:effectLst/>
                <a:latin typeface="Times New Roman" panose="02020603050405020304" pitchFamily="18" charset="0"/>
                <a:ea typeface="宋体" panose="02010600030101010101" pitchFamily="2" charset="-122"/>
              </a:rPr>
              <a:t>IMU</a:t>
            </a:r>
            <a:r>
              <a:rPr lang="zh-CN" altLang="zh-CN" sz="20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000" kern="100" dirty="0">
                <a:effectLst/>
                <a:latin typeface="Times New Roman" panose="02020603050405020304" pitchFamily="18" charset="0"/>
                <a:ea typeface="宋体" panose="02010600030101010101" pitchFamily="2" charset="-122"/>
              </a:rPr>
              <a:t>Inertial Measurement Unit</a:t>
            </a:r>
            <a:r>
              <a:rPr lang="zh-CN" altLang="zh-CN" sz="2000" kern="100" dirty="0">
                <a:effectLst/>
                <a:latin typeface="Times New Roman" panose="02020603050405020304" pitchFamily="18" charset="0"/>
                <a:ea typeface="宋体" panose="02010600030101010101" pitchFamily="2" charset="-122"/>
                <a:cs typeface="Times New Roman" panose="02020603050405020304" pitchFamily="18" charset="0"/>
              </a:rPr>
              <a:t>）、相机等传感器的移动载体在未知环境下同步进行定位与地图构建的过程。</a:t>
            </a:r>
            <a:endParaRPr kumimoji="0" lang="zh-CN" altLang="en-US"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3" name="文本框 2">
            <a:extLst>
              <a:ext uri="{FF2B5EF4-FFF2-40B4-BE49-F238E27FC236}">
                <a16:creationId xmlns:a16="http://schemas.microsoft.com/office/drawing/2014/main" id="{297419CA-C28C-2FD7-4AD1-7895F2DE45EC}"/>
              </a:ext>
            </a:extLst>
          </p:cNvPr>
          <p:cNvSpPr txBox="1"/>
          <p:nvPr/>
        </p:nvSpPr>
        <p:spPr>
          <a:xfrm>
            <a:off x="2189166" y="3518886"/>
            <a:ext cx="4064000" cy="398780"/>
          </a:xfrm>
          <a:prstGeom prst="rect">
            <a:avLst/>
          </a:prstGeom>
          <a:noFill/>
        </p:spPr>
        <p:txBody>
          <a:bodyPr wrap="square" rtlCol="0">
            <a:spAutoFit/>
          </a:bodyPr>
          <a:lstStyle/>
          <a:p>
            <a:r>
              <a:rPr lang="zh-CN" altLang="en-US" sz="2000" dirty="0">
                <a:latin typeface="宋体" panose="02010600030101010101" pitchFamily="2" charset="-122"/>
                <a:ea typeface="宋体" panose="02010600030101010101" pitchFamily="2" charset="-122"/>
              </a:rPr>
              <a:t>激光</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SLAM</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5" name="文本框 4">
            <a:extLst>
              <a:ext uri="{FF2B5EF4-FFF2-40B4-BE49-F238E27FC236}">
                <a16:creationId xmlns:a16="http://schemas.microsoft.com/office/drawing/2014/main" id="{943A7878-5E51-AB46-BEEE-28091A6E7239}"/>
              </a:ext>
            </a:extLst>
          </p:cNvPr>
          <p:cNvSpPr txBox="1"/>
          <p:nvPr/>
        </p:nvSpPr>
        <p:spPr>
          <a:xfrm>
            <a:off x="7184033" y="3518886"/>
            <a:ext cx="1853435" cy="398780"/>
          </a:xfrm>
          <a:prstGeom prst="rect">
            <a:avLst/>
          </a:prstGeom>
          <a:noFill/>
        </p:spPr>
        <p:txBody>
          <a:bodyPr wrap="square" rtlCol="0">
            <a:spAutoFit/>
          </a:bodyPr>
          <a:lstStyle/>
          <a:p>
            <a:r>
              <a:rPr lang="zh-CN" altLang="en-US" sz="2000" dirty="0">
                <a:solidFill>
                  <a:srgbClr val="FF0000"/>
                </a:solidFill>
                <a:latin typeface="宋体" panose="02010600030101010101" pitchFamily="2" charset="-122"/>
                <a:ea typeface="宋体" panose="02010600030101010101" pitchFamily="2" charset="-122"/>
              </a:rPr>
              <a:t>视觉</a:t>
            </a:r>
            <a:r>
              <a:rPr lang="en-US" altLang="zh-CN"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SLAM</a:t>
            </a:r>
            <a:endParaRPr lang="zh-CN" altLang="en-US"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6" name="矩形: 圆角 1">
            <a:extLst>
              <a:ext uri="{FF2B5EF4-FFF2-40B4-BE49-F238E27FC236}">
                <a16:creationId xmlns:a16="http://schemas.microsoft.com/office/drawing/2014/main" id="{E55BA74D-900E-4387-FCD4-0FFE7D0B8025}"/>
              </a:ext>
            </a:extLst>
          </p:cNvPr>
          <p:cNvSpPr/>
          <p:nvPr/>
        </p:nvSpPr>
        <p:spPr>
          <a:xfrm>
            <a:off x="761865" y="3117566"/>
            <a:ext cx="10057765" cy="3383280"/>
          </a:xfrm>
          <a:prstGeom prst="roundRect">
            <a:avLst>
              <a:gd name="adj" fmla="val 1956"/>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a:extLst>
              <a:ext uri="{FF2B5EF4-FFF2-40B4-BE49-F238E27FC236}">
                <a16:creationId xmlns:a16="http://schemas.microsoft.com/office/drawing/2014/main" id="{0A78C18F-25E8-6537-9C45-DA0C5F2AF08E}"/>
              </a:ext>
            </a:extLst>
          </p:cNvPr>
          <p:cNvPicPr>
            <a:picLocks noChangeAspect="1"/>
          </p:cNvPicPr>
          <p:nvPr/>
        </p:nvPicPr>
        <p:blipFill rotWithShape="1">
          <a:blip r:embed="rId4">
            <a:extLst>
              <a:ext uri="{28A0092B-C50C-407E-A947-70E740481C1C}">
                <a14:useLocalDpi xmlns:a14="http://schemas.microsoft.com/office/drawing/2010/main" val="0"/>
              </a:ext>
            </a:extLst>
          </a:blip>
          <a:srcRect b="11236"/>
          <a:stretch/>
        </p:blipFill>
        <p:spPr>
          <a:xfrm>
            <a:off x="1345547" y="4141821"/>
            <a:ext cx="3565478" cy="1879134"/>
          </a:xfrm>
          <a:prstGeom prst="rect">
            <a:avLst/>
          </a:prstGeom>
        </p:spPr>
      </p:pic>
      <p:pic>
        <p:nvPicPr>
          <p:cNvPr id="9" name="图片 8">
            <a:extLst>
              <a:ext uri="{FF2B5EF4-FFF2-40B4-BE49-F238E27FC236}">
                <a16:creationId xmlns:a16="http://schemas.microsoft.com/office/drawing/2014/main" id="{2C435160-898A-D1A5-92E6-78FB43C9E507}"/>
              </a:ext>
            </a:extLst>
          </p:cNvPr>
          <p:cNvPicPr>
            <a:picLocks noChangeAspect="1"/>
          </p:cNvPicPr>
          <p:nvPr/>
        </p:nvPicPr>
        <p:blipFill rotWithShape="1">
          <a:blip r:embed="rId5">
            <a:extLst>
              <a:ext uri="{28A0092B-C50C-407E-A947-70E740481C1C}">
                <a14:useLocalDpi xmlns:a14="http://schemas.microsoft.com/office/drawing/2010/main" val="0"/>
              </a:ext>
            </a:extLst>
          </a:blip>
          <a:srcRect t="67306"/>
          <a:stretch/>
        </p:blipFill>
        <p:spPr>
          <a:xfrm>
            <a:off x="6109835" y="4141821"/>
            <a:ext cx="4134965" cy="1879133"/>
          </a:xfrm>
          <a:prstGeom prst="rect">
            <a:avLst/>
          </a:prstGeom>
        </p:spPr>
      </p:pic>
    </p:spTree>
    <p:extLst>
      <p:ext uri="{BB962C8B-B14F-4D97-AF65-F5344CB8AC3E}">
        <p14:creationId xmlns:p14="http://schemas.microsoft.com/office/powerpoint/2010/main" val="3865284226"/>
      </p:ext>
    </p:extLst>
  </p:cSld>
  <p:clrMapOvr>
    <a:masterClrMapping/>
  </p:clrMapOvr>
  <mc:AlternateContent xmlns:mc="http://schemas.openxmlformats.org/markup-compatibility/2006">
    <mc:Choice xmlns:p14="http://schemas.microsoft.com/office/powerpoint/2010/main" Requires="p14">
      <p:transition spd="slow" p14:dur="1600" advTm="292">
        <p:blinds dir="vert"/>
      </p:transition>
    </mc:Choice>
    <mc:Fallback>
      <p:transition spd="slow" advTm="292">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6"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7BE8BCC-7236-45DF-B1EE-78F3F20A3C77}"/>
              </a:ext>
            </a:extLst>
          </p:cNvPr>
          <p:cNvSpPr txBox="1"/>
          <p:nvPr/>
        </p:nvSpPr>
        <p:spPr>
          <a:xfrm>
            <a:off x="0" y="517022"/>
            <a:ext cx="409687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一</a:t>
            </a:r>
            <a:r>
              <a:rPr lang="zh-CN" altLang="en-US" sz="2400" b="1" dirty="0">
                <a:solidFill>
                  <a:srgbClr val="004578"/>
                </a:solidFill>
                <a:latin typeface="微软雅黑" panose="020B0503020204020204" pitchFamily="34" charset="-122"/>
                <a:ea typeface="微软雅黑" panose="020B0503020204020204" pitchFamily="34" charset="-122"/>
              </a:rPr>
              <a:t>、</a:t>
            </a:r>
            <a:r>
              <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选题背景和意义</a:t>
            </a:r>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4" name="文本框 3">
            <a:extLst>
              <a:ext uri="{FF2B5EF4-FFF2-40B4-BE49-F238E27FC236}">
                <a16:creationId xmlns:a16="http://schemas.microsoft.com/office/drawing/2014/main" id="{B67E869A-087B-20B0-48C1-74676193A8EF}"/>
              </a:ext>
            </a:extLst>
          </p:cNvPr>
          <p:cNvSpPr txBox="1"/>
          <p:nvPr/>
        </p:nvSpPr>
        <p:spPr>
          <a:xfrm>
            <a:off x="612397" y="1246158"/>
            <a:ext cx="2821721"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400" b="1" dirty="0">
                <a:latin typeface="宋体" panose="02010600030101010101" pitchFamily="2" charset="-122"/>
                <a:ea typeface="宋体" panose="02010600030101010101" pitchFamily="2" charset="-122"/>
              </a:rPr>
              <a:t>2</a:t>
            </a:r>
            <a:r>
              <a:rPr lang="zh-CN" altLang="en-US" sz="2400" b="1" dirty="0">
                <a:latin typeface="宋体" panose="02010600030101010101" pitchFamily="2" charset="-122"/>
                <a:ea typeface="宋体" panose="02010600030101010101" pitchFamily="2" charset="-122"/>
              </a:rPr>
              <a:t>、选题意义</a:t>
            </a:r>
            <a:endParaRPr kumimoji="0" lang="zh-CN" altLang="en-US" sz="2400" b="1" i="0" u="none" strike="noStrike" kern="1200" cap="none" spc="0" normalizeH="0" baseline="0" noProof="0" dirty="0">
              <a:ln>
                <a:noFill/>
              </a:ln>
              <a:effectLst/>
              <a:uLnTx/>
              <a:uFillTx/>
              <a:latin typeface="宋体" panose="02010600030101010101" pitchFamily="2" charset="-122"/>
              <a:ea typeface="宋体" panose="02010600030101010101" pitchFamily="2" charset="-122"/>
            </a:endParaRPr>
          </a:p>
        </p:txBody>
      </p:sp>
      <p:sp>
        <p:nvSpPr>
          <p:cNvPr id="7" name="文本框 6">
            <a:extLst>
              <a:ext uri="{FF2B5EF4-FFF2-40B4-BE49-F238E27FC236}">
                <a16:creationId xmlns:a16="http://schemas.microsoft.com/office/drawing/2014/main" id="{AE967747-DAEB-36B5-3BDD-53B2D8A4CC97}"/>
              </a:ext>
            </a:extLst>
          </p:cNvPr>
          <p:cNvSpPr txBox="1"/>
          <p:nvPr/>
        </p:nvSpPr>
        <p:spPr>
          <a:xfrm>
            <a:off x="996592" y="1975294"/>
            <a:ext cx="4971174" cy="1286891"/>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视觉</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SLAM</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kern="100" dirty="0">
                <a:latin typeface="Times New Roman" panose="02020603050405020304" pitchFamily="18" charset="0"/>
                <a:ea typeface="宋体" panose="02010600030101010101" pitchFamily="2" charset="-122"/>
                <a:cs typeface="Times New Roman" panose="02020603050405020304" pitchFamily="18" charset="0"/>
              </a:rPr>
              <a:t>Visual SLAM</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kern="100" dirty="0">
              <a:latin typeface="Times New Roman" panose="02020603050405020304" pitchFamily="18" charset="0"/>
              <a:ea typeface="宋体" panose="02010600030101010101" pitchFamily="2" charset="-122"/>
              <a:cs typeface="Times New Roman" panose="02020603050405020304" pitchFamily="18" charset="0"/>
            </a:endParaRPr>
          </a:p>
          <a:p>
            <a:pPr marL="0" marR="0" lvl="0" indent="0" defTabSz="914400" rtl="0" eaLnBrk="1" fontAlgn="auto" latinLnBrk="0" hangingPunct="1">
              <a:lnSpc>
                <a:spcPct val="150000"/>
              </a:lnSpc>
              <a:spcBef>
                <a:spcPts val="0"/>
              </a:spcBef>
              <a:spcAft>
                <a:spcPts val="0"/>
              </a:spcAft>
              <a:buClrTx/>
              <a:buSzTx/>
              <a:buFontTx/>
              <a:buNone/>
              <a:tabLst/>
              <a:defRPr/>
            </a:pPr>
            <a:r>
              <a:rPr kumimoji="0" lang="zh-CN" altLang="en-US" b="1" i="0" u="none" strike="noStrike" kern="100" cap="none" spc="0" normalizeH="0" baseline="0" noProof="0" dirty="0">
                <a:ln>
                  <a:noFill/>
                </a:ln>
                <a:effectLst/>
                <a:uLnTx/>
                <a:uFillTx/>
                <a:latin typeface="Times New Roman" panose="02020603050405020304" pitchFamily="18" charset="0"/>
                <a:ea typeface="宋体" panose="02010600030101010101" pitchFamily="2" charset="-122"/>
                <a:cs typeface="Times New Roman" panose="02020603050405020304" pitchFamily="18" charset="0"/>
              </a:rPr>
              <a:t>前提假设</a:t>
            </a:r>
            <a:r>
              <a:rPr kumimoji="0" lang="zh-CN" altLang="en-US" b="0" i="0" u="none" strike="noStrike" kern="100" cap="none" spc="0" normalizeH="0" baseline="0" noProof="0" dirty="0">
                <a:ln>
                  <a:noFill/>
                </a:ln>
                <a:effectLst/>
                <a:uLnTx/>
                <a:uFillTx/>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i="0" u="none" strike="noStrike" kern="100" cap="none" spc="0" normalizeH="0" baseline="0" noProof="0" dirty="0">
                <a:ln>
                  <a:noFill/>
                </a:ln>
                <a:effectLst/>
                <a:uLnTx/>
                <a:uFillTx/>
                <a:latin typeface="Times New Roman" panose="02020603050405020304" pitchFamily="18" charset="0"/>
                <a:ea typeface="宋体" panose="02010600030101010101" pitchFamily="2" charset="-122"/>
                <a:cs typeface="Times New Roman" panose="02020603050405020304" pitchFamily="18" charset="0"/>
              </a:rPr>
              <a:t>静止环境</a:t>
            </a:r>
            <a:endParaRPr kumimoji="0" lang="en-US" altLang="zh-CN" i="0" u="none" strike="noStrike" kern="100" cap="none" spc="0" normalizeH="0" baseline="0" noProof="0" dirty="0">
              <a:ln>
                <a:noFill/>
              </a:ln>
              <a:effectLst/>
              <a:uLnTx/>
              <a:uFillTx/>
              <a:latin typeface="Times New Roman" panose="02020603050405020304" pitchFamily="18" charset="0"/>
              <a:ea typeface="宋体" panose="02010600030101010101" pitchFamily="2" charset="-122"/>
              <a:cs typeface="Times New Roman" panose="02020603050405020304" pitchFamily="18" charset="0"/>
            </a:endParaRPr>
          </a:p>
          <a:p>
            <a:pPr marL="0" marR="0" lvl="0" indent="0" defTabSz="914400" rtl="0" eaLnBrk="1" fontAlgn="auto" latinLnBrk="0" hangingPunct="1">
              <a:lnSpc>
                <a:spcPct val="150000"/>
              </a:lnSpc>
              <a:spcBef>
                <a:spcPts val="0"/>
              </a:spcBef>
              <a:spcAft>
                <a:spcPts val="0"/>
              </a:spcAft>
              <a:buClrTx/>
              <a:buSzTx/>
              <a:buFontTx/>
              <a:buNone/>
              <a:tabLst/>
              <a:defRPr/>
            </a:pPr>
            <a:r>
              <a:rPr lang="zh-CN" altLang="en-US" b="1" kern="100" dirty="0">
                <a:latin typeface="Times New Roman" panose="02020603050405020304" pitchFamily="18" charset="0"/>
                <a:ea typeface="宋体" panose="02010600030101010101" pitchFamily="2" charset="-122"/>
                <a:cs typeface="Times New Roman" panose="02020603050405020304" pitchFamily="18" charset="0"/>
              </a:rPr>
              <a:t>求解位姿</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：直接法和特征点法</a:t>
            </a:r>
            <a:endParaRPr kumimoji="0" lang="zh-CN" altLang="en-US"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85" name="文本框 84">
            <a:extLst>
              <a:ext uri="{FF2B5EF4-FFF2-40B4-BE49-F238E27FC236}">
                <a16:creationId xmlns:a16="http://schemas.microsoft.com/office/drawing/2014/main" id="{8FBF7BB1-4298-020D-A69E-E53A14B23E72}"/>
              </a:ext>
            </a:extLst>
          </p:cNvPr>
          <p:cNvSpPr txBox="1"/>
          <p:nvPr/>
        </p:nvSpPr>
        <p:spPr>
          <a:xfrm>
            <a:off x="973183" y="3545819"/>
            <a:ext cx="5331348" cy="1286891"/>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若出现动态物体，求解相机位姿会出现巨大偏差。如右图所示。</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这种误差难以修复，导致整个</a:t>
            </a:r>
            <a:r>
              <a:rPr lang="en-US" altLang="zh-CN" kern="100" dirty="0">
                <a:latin typeface="Times New Roman" panose="02020603050405020304" pitchFamily="18" charset="0"/>
                <a:ea typeface="宋体" panose="02010600030101010101" pitchFamily="2" charset="-122"/>
                <a:cs typeface="Times New Roman" panose="02020603050405020304" pitchFamily="18" charset="0"/>
              </a:rPr>
              <a:t>SLAM</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系统失效。</a:t>
            </a:r>
            <a:endParaRPr kumimoji="0" lang="zh-CN" altLang="en-US"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111" name="文本框 110">
            <a:extLst>
              <a:ext uri="{FF2B5EF4-FFF2-40B4-BE49-F238E27FC236}">
                <a16:creationId xmlns:a16="http://schemas.microsoft.com/office/drawing/2014/main" id="{BA54CCFD-8D45-898C-2031-231A9C9B9FCA}"/>
              </a:ext>
            </a:extLst>
          </p:cNvPr>
          <p:cNvSpPr txBox="1"/>
          <p:nvPr/>
        </p:nvSpPr>
        <p:spPr>
          <a:xfrm>
            <a:off x="973183" y="5338015"/>
            <a:ext cx="7323808" cy="369332"/>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因此，研究</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如何</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消除</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动态</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环境</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对</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SLAM</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的</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影响具有重要的研究价值。</a:t>
            </a:r>
            <a:endParaRPr kumimoji="0" lang="zh-CN" altLang="en-US"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nvGrpSpPr>
          <p:cNvPr id="22" name="组合 21">
            <a:extLst>
              <a:ext uri="{FF2B5EF4-FFF2-40B4-BE49-F238E27FC236}">
                <a16:creationId xmlns:a16="http://schemas.microsoft.com/office/drawing/2014/main" id="{31C9967F-D119-D76F-80F6-4B4705263E70}"/>
              </a:ext>
            </a:extLst>
          </p:cNvPr>
          <p:cNvGrpSpPr/>
          <p:nvPr/>
        </p:nvGrpSpPr>
        <p:grpSpPr>
          <a:xfrm>
            <a:off x="6565378" y="1246158"/>
            <a:ext cx="5347931" cy="3844473"/>
            <a:chOff x="6370069" y="1246158"/>
            <a:chExt cx="5347931" cy="3844473"/>
          </a:xfrm>
        </p:grpSpPr>
        <p:grpSp>
          <p:nvGrpSpPr>
            <p:cNvPr id="110" name="组合 109">
              <a:extLst>
                <a:ext uri="{FF2B5EF4-FFF2-40B4-BE49-F238E27FC236}">
                  <a16:creationId xmlns:a16="http://schemas.microsoft.com/office/drawing/2014/main" id="{145CF884-19EE-CC6F-1B65-EE14AA840F64}"/>
                </a:ext>
              </a:extLst>
            </p:cNvPr>
            <p:cNvGrpSpPr/>
            <p:nvPr/>
          </p:nvGrpSpPr>
          <p:grpSpPr>
            <a:xfrm>
              <a:off x="6370069" y="1246158"/>
              <a:ext cx="5347931" cy="3337465"/>
              <a:chOff x="5958589" y="1821665"/>
              <a:chExt cx="5347931" cy="3337465"/>
            </a:xfrm>
          </p:grpSpPr>
          <p:grpSp>
            <p:nvGrpSpPr>
              <p:cNvPr id="97" name="组合 96">
                <a:extLst>
                  <a:ext uri="{FF2B5EF4-FFF2-40B4-BE49-F238E27FC236}">
                    <a16:creationId xmlns:a16="http://schemas.microsoft.com/office/drawing/2014/main" id="{F5150E62-87AD-B5E5-D20A-149F9A883B7C}"/>
                  </a:ext>
                </a:extLst>
              </p:cNvPr>
              <p:cNvGrpSpPr/>
              <p:nvPr/>
            </p:nvGrpSpPr>
            <p:grpSpPr>
              <a:xfrm>
                <a:off x="5958589" y="1821665"/>
                <a:ext cx="5274783" cy="3337465"/>
                <a:chOff x="3251965" y="2599026"/>
                <a:chExt cx="5274783" cy="3337465"/>
              </a:xfrm>
            </p:grpSpPr>
            <p:sp>
              <p:nvSpPr>
                <p:cNvPr id="10" name="椭圆 9">
                  <a:extLst>
                    <a:ext uri="{FF2B5EF4-FFF2-40B4-BE49-F238E27FC236}">
                      <a16:creationId xmlns:a16="http://schemas.microsoft.com/office/drawing/2014/main" id="{64C22292-1939-4C2B-BAA4-54DBE42036DB}"/>
                    </a:ext>
                  </a:extLst>
                </p:cNvPr>
                <p:cNvSpPr/>
                <p:nvPr/>
              </p:nvSpPr>
              <p:spPr>
                <a:xfrm>
                  <a:off x="4495932" y="3267744"/>
                  <a:ext cx="84966" cy="864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椭圆 10">
                  <a:extLst>
                    <a:ext uri="{FF2B5EF4-FFF2-40B4-BE49-F238E27FC236}">
                      <a16:creationId xmlns:a16="http://schemas.microsoft.com/office/drawing/2014/main" id="{402CEF6D-846F-D44A-B7E2-787CC83DB1E4}"/>
                    </a:ext>
                  </a:extLst>
                </p:cNvPr>
                <p:cNvSpPr/>
                <p:nvPr/>
              </p:nvSpPr>
              <p:spPr>
                <a:xfrm>
                  <a:off x="5555761" y="3061593"/>
                  <a:ext cx="84966" cy="864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id="{C9B2CC45-C257-1976-3FB5-53560A4C6E30}"/>
                    </a:ext>
                  </a:extLst>
                </p:cNvPr>
                <p:cNvSpPr/>
                <p:nvPr/>
              </p:nvSpPr>
              <p:spPr>
                <a:xfrm>
                  <a:off x="6866067" y="3014146"/>
                  <a:ext cx="85680" cy="87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5">
                  <a:extLst>
                    <a:ext uri="{FF2B5EF4-FFF2-40B4-BE49-F238E27FC236}">
                      <a16:creationId xmlns:a16="http://schemas.microsoft.com/office/drawing/2014/main" id="{D81D2704-A5B4-EC98-5212-15C7BAF4B8DE}"/>
                    </a:ext>
                  </a:extLst>
                </p:cNvPr>
                <p:cNvSpPr/>
                <p:nvPr/>
              </p:nvSpPr>
              <p:spPr>
                <a:xfrm flipV="1">
                  <a:off x="3251965" y="3810532"/>
                  <a:ext cx="5274783" cy="1023615"/>
                </a:xfrm>
                <a:custGeom>
                  <a:avLst/>
                  <a:gdLst>
                    <a:gd name="connisteX0" fmla="*/ 0 w 4079240"/>
                    <a:gd name="connsiteY0" fmla="*/ 1041200 h 1041200"/>
                    <a:gd name="connisteX1" fmla="*/ 848360 w 4079240"/>
                    <a:gd name="connsiteY1" fmla="*/ 6150 h 1041200"/>
                    <a:gd name="connisteX2" fmla="*/ 4079240 w 4079240"/>
                    <a:gd name="connsiteY2" fmla="*/ 704650 h 1041200"/>
                    <a:gd name="connisteX3" fmla="*/ 4278630 w 4079240"/>
                    <a:gd name="connsiteY3" fmla="*/ 1328220 h 1041200"/>
                  </a:gdLst>
                  <a:ahLst/>
                  <a:cxnLst>
                    <a:cxn ang="0">
                      <a:pos x="connisteX0" y="connsiteY0"/>
                    </a:cxn>
                    <a:cxn ang="0">
                      <a:pos x="connisteX1" y="connsiteY1"/>
                    </a:cxn>
                    <a:cxn ang="0">
                      <a:pos x="connisteX2" y="connsiteY2"/>
                    </a:cxn>
                    <a:cxn ang="0">
                      <a:pos x="connisteX3" y="connsiteY3"/>
                    </a:cxn>
                  </a:cxnLst>
                  <a:rect l="l" t="t" r="r" b="b"/>
                  <a:pathLst>
                    <a:path w="4079240" h="1041201">
                      <a:moveTo>
                        <a:pt x="0" y="1041201"/>
                      </a:moveTo>
                      <a:cubicBezTo>
                        <a:pt x="104775" y="820221"/>
                        <a:pt x="32385" y="73461"/>
                        <a:pt x="848360" y="6151"/>
                      </a:cubicBezTo>
                      <a:cubicBezTo>
                        <a:pt x="1664335" y="-61159"/>
                        <a:pt x="3393440" y="440491"/>
                        <a:pt x="4079240" y="70465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a:extLst>
                    <a:ext uri="{FF2B5EF4-FFF2-40B4-BE49-F238E27FC236}">
                      <a16:creationId xmlns:a16="http://schemas.microsoft.com/office/drawing/2014/main" id="{44DD03F8-4FF5-7D09-77A5-BEEDC33D6A3D}"/>
                    </a:ext>
                  </a:extLst>
                </p:cNvPr>
                <p:cNvCxnSpPr>
                  <a:cxnSpLocks/>
                  <a:stCxn id="35" idx="6"/>
                  <a:endCxn id="10" idx="4"/>
                </p:cNvCxnSpPr>
                <p:nvPr/>
              </p:nvCxnSpPr>
              <p:spPr>
                <a:xfrm flipV="1">
                  <a:off x="3765739" y="3354204"/>
                  <a:ext cx="772676" cy="1318372"/>
                </a:xfrm>
                <a:prstGeom prst="line">
                  <a:avLst/>
                </a:prstGeom>
              </p:spPr>
              <p:style>
                <a:lnRef idx="1">
                  <a:schemeClr val="accent6"/>
                </a:lnRef>
                <a:fillRef idx="0">
                  <a:schemeClr val="accent6"/>
                </a:fillRef>
                <a:effectRef idx="0">
                  <a:schemeClr val="accent6"/>
                </a:effectRef>
                <a:fontRef idx="minor">
                  <a:schemeClr val="tx1"/>
                </a:fontRef>
              </p:style>
            </p:cxnSp>
            <p:cxnSp>
              <p:nvCxnSpPr>
                <p:cNvPr id="19" name="直接连接符 18">
                  <a:extLst>
                    <a:ext uri="{FF2B5EF4-FFF2-40B4-BE49-F238E27FC236}">
                      <a16:creationId xmlns:a16="http://schemas.microsoft.com/office/drawing/2014/main" id="{62F2A12C-0F0F-1BAB-E6B2-45F1EB30D32E}"/>
                    </a:ext>
                  </a:extLst>
                </p:cNvPr>
                <p:cNvCxnSpPr>
                  <a:cxnSpLocks/>
                  <a:stCxn id="10" idx="4"/>
                  <a:endCxn id="42" idx="0"/>
                </p:cNvCxnSpPr>
                <p:nvPr/>
              </p:nvCxnSpPr>
              <p:spPr>
                <a:xfrm>
                  <a:off x="4538415" y="3354204"/>
                  <a:ext cx="916077" cy="1294826"/>
                </a:xfrm>
                <a:prstGeom prst="line">
                  <a:avLst/>
                </a:prstGeom>
              </p:spPr>
              <p:style>
                <a:lnRef idx="1">
                  <a:schemeClr val="accent6"/>
                </a:lnRef>
                <a:fillRef idx="0">
                  <a:schemeClr val="accent6"/>
                </a:fillRef>
                <a:effectRef idx="0">
                  <a:schemeClr val="accent6"/>
                </a:effectRef>
                <a:fontRef idx="minor">
                  <a:schemeClr val="tx1"/>
                </a:fontRef>
              </p:style>
            </p:cxnSp>
            <p:cxnSp>
              <p:nvCxnSpPr>
                <p:cNvPr id="20" name="直接连接符 19">
                  <a:extLst>
                    <a:ext uri="{FF2B5EF4-FFF2-40B4-BE49-F238E27FC236}">
                      <a16:creationId xmlns:a16="http://schemas.microsoft.com/office/drawing/2014/main" id="{AEA392B2-4112-8735-F8DA-B0F077CFAF48}"/>
                    </a:ext>
                  </a:extLst>
                </p:cNvPr>
                <p:cNvCxnSpPr>
                  <a:cxnSpLocks/>
                  <a:stCxn id="88" idx="6"/>
                  <a:endCxn id="44" idx="4"/>
                </p:cNvCxnSpPr>
                <p:nvPr/>
              </p:nvCxnSpPr>
              <p:spPr>
                <a:xfrm flipH="1" flipV="1">
                  <a:off x="7009820" y="4679227"/>
                  <a:ext cx="133841" cy="905044"/>
                </a:xfrm>
                <a:prstGeom prst="line">
                  <a:avLst/>
                </a:prstGeom>
              </p:spPr>
              <p:style>
                <a:lnRef idx="1">
                  <a:schemeClr val="accent6"/>
                </a:lnRef>
                <a:fillRef idx="0">
                  <a:schemeClr val="accent6"/>
                </a:fillRef>
                <a:effectRef idx="0">
                  <a:schemeClr val="accent6"/>
                </a:effectRef>
                <a:fontRef idx="minor">
                  <a:schemeClr val="tx1"/>
                </a:fontRef>
              </p:style>
            </p:cxnSp>
            <p:cxnSp>
              <p:nvCxnSpPr>
                <p:cNvPr id="21" name="直接连接符 20">
                  <a:extLst>
                    <a:ext uri="{FF2B5EF4-FFF2-40B4-BE49-F238E27FC236}">
                      <a16:creationId xmlns:a16="http://schemas.microsoft.com/office/drawing/2014/main" id="{CA9FA44E-6948-A98A-7509-8359BB11F30E}"/>
                    </a:ext>
                  </a:extLst>
                </p:cNvPr>
                <p:cNvCxnSpPr>
                  <a:cxnSpLocks/>
                  <a:stCxn id="12" idx="4"/>
                  <a:endCxn id="42" idx="0"/>
                </p:cNvCxnSpPr>
                <p:nvPr/>
              </p:nvCxnSpPr>
              <p:spPr>
                <a:xfrm flipH="1">
                  <a:off x="5454492" y="3101333"/>
                  <a:ext cx="1454415" cy="1547697"/>
                </a:xfrm>
                <a:prstGeom prst="line">
                  <a:avLst/>
                </a:prstGeom>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xmlns:a14="http://schemas.microsoft.com/office/drawing/2010/main">
              <mc:Choice Requires="a14">
                <p:sp>
                  <p:nvSpPr>
                    <p:cNvPr id="27" name="文本框 26">
                      <a:extLst>
                        <a:ext uri="{FF2B5EF4-FFF2-40B4-BE49-F238E27FC236}">
                          <a16:creationId xmlns:a16="http://schemas.microsoft.com/office/drawing/2014/main" id="{37505021-4B21-3301-7F3C-CCAD5BD1ED62}"/>
                        </a:ext>
                      </a:extLst>
                    </p:cNvPr>
                    <p:cNvSpPr txBox="1"/>
                    <p:nvPr/>
                  </p:nvSpPr>
                  <p:spPr>
                    <a:xfrm>
                      <a:off x="5178887" y="5014421"/>
                      <a:ext cx="475707" cy="369332"/>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cs typeface="Cambria Math" panose="02040503050406030204" charset="0"/>
                                  </a:rPr>
                                </m:ctrlPr>
                              </m:sSubPr>
                              <m:e>
                                <m:r>
                                  <a:rPr lang="en-US" altLang="zh-CN" i="1">
                                    <a:latin typeface="Cambria Math" panose="02040503050406030204" charset="0"/>
                                    <a:cs typeface="Cambria Math" panose="02040503050406030204" charset="0"/>
                                  </a:rPr>
                                  <m:t>𝑥</m:t>
                                </m:r>
                              </m:e>
                              <m:sub>
                                <m:r>
                                  <a:rPr lang="en-US" altLang="zh-CN" b="0" i="1" smtClean="0">
                                    <a:latin typeface="Cambria Math" panose="02040503050406030204" pitchFamily="18" charset="0"/>
                                    <a:cs typeface="Cambria Math" panose="02040503050406030204" charset="0"/>
                                  </a:rPr>
                                  <m:t>2</m:t>
                                </m:r>
                              </m:sub>
                            </m:sSub>
                          </m:oMath>
                        </m:oMathPara>
                      </a14:m>
                      <a:endParaRPr lang="zh-CN" altLang="en-US" dirty="0"/>
                    </a:p>
                  </p:txBody>
                </p:sp>
              </mc:Choice>
              <mc:Fallback xmlns="">
                <p:sp>
                  <p:nvSpPr>
                    <p:cNvPr id="27" name="文本框 26">
                      <a:extLst>
                        <a:ext uri="{FF2B5EF4-FFF2-40B4-BE49-F238E27FC236}">
                          <a16:creationId xmlns:a16="http://schemas.microsoft.com/office/drawing/2014/main" id="{37505021-4B21-3301-7F3C-CCAD5BD1ED62}"/>
                        </a:ext>
                      </a:extLst>
                    </p:cNvPr>
                    <p:cNvSpPr txBox="1">
                      <a:spLocks noRot="1" noChangeAspect="1" noMove="1" noResize="1" noEditPoints="1" noAdjustHandles="1" noChangeArrowheads="1" noChangeShapeType="1" noTextEdit="1"/>
                    </p:cNvSpPr>
                    <p:nvPr/>
                  </p:nvSpPr>
                  <p:spPr>
                    <a:xfrm>
                      <a:off x="5178887" y="5014421"/>
                      <a:ext cx="475707" cy="369332"/>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8" name="文本框 27">
                      <a:extLst>
                        <a:ext uri="{FF2B5EF4-FFF2-40B4-BE49-F238E27FC236}">
                          <a16:creationId xmlns:a16="http://schemas.microsoft.com/office/drawing/2014/main" id="{861050A2-B7C4-B05B-2886-BDB0F31277C2}"/>
                        </a:ext>
                      </a:extLst>
                    </p:cNvPr>
                    <p:cNvSpPr txBox="1"/>
                    <p:nvPr/>
                  </p:nvSpPr>
                  <p:spPr>
                    <a:xfrm>
                      <a:off x="3487650" y="4915312"/>
                      <a:ext cx="470385" cy="369332"/>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cs typeface="Cambria Math" panose="02040503050406030204" charset="0"/>
                                  </a:rPr>
                                </m:ctrlPr>
                              </m:sSubPr>
                              <m:e>
                                <m:r>
                                  <a:rPr lang="en-US" altLang="zh-CN" i="1">
                                    <a:latin typeface="Cambria Math" panose="02040503050406030204" charset="0"/>
                                    <a:cs typeface="Cambria Math" panose="02040503050406030204" charset="0"/>
                                  </a:rPr>
                                  <m:t>𝑥</m:t>
                                </m:r>
                              </m:e>
                              <m:sub>
                                <m:r>
                                  <a:rPr lang="en-US" altLang="zh-CN" b="0" i="1" smtClean="0">
                                    <a:latin typeface="Cambria Math" panose="02040503050406030204" pitchFamily="18" charset="0"/>
                                    <a:cs typeface="Cambria Math" panose="02040503050406030204" charset="0"/>
                                  </a:rPr>
                                  <m:t>1</m:t>
                                </m:r>
                              </m:sub>
                            </m:sSub>
                          </m:oMath>
                        </m:oMathPara>
                      </a14:m>
                      <a:endParaRPr lang="zh-CN" altLang="en-US" dirty="0"/>
                    </a:p>
                  </p:txBody>
                </p:sp>
              </mc:Choice>
              <mc:Fallback xmlns="">
                <p:sp>
                  <p:nvSpPr>
                    <p:cNvPr id="28" name="文本框 27">
                      <a:extLst>
                        <a:ext uri="{FF2B5EF4-FFF2-40B4-BE49-F238E27FC236}">
                          <a16:creationId xmlns:a16="http://schemas.microsoft.com/office/drawing/2014/main" id="{861050A2-B7C4-B05B-2886-BDB0F31277C2}"/>
                        </a:ext>
                      </a:extLst>
                    </p:cNvPr>
                    <p:cNvSpPr txBox="1">
                      <a:spLocks noRot="1" noChangeAspect="1" noMove="1" noResize="1" noEditPoints="1" noAdjustHandles="1" noChangeArrowheads="1" noChangeShapeType="1" noTextEdit="1"/>
                    </p:cNvSpPr>
                    <p:nvPr/>
                  </p:nvSpPr>
                  <p:spPr>
                    <a:xfrm>
                      <a:off x="3487650" y="4915312"/>
                      <a:ext cx="470385" cy="369332"/>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3DDE5F59-54E8-39BC-C5C6-6252D23351ED}"/>
                        </a:ext>
                      </a:extLst>
                    </p:cNvPr>
                    <p:cNvSpPr txBox="1"/>
                    <p:nvPr/>
                  </p:nvSpPr>
                  <p:spPr>
                    <a:xfrm>
                      <a:off x="4014306" y="2961728"/>
                      <a:ext cx="593334" cy="421402"/>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cs typeface="Cambria Math" panose="02040503050406030204" charset="0"/>
                                  </a:rPr>
                                </m:ctrlPr>
                              </m:sSubPr>
                              <m:e>
                                <m:r>
                                  <a:rPr lang="en-US" altLang="zh-CN" i="1">
                                    <a:latin typeface="Cambria Math" panose="02040503050406030204" charset="0"/>
                                    <a:cs typeface="Cambria Math" panose="02040503050406030204" charset="0"/>
                                  </a:rPr>
                                  <m:t>𝑦</m:t>
                                </m:r>
                              </m:e>
                              <m:sub>
                                <m:r>
                                  <a:rPr lang="en-US" altLang="zh-CN" i="1">
                                    <a:latin typeface="Cambria Math" panose="02040503050406030204" charset="0"/>
                                    <a:cs typeface="Cambria Math" panose="02040503050406030204" charset="0"/>
                                  </a:rPr>
                                  <m:t>1</m:t>
                                </m:r>
                              </m:sub>
                            </m:sSub>
                          </m:oMath>
                        </m:oMathPara>
                      </a14:m>
                      <a:endParaRPr lang="zh-CN" altLang="en-US" dirty="0"/>
                    </a:p>
                  </p:txBody>
                </p:sp>
              </mc:Choice>
              <mc:Fallback xmlns="">
                <p:sp>
                  <p:nvSpPr>
                    <p:cNvPr id="30" name="文本框 29">
                      <a:extLst>
                        <a:ext uri="{FF2B5EF4-FFF2-40B4-BE49-F238E27FC236}">
                          <a16:creationId xmlns:a16="http://schemas.microsoft.com/office/drawing/2014/main" id="{3DDE5F59-54E8-39BC-C5C6-6252D23351ED}"/>
                        </a:ext>
                      </a:extLst>
                    </p:cNvPr>
                    <p:cNvSpPr txBox="1">
                      <a:spLocks noRot="1" noChangeAspect="1" noMove="1" noResize="1" noEditPoints="1" noAdjustHandles="1" noChangeArrowheads="1" noChangeShapeType="1" noTextEdit="1"/>
                    </p:cNvSpPr>
                    <p:nvPr/>
                  </p:nvSpPr>
                  <p:spPr>
                    <a:xfrm>
                      <a:off x="4014306" y="2961728"/>
                      <a:ext cx="593334" cy="421402"/>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8EEBB915-2D9D-629B-C249-176A4855DCD0}"/>
                        </a:ext>
                      </a:extLst>
                    </p:cNvPr>
                    <p:cNvSpPr txBox="1"/>
                    <p:nvPr/>
                  </p:nvSpPr>
                  <p:spPr>
                    <a:xfrm>
                      <a:off x="5311521" y="2599026"/>
                      <a:ext cx="513366" cy="421402"/>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cs typeface="Cambria Math" panose="02040503050406030204" charset="0"/>
                                  </a:rPr>
                                </m:ctrlPr>
                              </m:sSubPr>
                              <m:e>
                                <m:r>
                                  <a:rPr lang="en-US" altLang="zh-CN" i="1">
                                    <a:latin typeface="Cambria Math" panose="02040503050406030204" charset="0"/>
                                    <a:cs typeface="Cambria Math" panose="02040503050406030204" charset="0"/>
                                  </a:rPr>
                                  <m:t>𝑦</m:t>
                                </m:r>
                              </m:e>
                              <m:sub>
                                <m:r>
                                  <a:rPr lang="en-US" altLang="zh-CN" i="1">
                                    <a:latin typeface="Cambria Math" panose="02040503050406030204" charset="0"/>
                                    <a:cs typeface="Cambria Math" panose="02040503050406030204" charset="0"/>
                                  </a:rPr>
                                  <m:t>2</m:t>
                                </m:r>
                              </m:sub>
                            </m:sSub>
                          </m:oMath>
                        </m:oMathPara>
                      </a14:m>
                      <a:endParaRPr lang="zh-CN" altLang="en-US" dirty="0"/>
                    </a:p>
                  </p:txBody>
                </p:sp>
              </mc:Choice>
              <mc:Fallback xmlns="">
                <p:sp>
                  <p:nvSpPr>
                    <p:cNvPr id="31" name="文本框 30">
                      <a:extLst>
                        <a:ext uri="{FF2B5EF4-FFF2-40B4-BE49-F238E27FC236}">
                          <a16:creationId xmlns:a16="http://schemas.microsoft.com/office/drawing/2014/main" id="{8EEBB915-2D9D-629B-C249-176A4855DCD0}"/>
                        </a:ext>
                      </a:extLst>
                    </p:cNvPr>
                    <p:cNvSpPr txBox="1">
                      <a:spLocks noRot="1" noChangeAspect="1" noMove="1" noResize="1" noEditPoints="1" noAdjustHandles="1" noChangeArrowheads="1" noChangeShapeType="1" noTextEdit="1"/>
                    </p:cNvSpPr>
                    <p:nvPr/>
                  </p:nvSpPr>
                  <p:spPr>
                    <a:xfrm>
                      <a:off x="5311521" y="2599026"/>
                      <a:ext cx="513366" cy="421402"/>
                    </a:xfrm>
                    <a:prstGeom prst="rect">
                      <a:avLst/>
                    </a:prstGeom>
                    <a:blipFill>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2" name="文本框 31">
                      <a:extLst>
                        <a:ext uri="{FF2B5EF4-FFF2-40B4-BE49-F238E27FC236}">
                          <a16:creationId xmlns:a16="http://schemas.microsoft.com/office/drawing/2014/main" id="{0A8A7706-C0DE-E8CB-163C-CEC06CDD52C2}"/>
                        </a:ext>
                      </a:extLst>
                    </p:cNvPr>
                    <p:cNvSpPr txBox="1"/>
                    <p:nvPr/>
                  </p:nvSpPr>
                  <p:spPr>
                    <a:xfrm>
                      <a:off x="6676197" y="2622115"/>
                      <a:ext cx="477375" cy="369332"/>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cs typeface="Cambria Math" panose="02040503050406030204" charset="0"/>
                                  </a:rPr>
                                </m:ctrlPr>
                              </m:sSubPr>
                              <m:e>
                                <m:r>
                                  <a:rPr lang="en-US" altLang="zh-CN" i="1">
                                    <a:latin typeface="Cambria Math" panose="02040503050406030204" charset="0"/>
                                    <a:cs typeface="Cambria Math" panose="02040503050406030204" charset="0"/>
                                  </a:rPr>
                                  <m:t>𝑦</m:t>
                                </m:r>
                              </m:e>
                              <m:sub>
                                <m:r>
                                  <a:rPr lang="en-US" altLang="zh-CN" b="0" i="1" smtClean="0">
                                    <a:latin typeface="Cambria Math" panose="02040503050406030204" pitchFamily="18" charset="0"/>
                                    <a:cs typeface="Cambria Math" panose="02040503050406030204" charset="0"/>
                                  </a:rPr>
                                  <m:t>2</m:t>
                                </m:r>
                              </m:sub>
                            </m:sSub>
                          </m:oMath>
                        </m:oMathPara>
                      </a14:m>
                      <a:endParaRPr lang="zh-CN" altLang="en-US" dirty="0"/>
                    </a:p>
                  </p:txBody>
                </p:sp>
              </mc:Choice>
              <mc:Fallback xmlns="">
                <p:sp>
                  <p:nvSpPr>
                    <p:cNvPr id="32" name="文本框 31">
                      <a:extLst>
                        <a:ext uri="{FF2B5EF4-FFF2-40B4-BE49-F238E27FC236}">
                          <a16:creationId xmlns:a16="http://schemas.microsoft.com/office/drawing/2014/main" id="{0A8A7706-C0DE-E8CB-163C-CEC06CDD52C2}"/>
                        </a:ext>
                      </a:extLst>
                    </p:cNvPr>
                    <p:cNvSpPr txBox="1">
                      <a:spLocks noRot="1" noChangeAspect="1" noMove="1" noResize="1" noEditPoints="1" noAdjustHandles="1" noChangeArrowheads="1" noChangeShapeType="1" noTextEdit="1"/>
                    </p:cNvSpPr>
                    <p:nvPr/>
                  </p:nvSpPr>
                  <p:spPr>
                    <a:xfrm>
                      <a:off x="6676197" y="2622115"/>
                      <a:ext cx="477375" cy="369332"/>
                    </a:xfrm>
                    <a:prstGeom prst="rect">
                      <a:avLst/>
                    </a:prstGeom>
                    <a:blipFill>
                      <a:blip r:embed="rId8"/>
                      <a:stretch>
                        <a:fillRect b="-6557"/>
                      </a:stretch>
                    </a:blipFill>
                  </p:spPr>
                  <p:txBody>
                    <a:bodyPr/>
                    <a:lstStyle/>
                    <a:p>
                      <a:r>
                        <a:rPr lang="zh-CN" altLang="en-US">
                          <a:noFill/>
                        </a:rPr>
                        <a:t> </a:t>
                      </a:r>
                    </a:p>
                  </p:txBody>
                </p:sp>
              </mc:Fallback>
            </mc:AlternateContent>
            <p:sp>
              <p:nvSpPr>
                <p:cNvPr id="35" name="流程图: 接点 34">
                  <a:extLst>
                    <a:ext uri="{FF2B5EF4-FFF2-40B4-BE49-F238E27FC236}">
                      <a16:creationId xmlns:a16="http://schemas.microsoft.com/office/drawing/2014/main" id="{42B0A591-A36A-A148-43DE-907FABD3EDF9}"/>
                    </a:ext>
                  </a:extLst>
                </p:cNvPr>
                <p:cNvSpPr/>
                <p:nvPr/>
              </p:nvSpPr>
              <p:spPr>
                <a:xfrm>
                  <a:off x="3478234" y="4528823"/>
                  <a:ext cx="287505" cy="287505"/>
                </a:xfrm>
                <a:prstGeom prst="flowChartConnector">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流程图: 接点 41">
                  <a:extLst>
                    <a:ext uri="{FF2B5EF4-FFF2-40B4-BE49-F238E27FC236}">
                      <a16:creationId xmlns:a16="http://schemas.microsoft.com/office/drawing/2014/main" id="{74794130-F372-C354-5ED0-D78DC501DFA5}"/>
                    </a:ext>
                  </a:extLst>
                </p:cNvPr>
                <p:cNvSpPr/>
                <p:nvPr/>
              </p:nvSpPr>
              <p:spPr>
                <a:xfrm>
                  <a:off x="5310739" y="4649030"/>
                  <a:ext cx="287505" cy="287505"/>
                </a:xfrm>
                <a:prstGeom prst="flowChartConnector">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流程图: 接点 43">
                  <a:extLst>
                    <a:ext uri="{FF2B5EF4-FFF2-40B4-BE49-F238E27FC236}">
                      <a16:creationId xmlns:a16="http://schemas.microsoft.com/office/drawing/2014/main" id="{9EC05FAA-D914-6C92-8BA0-12369D59338B}"/>
                    </a:ext>
                  </a:extLst>
                </p:cNvPr>
                <p:cNvSpPr/>
                <p:nvPr/>
              </p:nvSpPr>
              <p:spPr>
                <a:xfrm>
                  <a:off x="6866067" y="4391722"/>
                  <a:ext cx="287505" cy="287505"/>
                </a:xfrm>
                <a:prstGeom prst="flowChartConnector">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mc:AlternateContent xmlns:mc="http://schemas.openxmlformats.org/markup-compatibility/2006" xmlns:a14="http://schemas.microsoft.com/office/drawing/2010/main">
              <mc:Choice Requires="a14">
                <p:sp>
                  <p:nvSpPr>
                    <p:cNvPr id="53" name="文本框 52">
                      <a:extLst>
                        <a:ext uri="{FF2B5EF4-FFF2-40B4-BE49-F238E27FC236}">
                          <a16:creationId xmlns:a16="http://schemas.microsoft.com/office/drawing/2014/main" id="{EC1CB6CA-D8F3-B097-4040-D832C3C876E1}"/>
                        </a:ext>
                      </a:extLst>
                    </p:cNvPr>
                    <p:cNvSpPr txBox="1"/>
                    <p:nvPr/>
                  </p:nvSpPr>
                  <p:spPr>
                    <a:xfrm>
                      <a:off x="7062012" y="4645089"/>
                      <a:ext cx="475707" cy="369332"/>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cs typeface="Cambria Math" panose="02040503050406030204" charset="0"/>
                                  </a:rPr>
                                </m:ctrlPr>
                              </m:sSubPr>
                              <m:e>
                                <m:r>
                                  <a:rPr lang="en-US" altLang="zh-CN" i="1">
                                    <a:latin typeface="Cambria Math" panose="02040503050406030204" charset="0"/>
                                    <a:cs typeface="Cambria Math" panose="02040503050406030204" charset="0"/>
                                  </a:rPr>
                                  <m:t>𝑥</m:t>
                                </m:r>
                              </m:e>
                              <m:sub>
                                <m:r>
                                  <a:rPr lang="en-US" altLang="zh-CN" b="0" i="1" smtClean="0">
                                    <a:latin typeface="Cambria Math" panose="02040503050406030204" pitchFamily="18" charset="0"/>
                                    <a:cs typeface="Cambria Math" panose="02040503050406030204" charset="0"/>
                                  </a:rPr>
                                  <m:t>3</m:t>
                                </m:r>
                              </m:sub>
                            </m:sSub>
                          </m:oMath>
                        </m:oMathPara>
                      </a14:m>
                      <a:endParaRPr lang="zh-CN" altLang="en-US" dirty="0"/>
                    </a:p>
                  </p:txBody>
                </p:sp>
              </mc:Choice>
              <mc:Fallback xmlns="">
                <p:sp>
                  <p:nvSpPr>
                    <p:cNvPr id="53" name="文本框 52">
                      <a:extLst>
                        <a:ext uri="{FF2B5EF4-FFF2-40B4-BE49-F238E27FC236}">
                          <a16:creationId xmlns:a16="http://schemas.microsoft.com/office/drawing/2014/main" id="{EC1CB6CA-D8F3-B097-4040-D832C3C876E1}"/>
                        </a:ext>
                      </a:extLst>
                    </p:cNvPr>
                    <p:cNvSpPr txBox="1">
                      <a:spLocks noRot="1" noChangeAspect="1" noMove="1" noResize="1" noEditPoints="1" noAdjustHandles="1" noChangeArrowheads="1" noChangeShapeType="1" noTextEdit="1"/>
                    </p:cNvSpPr>
                    <p:nvPr/>
                  </p:nvSpPr>
                  <p:spPr>
                    <a:xfrm>
                      <a:off x="7062012" y="4645089"/>
                      <a:ext cx="475707" cy="369332"/>
                    </a:xfrm>
                    <a:prstGeom prst="rect">
                      <a:avLst/>
                    </a:prstGeom>
                    <a:blipFill>
                      <a:blip r:embed="rId9"/>
                      <a:stretch>
                        <a:fillRect/>
                      </a:stretch>
                    </a:blipFill>
                  </p:spPr>
                  <p:txBody>
                    <a:bodyPr/>
                    <a:lstStyle/>
                    <a:p>
                      <a:r>
                        <a:rPr lang="zh-CN" altLang="en-US">
                          <a:noFill/>
                        </a:rPr>
                        <a:t> </a:t>
                      </a:r>
                    </a:p>
                  </p:txBody>
                </p:sp>
              </mc:Fallback>
            </mc:AlternateContent>
            <p:cxnSp>
              <p:nvCxnSpPr>
                <p:cNvPr id="61" name="直接连接符 60">
                  <a:extLst>
                    <a:ext uri="{FF2B5EF4-FFF2-40B4-BE49-F238E27FC236}">
                      <a16:creationId xmlns:a16="http://schemas.microsoft.com/office/drawing/2014/main" id="{61D632A4-6C83-9AC3-95EC-B9DD5F547F76}"/>
                    </a:ext>
                  </a:extLst>
                </p:cNvPr>
                <p:cNvCxnSpPr>
                  <a:cxnSpLocks/>
                  <a:stCxn id="11" idx="3"/>
                  <a:endCxn id="35" idx="6"/>
                </p:cNvCxnSpPr>
                <p:nvPr/>
              </p:nvCxnSpPr>
              <p:spPr>
                <a:xfrm flipH="1">
                  <a:off x="3765739" y="3135391"/>
                  <a:ext cx="1802465" cy="1537185"/>
                </a:xfrm>
                <a:prstGeom prst="line">
                  <a:avLst/>
                </a:prstGeom>
              </p:spPr>
              <p:style>
                <a:lnRef idx="1">
                  <a:schemeClr val="accent2"/>
                </a:lnRef>
                <a:fillRef idx="0">
                  <a:schemeClr val="accent2"/>
                </a:fillRef>
                <a:effectRef idx="0">
                  <a:schemeClr val="accent2"/>
                </a:effectRef>
                <a:fontRef idx="minor">
                  <a:schemeClr val="tx1"/>
                </a:fontRef>
              </p:style>
            </p:cxnSp>
            <p:cxnSp>
              <p:nvCxnSpPr>
                <p:cNvPr id="67" name="直接箭头连接符 66">
                  <a:extLst>
                    <a:ext uri="{FF2B5EF4-FFF2-40B4-BE49-F238E27FC236}">
                      <a16:creationId xmlns:a16="http://schemas.microsoft.com/office/drawing/2014/main" id="{77F1A157-B685-1FEB-A3E0-0AAAF06A7D29}"/>
                    </a:ext>
                  </a:extLst>
                </p:cNvPr>
                <p:cNvCxnSpPr>
                  <a:cxnSpLocks/>
                  <a:endCxn id="12" idx="2"/>
                </p:cNvCxnSpPr>
                <p:nvPr/>
              </p:nvCxnSpPr>
              <p:spPr>
                <a:xfrm flipV="1">
                  <a:off x="5615008" y="3057740"/>
                  <a:ext cx="1251059" cy="7978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5" name="直接连接符 74">
                  <a:extLst>
                    <a:ext uri="{FF2B5EF4-FFF2-40B4-BE49-F238E27FC236}">
                      <a16:creationId xmlns:a16="http://schemas.microsoft.com/office/drawing/2014/main" id="{51275DB1-7B2D-0C53-622A-EA46FC78235E}"/>
                    </a:ext>
                  </a:extLst>
                </p:cNvPr>
                <p:cNvCxnSpPr>
                  <a:cxnSpLocks/>
                  <a:endCxn id="44" idx="0"/>
                </p:cNvCxnSpPr>
                <p:nvPr/>
              </p:nvCxnSpPr>
              <p:spPr>
                <a:xfrm>
                  <a:off x="6931898" y="3060408"/>
                  <a:ext cx="77922" cy="1331314"/>
                </a:xfrm>
                <a:prstGeom prst="line">
                  <a:avLst/>
                </a:prstGeom>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xmlns:a14="http://schemas.microsoft.com/office/drawing/2010/main">
              <mc:Choice Requires="a14">
                <p:sp>
                  <p:nvSpPr>
                    <p:cNvPr id="87" name="文本框 86">
                      <a:extLst>
                        <a:ext uri="{FF2B5EF4-FFF2-40B4-BE49-F238E27FC236}">
                          <a16:creationId xmlns:a16="http://schemas.microsoft.com/office/drawing/2014/main" id="{EF54BD23-9E90-E314-B2EA-58344AFCECC9}"/>
                        </a:ext>
                      </a:extLst>
                    </p:cNvPr>
                    <p:cNvSpPr txBox="1"/>
                    <p:nvPr/>
                  </p:nvSpPr>
                  <p:spPr>
                    <a:xfrm>
                      <a:off x="7143661" y="5567159"/>
                      <a:ext cx="467499" cy="369332"/>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cs typeface="Cambria Math" panose="02040503050406030204" charset="0"/>
                                  </a:rPr>
                                </m:ctrlPr>
                              </m:sSubPr>
                              <m:e>
                                <m:r>
                                  <a:rPr lang="en-US" altLang="zh-CN" i="1">
                                    <a:latin typeface="Cambria Math" panose="02040503050406030204" charset="0"/>
                                    <a:cs typeface="Cambria Math" panose="02040503050406030204" charset="0"/>
                                  </a:rPr>
                                  <m:t>𝑦</m:t>
                                </m:r>
                              </m:e>
                              <m:sub>
                                <m:r>
                                  <a:rPr lang="en-US" altLang="zh-CN" b="0" i="1" smtClean="0">
                                    <a:latin typeface="Cambria Math" panose="02040503050406030204" pitchFamily="18" charset="0"/>
                                    <a:cs typeface="Cambria Math" panose="02040503050406030204" charset="0"/>
                                  </a:rPr>
                                  <m:t>4</m:t>
                                </m:r>
                              </m:sub>
                            </m:sSub>
                          </m:oMath>
                        </m:oMathPara>
                      </a14:m>
                      <a:endParaRPr lang="zh-CN" altLang="en-US" dirty="0"/>
                    </a:p>
                  </p:txBody>
                </p:sp>
              </mc:Choice>
              <mc:Fallback xmlns="">
                <p:sp>
                  <p:nvSpPr>
                    <p:cNvPr id="87" name="文本框 86">
                      <a:extLst>
                        <a:ext uri="{FF2B5EF4-FFF2-40B4-BE49-F238E27FC236}">
                          <a16:creationId xmlns:a16="http://schemas.microsoft.com/office/drawing/2014/main" id="{EF54BD23-9E90-E314-B2EA-58344AFCECC9}"/>
                        </a:ext>
                      </a:extLst>
                    </p:cNvPr>
                    <p:cNvSpPr txBox="1">
                      <a:spLocks noRot="1" noChangeAspect="1" noMove="1" noResize="1" noEditPoints="1" noAdjustHandles="1" noChangeArrowheads="1" noChangeShapeType="1" noTextEdit="1"/>
                    </p:cNvSpPr>
                    <p:nvPr/>
                  </p:nvSpPr>
                  <p:spPr>
                    <a:xfrm>
                      <a:off x="7143661" y="5567159"/>
                      <a:ext cx="467499" cy="369332"/>
                    </a:xfrm>
                    <a:prstGeom prst="rect">
                      <a:avLst/>
                    </a:prstGeom>
                    <a:blipFill>
                      <a:blip r:embed="rId10"/>
                      <a:stretch>
                        <a:fillRect b="-6557"/>
                      </a:stretch>
                    </a:blipFill>
                  </p:spPr>
                  <p:txBody>
                    <a:bodyPr/>
                    <a:lstStyle/>
                    <a:p>
                      <a:r>
                        <a:rPr lang="zh-CN" altLang="en-US">
                          <a:noFill/>
                        </a:rPr>
                        <a:t> </a:t>
                      </a:r>
                    </a:p>
                  </p:txBody>
                </p:sp>
              </mc:Fallback>
            </mc:AlternateContent>
            <p:sp>
              <p:nvSpPr>
                <p:cNvPr id="88" name="椭圆 87">
                  <a:extLst>
                    <a:ext uri="{FF2B5EF4-FFF2-40B4-BE49-F238E27FC236}">
                      <a16:creationId xmlns:a16="http://schemas.microsoft.com/office/drawing/2014/main" id="{B0F6E5DA-3159-196B-6408-8988A067904B}"/>
                    </a:ext>
                  </a:extLst>
                </p:cNvPr>
                <p:cNvSpPr/>
                <p:nvPr/>
              </p:nvSpPr>
              <p:spPr>
                <a:xfrm>
                  <a:off x="7057981" y="5540677"/>
                  <a:ext cx="85680" cy="87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1" name="直接连接符 90">
                  <a:extLst>
                    <a:ext uri="{FF2B5EF4-FFF2-40B4-BE49-F238E27FC236}">
                      <a16:creationId xmlns:a16="http://schemas.microsoft.com/office/drawing/2014/main" id="{F23D4BE4-BF67-FBD7-7E09-2E23419AFD21}"/>
                    </a:ext>
                  </a:extLst>
                </p:cNvPr>
                <p:cNvCxnSpPr>
                  <a:cxnSpLocks/>
                  <a:stCxn id="88" idx="1"/>
                  <a:endCxn id="42" idx="5"/>
                </p:cNvCxnSpPr>
                <p:nvPr/>
              </p:nvCxnSpPr>
              <p:spPr>
                <a:xfrm flipH="1" flipV="1">
                  <a:off x="5556140" y="4894431"/>
                  <a:ext cx="1514389" cy="659014"/>
                </a:xfrm>
                <a:prstGeom prst="line">
                  <a:avLst/>
                </a:prstGeom>
              </p:spPr>
              <p:style>
                <a:lnRef idx="1">
                  <a:schemeClr val="accent6"/>
                </a:lnRef>
                <a:fillRef idx="0">
                  <a:schemeClr val="accent6"/>
                </a:fillRef>
                <a:effectRef idx="0">
                  <a:schemeClr val="accent6"/>
                </a:effectRef>
                <a:fontRef idx="minor">
                  <a:schemeClr val="tx1"/>
                </a:fontRef>
              </p:style>
            </p:cxnSp>
          </p:grpSp>
          <p:cxnSp>
            <p:nvCxnSpPr>
              <p:cNvPr id="99" name="直接箭头连接符 98">
                <a:extLst>
                  <a:ext uri="{FF2B5EF4-FFF2-40B4-BE49-F238E27FC236}">
                    <a16:creationId xmlns:a16="http://schemas.microsoft.com/office/drawing/2014/main" id="{7EA1B612-6A23-371B-0333-5CC3C621158B}"/>
                  </a:ext>
                </a:extLst>
              </p:cNvPr>
              <p:cNvCxnSpPr>
                <a:cxnSpLocks/>
              </p:cNvCxnSpPr>
              <p:nvPr/>
            </p:nvCxnSpPr>
            <p:spPr>
              <a:xfrm flipV="1">
                <a:off x="11229450" y="3337560"/>
                <a:ext cx="77070" cy="22622"/>
              </a:xfrm>
              <a:prstGeom prst="straightConnector1">
                <a:avLst/>
              </a:prstGeom>
              <a:ln>
                <a:solidFill>
                  <a:srgbClr val="004578"/>
                </a:solidFill>
                <a:tailEnd type="triangle"/>
              </a:ln>
            </p:spPr>
            <p:style>
              <a:lnRef idx="1">
                <a:schemeClr val="accent1"/>
              </a:lnRef>
              <a:fillRef idx="0">
                <a:schemeClr val="accent1"/>
              </a:fillRef>
              <a:effectRef idx="0">
                <a:schemeClr val="accent1"/>
              </a:effectRef>
              <a:fontRef idx="minor">
                <a:schemeClr val="tx1"/>
              </a:fontRef>
            </p:style>
          </p:cxnSp>
        </p:grpSp>
        <p:cxnSp>
          <p:nvCxnSpPr>
            <p:cNvPr id="5" name="直接箭头连接符 4">
              <a:extLst>
                <a:ext uri="{FF2B5EF4-FFF2-40B4-BE49-F238E27FC236}">
                  <a16:creationId xmlns:a16="http://schemas.microsoft.com/office/drawing/2014/main" id="{74D1AD5C-F733-2DB1-04B0-699D7349AE77}"/>
                </a:ext>
              </a:extLst>
            </p:cNvPr>
            <p:cNvCxnSpPr>
              <a:cxnSpLocks/>
              <a:stCxn id="35" idx="5"/>
            </p:cNvCxnSpPr>
            <p:nvPr/>
          </p:nvCxnSpPr>
          <p:spPr>
            <a:xfrm>
              <a:off x="6841739" y="3421356"/>
              <a:ext cx="814428" cy="1362641"/>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6" name="直接箭头连接符 5">
              <a:extLst>
                <a:ext uri="{FF2B5EF4-FFF2-40B4-BE49-F238E27FC236}">
                  <a16:creationId xmlns:a16="http://schemas.microsoft.com/office/drawing/2014/main" id="{63033F23-9522-18F2-D0AA-B36F0D9AE31A}"/>
                </a:ext>
              </a:extLst>
            </p:cNvPr>
            <p:cNvCxnSpPr>
              <a:cxnSpLocks/>
              <a:stCxn id="42" idx="4"/>
            </p:cNvCxnSpPr>
            <p:nvPr/>
          </p:nvCxnSpPr>
          <p:spPr>
            <a:xfrm flipH="1">
              <a:off x="7656519" y="3583667"/>
              <a:ext cx="916077" cy="120033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E838E2DC-EB8E-A720-4D66-1FE1700D4346}"/>
                    </a:ext>
                  </a:extLst>
                </p:cNvPr>
                <p:cNvSpPr txBox="1"/>
                <p:nvPr/>
              </p:nvSpPr>
              <p:spPr>
                <a:xfrm>
                  <a:off x="7464448" y="4721299"/>
                  <a:ext cx="383438" cy="369332"/>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r>
                          <m:rPr>
                            <m:sty m:val="p"/>
                          </m:rPr>
                          <a:rPr lang="en-US" altLang="zh-CN" i="1" smtClean="0">
                            <a:solidFill>
                              <a:srgbClr val="FF0000"/>
                            </a:solidFill>
                            <a:latin typeface="Cambria Math" panose="02040503050406030204" pitchFamily="18" charset="0"/>
                            <a:cs typeface="Cambria Math" panose="02040503050406030204" charset="0"/>
                          </a:rPr>
                          <m:t>T</m:t>
                        </m:r>
                      </m:oMath>
                    </m:oMathPara>
                  </a14:m>
                  <a:endParaRPr lang="zh-CN" altLang="en-US" dirty="0">
                    <a:solidFill>
                      <a:srgbClr val="FF0000"/>
                    </a:solidFill>
                  </a:endParaRPr>
                </a:p>
              </p:txBody>
            </p:sp>
          </mc:Choice>
          <mc:Fallback xmlns="">
            <p:sp>
              <p:nvSpPr>
                <p:cNvPr id="15" name="文本框 14">
                  <a:extLst>
                    <a:ext uri="{FF2B5EF4-FFF2-40B4-BE49-F238E27FC236}">
                      <a16:creationId xmlns:a16="http://schemas.microsoft.com/office/drawing/2014/main" id="{E838E2DC-EB8E-A720-4D66-1FE1700D4346}"/>
                    </a:ext>
                  </a:extLst>
                </p:cNvPr>
                <p:cNvSpPr txBox="1">
                  <a:spLocks noRot="1" noChangeAspect="1" noMove="1" noResize="1" noEditPoints="1" noAdjustHandles="1" noChangeArrowheads="1" noChangeShapeType="1" noTextEdit="1"/>
                </p:cNvSpPr>
                <p:nvPr/>
              </p:nvSpPr>
              <p:spPr>
                <a:xfrm>
                  <a:off x="7464448" y="4721299"/>
                  <a:ext cx="383438" cy="369332"/>
                </a:xfrm>
                <a:prstGeom prst="rect">
                  <a:avLst/>
                </a:prstGeom>
                <a:blipFill>
                  <a:blip r:embed="rId11"/>
                  <a:stretch>
                    <a:fillRect/>
                  </a:stretch>
                </a:blipFill>
              </p:spPr>
              <p:txBody>
                <a:bodyPr/>
                <a:lstStyle/>
                <a:p>
                  <a:r>
                    <a:rPr lang="zh-CN" altLang="en-US">
                      <a:noFill/>
                    </a:rPr>
                    <a:t> </a:t>
                  </a:r>
                </a:p>
              </p:txBody>
            </p:sp>
          </mc:Fallback>
        </mc:AlternateContent>
      </p:grpSp>
    </p:spTree>
    <p:extLst>
      <p:ext uri="{BB962C8B-B14F-4D97-AF65-F5344CB8AC3E}">
        <p14:creationId xmlns:p14="http://schemas.microsoft.com/office/powerpoint/2010/main" val="1723559590"/>
      </p:ext>
    </p:extLst>
  </p:cSld>
  <p:clrMapOvr>
    <a:masterClrMapping/>
  </p:clrMapOvr>
  <mc:AlternateContent xmlns:mc="http://schemas.openxmlformats.org/markup-compatibility/2006">
    <mc:Choice xmlns:p14="http://schemas.microsoft.com/office/powerpoint/2010/main" Requires="p14">
      <p:transition spd="slow" p14:dur="1600" advTm="41">
        <p:blinds dir="vert"/>
      </p:transition>
    </mc:Choice>
    <mc:Fallback>
      <p:transition spd="slow" advTm="41">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1"/>
                                        </p:tgtEl>
                                        <p:attrNameLst>
                                          <p:attrName>style.visibility</p:attrName>
                                        </p:attrNameLst>
                                      </p:cBhvr>
                                      <p:to>
                                        <p:strVal val="visible"/>
                                      </p:to>
                                    </p:set>
                                    <p:anim calcmode="lin" valueType="num">
                                      <p:cBhvr additive="base">
                                        <p:cTn id="7" dur="500" fill="hold"/>
                                        <p:tgtEl>
                                          <p:spTgt spid="111"/>
                                        </p:tgtEl>
                                        <p:attrNameLst>
                                          <p:attrName>ppt_x</p:attrName>
                                        </p:attrNameLst>
                                      </p:cBhvr>
                                      <p:tavLst>
                                        <p:tav tm="0">
                                          <p:val>
                                            <p:strVal val="#ppt_x"/>
                                          </p:val>
                                        </p:tav>
                                        <p:tav tm="100000">
                                          <p:val>
                                            <p:strVal val="#ppt_x"/>
                                          </p:val>
                                        </p:tav>
                                      </p:tavLst>
                                    </p:anim>
                                    <p:anim calcmode="lin" valueType="num">
                                      <p:cBhvr additive="base">
                                        <p:cTn id="8" dur="500" fill="hold"/>
                                        <p:tgtEl>
                                          <p:spTgt spid="1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4578"/>
        </a:solidFill>
        <a:effectLst/>
      </p:bgPr>
    </p:bg>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9C58A4E-098F-4650-8D06-3F0F0864346E}"/>
              </a:ext>
            </a:extLst>
          </p:cNvPr>
          <p:cNvSpPr/>
          <p:nvPr/>
        </p:nvSpPr>
        <p:spPr>
          <a:xfrm>
            <a:off x="600075" y="676275"/>
            <a:ext cx="10991850" cy="5505450"/>
          </a:xfrm>
          <a:prstGeom prst="rect">
            <a:avLst/>
          </a:prstGeom>
          <a:solidFill>
            <a:srgbClr val="F2F2F2"/>
          </a:solidFill>
          <a:ln>
            <a:noFill/>
          </a:ln>
          <a:effectLst>
            <a:outerShdw blurRad="3302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cxnSp>
        <p:nvCxnSpPr>
          <p:cNvPr id="5" name="直接连接符 4">
            <a:extLst>
              <a:ext uri="{FF2B5EF4-FFF2-40B4-BE49-F238E27FC236}">
                <a16:creationId xmlns:a16="http://schemas.microsoft.com/office/drawing/2014/main" id="{8A6E0889-C16C-4403-8432-5611E6652FFC}"/>
              </a:ext>
            </a:extLst>
          </p:cNvPr>
          <p:cNvCxnSpPr>
            <a:cxnSpLocks/>
          </p:cNvCxnSpPr>
          <p:nvPr/>
        </p:nvCxnSpPr>
        <p:spPr>
          <a:xfrm>
            <a:off x="3386877" y="3397894"/>
            <a:ext cx="541824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a16="http://schemas.microsoft.com/office/drawing/2014/main" id="{145600F1-D570-46F7-9E3E-81D22A6BA5D6}"/>
              </a:ext>
            </a:extLst>
          </p:cNvPr>
          <p:cNvSpPr txBox="1"/>
          <p:nvPr/>
        </p:nvSpPr>
        <p:spPr>
          <a:xfrm>
            <a:off x="3293073" y="3506506"/>
            <a:ext cx="5605853" cy="76944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4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研究现状</a:t>
            </a:r>
          </a:p>
        </p:txBody>
      </p:sp>
      <p:cxnSp>
        <p:nvCxnSpPr>
          <p:cNvPr id="7" name="直接连接符 6">
            <a:extLst>
              <a:ext uri="{FF2B5EF4-FFF2-40B4-BE49-F238E27FC236}">
                <a16:creationId xmlns:a16="http://schemas.microsoft.com/office/drawing/2014/main" id="{D60D66E3-7891-49B7-8D10-BA804CC96984}"/>
              </a:ext>
            </a:extLst>
          </p:cNvPr>
          <p:cNvCxnSpPr>
            <a:cxnSpLocks/>
          </p:cNvCxnSpPr>
          <p:nvPr/>
        </p:nvCxnSpPr>
        <p:spPr>
          <a:xfrm>
            <a:off x="3386877" y="4557815"/>
            <a:ext cx="541824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10" name="椭圆 9">
            <a:extLst>
              <a:ext uri="{FF2B5EF4-FFF2-40B4-BE49-F238E27FC236}">
                <a16:creationId xmlns:a16="http://schemas.microsoft.com/office/drawing/2014/main" id="{733B284A-20AC-47F1-AEB3-B7C7E124906B}"/>
              </a:ext>
            </a:extLst>
          </p:cNvPr>
          <p:cNvSpPr/>
          <p:nvPr/>
        </p:nvSpPr>
        <p:spPr>
          <a:xfrm>
            <a:off x="5367337" y="1763078"/>
            <a:ext cx="1457325" cy="1457325"/>
          </a:xfrm>
          <a:prstGeom prst="ellipse">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02</a:t>
            </a:r>
            <a:endParaRPr kumimoji="0" lang="zh-CN" altLang="en-US"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430703596"/>
      </p:ext>
    </p:extLst>
  </p:cSld>
  <p:clrMapOvr>
    <a:masterClrMapping/>
  </p:clrMapOvr>
  <mc:AlternateContent xmlns:mc="http://schemas.openxmlformats.org/markup-compatibility/2006">
    <mc:Choice xmlns:p14="http://schemas.microsoft.com/office/powerpoint/2010/main" Requires="p14">
      <p:transition spd="slow" p14:dur="1600" advTm="375">
        <p:blinds dir="vert"/>
      </p:transition>
    </mc:Choice>
    <mc:Fallback>
      <p:transition spd="slow" advTm="375">
        <p:blinds dir="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5" name="文本框 4">
            <a:extLst>
              <a:ext uri="{FF2B5EF4-FFF2-40B4-BE49-F238E27FC236}">
                <a16:creationId xmlns:a16="http://schemas.microsoft.com/office/drawing/2014/main" id="{910041A4-F1B2-BA7C-30B7-8E151D5AF372}"/>
              </a:ext>
            </a:extLst>
          </p:cNvPr>
          <p:cNvSpPr txBox="1"/>
          <p:nvPr/>
        </p:nvSpPr>
        <p:spPr>
          <a:xfrm>
            <a:off x="612397" y="606212"/>
            <a:ext cx="4096879"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400" b="1" dirty="0">
                <a:solidFill>
                  <a:srgbClr val="004578"/>
                </a:solidFill>
                <a:latin typeface="微软雅黑" panose="020B0503020204020204" pitchFamily="34" charset="-122"/>
                <a:ea typeface="微软雅黑" panose="020B0503020204020204" pitchFamily="34" charset="-122"/>
              </a:rPr>
              <a:t>二、</a:t>
            </a:r>
            <a:r>
              <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研究现状</a:t>
            </a:r>
          </a:p>
        </p:txBody>
      </p:sp>
      <p:sp>
        <p:nvSpPr>
          <p:cNvPr id="6" name="文本框 5">
            <a:extLst>
              <a:ext uri="{FF2B5EF4-FFF2-40B4-BE49-F238E27FC236}">
                <a16:creationId xmlns:a16="http://schemas.microsoft.com/office/drawing/2014/main" id="{1E538F3B-9A50-4BDD-72C3-D1FD40A21606}"/>
              </a:ext>
            </a:extLst>
          </p:cNvPr>
          <p:cNvSpPr txBox="1"/>
          <p:nvPr/>
        </p:nvSpPr>
        <p:spPr>
          <a:xfrm>
            <a:off x="612396" y="1246158"/>
            <a:ext cx="6418324"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400" b="1" dirty="0">
                <a:latin typeface="宋体" panose="02010600030101010101" pitchFamily="2" charset="-122"/>
                <a:ea typeface="宋体" panose="02010600030101010101" pitchFamily="2" charset="-122"/>
              </a:rPr>
              <a:t>  </a:t>
            </a:r>
            <a:r>
              <a:rPr lang="zh-CN" altLang="en-US" sz="2400" b="1" dirty="0">
                <a:latin typeface="宋体" panose="02010600030101010101" pitchFamily="2" charset="-122"/>
                <a:ea typeface="宋体" panose="02010600030101010101" pitchFamily="2" charset="-122"/>
              </a:rPr>
              <a:t>国内外研究现状代表性版本如下表所示。</a:t>
            </a:r>
            <a:endParaRPr kumimoji="0" lang="zh-CN" altLang="en-US" sz="2400" b="1" i="0" u="none" strike="noStrike" kern="1200" cap="none" spc="0" normalizeH="0" baseline="0" noProof="0" dirty="0">
              <a:ln>
                <a:noFill/>
              </a:ln>
              <a:effectLst/>
              <a:uLnTx/>
              <a:uFillTx/>
              <a:latin typeface="宋体" panose="02010600030101010101" pitchFamily="2" charset="-122"/>
              <a:ea typeface="宋体" panose="02010600030101010101" pitchFamily="2" charset="-122"/>
            </a:endParaRPr>
          </a:p>
        </p:txBody>
      </p:sp>
      <p:graphicFrame>
        <p:nvGraphicFramePr>
          <p:cNvPr id="7" name="表格 6">
            <a:extLst>
              <a:ext uri="{FF2B5EF4-FFF2-40B4-BE49-F238E27FC236}">
                <a16:creationId xmlns:a16="http://schemas.microsoft.com/office/drawing/2014/main" id="{2A7010D8-B914-4009-B90E-B5F3DD2D935D}"/>
              </a:ext>
            </a:extLst>
          </p:cNvPr>
          <p:cNvGraphicFramePr>
            <a:graphicFrameLocks noGrp="1"/>
          </p:cNvGraphicFramePr>
          <p:nvPr>
            <p:extLst>
              <p:ext uri="{D42A27DB-BD31-4B8C-83A1-F6EECF244321}">
                <p14:modId xmlns:p14="http://schemas.microsoft.com/office/powerpoint/2010/main" val="706253427"/>
              </p:ext>
            </p:extLst>
          </p:nvPr>
        </p:nvGraphicFramePr>
        <p:xfrm>
          <a:off x="1046574" y="2051316"/>
          <a:ext cx="10033800" cy="3960836"/>
        </p:xfrm>
        <a:graphic>
          <a:graphicData uri="http://schemas.openxmlformats.org/drawingml/2006/table">
            <a:tbl>
              <a:tblPr firstRow="1" bandRow="1">
                <a:effectLst>
                  <a:outerShdw blurRad="50800" dist="38100" dir="5400000" algn="t" rotWithShape="0">
                    <a:prstClr val="black">
                      <a:alpha val="40000"/>
                    </a:prstClr>
                  </a:outerShdw>
                </a:effectLst>
                <a:tableStyleId>{5C22544A-7EE6-4342-B048-85BDC9FD1C3A}</a:tableStyleId>
              </a:tblPr>
              <a:tblGrid>
                <a:gridCol w="2508157">
                  <a:extLst>
                    <a:ext uri="{9D8B030D-6E8A-4147-A177-3AD203B41FA5}">
                      <a16:colId xmlns:a16="http://schemas.microsoft.com/office/drawing/2014/main" val="3989885435"/>
                    </a:ext>
                  </a:extLst>
                </a:gridCol>
                <a:gridCol w="2508157">
                  <a:extLst>
                    <a:ext uri="{9D8B030D-6E8A-4147-A177-3AD203B41FA5}">
                      <a16:colId xmlns:a16="http://schemas.microsoft.com/office/drawing/2014/main" val="952748775"/>
                    </a:ext>
                  </a:extLst>
                </a:gridCol>
                <a:gridCol w="2508743">
                  <a:extLst>
                    <a:ext uri="{9D8B030D-6E8A-4147-A177-3AD203B41FA5}">
                      <a16:colId xmlns:a16="http://schemas.microsoft.com/office/drawing/2014/main" val="1881511085"/>
                    </a:ext>
                  </a:extLst>
                </a:gridCol>
                <a:gridCol w="2508743">
                  <a:extLst>
                    <a:ext uri="{9D8B030D-6E8A-4147-A177-3AD203B41FA5}">
                      <a16:colId xmlns:a16="http://schemas.microsoft.com/office/drawing/2014/main" val="1451352"/>
                    </a:ext>
                  </a:extLst>
                </a:gridCol>
              </a:tblGrid>
              <a:tr h="486116">
                <a:tc>
                  <a:txBody>
                    <a:bodyPr/>
                    <a:lstStyle/>
                    <a:p>
                      <a:r>
                        <a:rPr lang="zh-CN" altLang="en-US" dirty="0"/>
                        <a:t>解决方案</a:t>
                      </a:r>
                    </a:p>
                  </a:txBody>
                  <a:tcPr/>
                </a:tc>
                <a:tc>
                  <a:txBody>
                    <a:bodyPr/>
                    <a:lstStyle/>
                    <a:p>
                      <a:r>
                        <a:rPr lang="zh-CN" altLang="en-US" dirty="0"/>
                        <a:t>代表</a:t>
                      </a:r>
                    </a:p>
                  </a:txBody>
                  <a:tcPr/>
                </a:tc>
                <a:tc>
                  <a:txBody>
                    <a:bodyPr/>
                    <a:lstStyle/>
                    <a:p>
                      <a:r>
                        <a:rPr lang="zh-CN" altLang="en-US" dirty="0"/>
                        <a:t>优势</a:t>
                      </a:r>
                    </a:p>
                  </a:txBody>
                  <a:tcPr/>
                </a:tc>
                <a:tc>
                  <a:txBody>
                    <a:bodyPr/>
                    <a:lstStyle/>
                    <a:p>
                      <a:r>
                        <a:rPr lang="zh-CN" altLang="en-US" dirty="0">
                          <a:solidFill>
                            <a:srgbClr val="FF0000"/>
                          </a:solidFill>
                        </a:rPr>
                        <a:t>不足</a:t>
                      </a:r>
                    </a:p>
                  </a:txBody>
                  <a:tcPr/>
                </a:tc>
                <a:extLst>
                  <a:ext uri="{0D108BD9-81ED-4DB2-BD59-A6C34878D82A}">
                    <a16:rowId xmlns:a16="http://schemas.microsoft.com/office/drawing/2014/main" val="2160464914"/>
                  </a:ext>
                </a:extLst>
              </a:tr>
              <a:tr h="486116">
                <a:tc>
                  <a:txBody>
                    <a:bodyPr/>
                    <a:lstStyle/>
                    <a:p>
                      <a:r>
                        <a:rPr lang="zh-CN" altLang="en-US" dirty="0"/>
                        <a:t>几何约束</a:t>
                      </a:r>
                    </a:p>
                  </a:txBody>
                  <a:tcPr/>
                </a:tc>
                <a:tc>
                  <a:txBody>
                    <a:bodyPr/>
                    <a:lstStyle/>
                    <a:p>
                      <a:r>
                        <a:rPr lang="it-IT" altLang="zh-CN" dirty="0"/>
                        <a:t>Fang Y, Dai B</a:t>
                      </a:r>
                      <a:endParaRPr lang="zh-CN" altLang="en-US" dirty="0"/>
                    </a:p>
                  </a:txBody>
                  <a:tcPr/>
                </a:tc>
                <a:tc>
                  <a:txBody>
                    <a:bodyPr/>
                    <a:lstStyle/>
                    <a:p>
                      <a:r>
                        <a:rPr lang="zh-CN" altLang="en-US" dirty="0"/>
                        <a:t>提出根据对极约束剔除动态点</a:t>
                      </a:r>
                    </a:p>
                  </a:txBody>
                  <a:tcPr/>
                </a:tc>
                <a:tc>
                  <a:txBody>
                    <a:bodyPr/>
                    <a:lstStyle/>
                    <a:p>
                      <a:r>
                        <a:rPr lang="zh-CN" altLang="en-US" dirty="0"/>
                        <a:t>沿着极线运动的物体点无法检测</a:t>
                      </a:r>
                    </a:p>
                  </a:txBody>
                  <a:tcPr/>
                </a:tc>
                <a:extLst>
                  <a:ext uri="{0D108BD9-81ED-4DB2-BD59-A6C34878D82A}">
                    <a16:rowId xmlns:a16="http://schemas.microsoft.com/office/drawing/2014/main" val="1635254137"/>
                  </a:ext>
                </a:extLst>
              </a:tr>
              <a:tr h="486116">
                <a:tc rowSpan="2">
                  <a:txBody>
                    <a:bodyPr/>
                    <a:lstStyle/>
                    <a:p>
                      <a:r>
                        <a:rPr lang="zh-CN" altLang="en-US" dirty="0"/>
                        <a:t>深度学习</a:t>
                      </a:r>
                    </a:p>
                  </a:txBody>
                  <a:tcPr/>
                </a:tc>
                <a:tc>
                  <a:txBody>
                    <a:bodyPr/>
                    <a:lstStyle/>
                    <a:p>
                      <a:r>
                        <a:rPr lang="en-US" altLang="zh-CN" sz="1800" kern="1200" dirty="0">
                          <a:solidFill>
                            <a:schemeClr val="dk1"/>
                          </a:solidFill>
                          <a:effectLst/>
                        </a:rPr>
                        <a:t>Detect-SLAM</a:t>
                      </a:r>
                      <a:endParaRPr lang="zh-CN" altLang="en-US" dirty="0"/>
                    </a:p>
                  </a:txBody>
                  <a:tcPr/>
                </a:tc>
                <a:tc>
                  <a:txBody>
                    <a:bodyPr/>
                    <a:lstStyle/>
                    <a:p>
                      <a:r>
                        <a:rPr lang="zh-CN" altLang="en-US" dirty="0"/>
                        <a:t>利用目标检测网络去除目标较精准</a:t>
                      </a:r>
                    </a:p>
                  </a:txBody>
                  <a:tcPr/>
                </a:tc>
                <a:tc rowSpan="2">
                  <a:txBody>
                    <a:bodyPr/>
                    <a:lstStyle/>
                    <a:p>
                      <a:r>
                        <a:rPr lang="zh-CN" altLang="en-US" dirty="0"/>
                        <a:t>根据语义信息直接去除物体，无法判断物体是否真的在运动</a:t>
                      </a:r>
                    </a:p>
                  </a:txBody>
                  <a:tcPr/>
                </a:tc>
                <a:extLst>
                  <a:ext uri="{0D108BD9-81ED-4DB2-BD59-A6C34878D82A}">
                    <a16:rowId xmlns:a16="http://schemas.microsoft.com/office/drawing/2014/main" val="3197102347"/>
                  </a:ext>
                </a:extLst>
              </a:tr>
              <a:tr h="486116">
                <a:tc vMerge="1">
                  <a:txBody>
                    <a:bodyPr/>
                    <a:lstStyle/>
                    <a:p>
                      <a:endParaRPr lang="zh-CN" alt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altLang="zh-CN" sz="1800" kern="1200" dirty="0">
                          <a:solidFill>
                            <a:schemeClr val="dk1"/>
                          </a:solidFill>
                          <a:effectLst/>
                        </a:rPr>
                        <a:t>RDS-SLAM</a:t>
                      </a:r>
                      <a:endParaRPr lang="zh-CN" altLang="en-US" dirty="0"/>
                    </a:p>
                  </a:txBody>
                  <a:tcPr>
                    <a:solidFill>
                      <a:srgbClr val="E9EBF5"/>
                    </a:solidFill>
                  </a:tcPr>
                </a:tc>
                <a:tc>
                  <a:txBody>
                    <a:bodyPr/>
                    <a:lstStyle/>
                    <a:p>
                      <a:r>
                        <a:rPr lang="zh-CN" altLang="en-US" dirty="0"/>
                        <a:t>使用语义分割网络去除目标更为精准</a:t>
                      </a:r>
                    </a:p>
                  </a:txBody>
                  <a:tcPr>
                    <a:solidFill>
                      <a:srgbClr val="E9EBF5"/>
                    </a:solidFill>
                  </a:tcPr>
                </a:tc>
                <a:tc vMerge="1">
                  <a:txBody>
                    <a:bodyPr/>
                    <a:lstStyle/>
                    <a:p>
                      <a:endParaRPr lang="zh-CN" alt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29732554"/>
                  </a:ext>
                </a:extLst>
              </a:tr>
              <a:tr h="486116">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几何约束</a:t>
                      </a:r>
                      <a:r>
                        <a:rPr lang="en-US" altLang="zh-CN" dirty="0"/>
                        <a:t>+</a:t>
                      </a:r>
                      <a:r>
                        <a:rPr lang="zh-CN" altLang="en-US" dirty="0"/>
                        <a:t>深度学习</a:t>
                      </a:r>
                    </a:p>
                  </a:txBody>
                  <a:tcPr>
                    <a:solidFill>
                      <a:srgbClr val="CFD5EA"/>
                    </a:solidFill>
                  </a:tcPr>
                </a:tc>
                <a:tc>
                  <a:txBody>
                    <a:bodyPr/>
                    <a:lstStyle/>
                    <a:p>
                      <a:r>
                        <a:rPr lang="en-US" altLang="zh-CN" sz="1800" kern="1200" dirty="0">
                          <a:solidFill>
                            <a:schemeClr val="dk1"/>
                          </a:solidFill>
                          <a:effectLst/>
                        </a:rPr>
                        <a:t>DS-SLAM</a:t>
                      </a:r>
                      <a:endParaRPr lang="zh-CN" altLang="en-US" dirty="0"/>
                    </a:p>
                  </a:txBody>
                  <a:tcPr>
                    <a:solidFill>
                      <a:srgbClr val="CFD5EA"/>
                    </a:solidFill>
                  </a:tcPr>
                </a:tc>
                <a:tc>
                  <a:txBody>
                    <a:bodyPr/>
                    <a:lstStyle/>
                    <a:p>
                      <a:r>
                        <a:rPr lang="zh-CN" altLang="en-US" dirty="0"/>
                        <a:t>首先利用</a:t>
                      </a:r>
                      <a:r>
                        <a:rPr lang="en-US" altLang="zh-CN" dirty="0" err="1"/>
                        <a:t>SegNet</a:t>
                      </a:r>
                      <a:r>
                        <a:rPr lang="zh-CN" altLang="en-US" dirty="0"/>
                        <a:t>网络进行语义分割，再利用极线约束过滤移动的物体</a:t>
                      </a:r>
                    </a:p>
                  </a:txBody>
                  <a:tcPr>
                    <a:solidFill>
                      <a:srgbClr val="CFD5EA"/>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只能针对语义包含的物体</a:t>
                      </a:r>
                    </a:p>
                  </a:txBody>
                  <a:tcPr>
                    <a:solidFill>
                      <a:srgbClr val="CFD5EA"/>
                    </a:solidFill>
                  </a:tcPr>
                </a:tc>
                <a:extLst>
                  <a:ext uri="{0D108BD9-81ED-4DB2-BD59-A6C34878D82A}">
                    <a16:rowId xmlns:a16="http://schemas.microsoft.com/office/drawing/2014/main" val="2247091097"/>
                  </a:ext>
                </a:extLst>
              </a:tr>
              <a:tr h="486116">
                <a:tc vMerge="1">
                  <a:txBody>
                    <a:bodyPr/>
                    <a:lstStyle/>
                    <a:p>
                      <a:endParaRPr lang="zh-CN" altLang="en-US" dirty="0"/>
                    </a:p>
                  </a:txBody>
                  <a:tcPr>
                    <a:solidFill>
                      <a:srgbClr val="CFD5EA"/>
                    </a:solidFill>
                  </a:tcPr>
                </a:tc>
                <a:tc>
                  <a:txBody>
                    <a:bodyPr/>
                    <a:lstStyle/>
                    <a:p>
                      <a:r>
                        <a:rPr lang="en-US" altLang="zh-CN" sz="1800" kern="1200" dirty="0" err="1">
                          <a:solidFill>
                            <a:schemeClr val="dk1"/>
                          </a:solidFill>
                          <a:effectLst/>
                        </a:rPr>
                        <a:t>AirDOS</a:t>
                      </a:r>
                      <a:endParaRPr lang="zh-CN" altLang="en-US" dirty="0"/>
                    </a:p>
                  </a:txBody>
                  <a:tcPr>
                    <a:solidFill>
                      <a:srgbClr val="CFD5EA"/>
                    </a:solidFill>
                  </a:tcPr>
                </a:tc>
                <a:tc>
                  <a:txBody>
                    <a:bodyPr/>
                    <a:lstStyle/>
                    <a:p>
                      <a:r>
                        <a:rPr lang="zh-CN" altLang="en-US" sz="1800" kern="1200" dirty="0">
                          <a:solidFill>
                            <a:schemeClr val="dk1"/>
                          </a:solidFill>
                          <a:effectLst/>
                        </a:rPr>
                        <a:t>将</a:t>
                      </a:r>
                      <a:r>
                        <a:rPr lang="zh-CN" altLang="zh-CN" sz="1800" kern="1200" dirty="0">
                          <a:solidFill>
                            <a:schemeClr val="dk1"/>
                          </a:solidFill>
                          <a:effectLst/>
                        </a:rPr>
                        <a:t>刚性和运动约束引入铰接对象</a:t>
                      </a:r>
                      <a:r>
                        <a:rPr lang="zh-CN" altLang="en-US" sz="1800" kern="1200" dirty="0">
                          <a:solidFill>
                            <a:schemeClr val="dk1"/>
                          </a:solidFill>
                          <a:effectLst/>
                        </a:rPr>
                        <a:t>（人）</a:t>
                      </a:r>
                      <a:endParaRPr lang="zh-CN" altLang="en-US" dirty="0"/>
                    </a:p>
                  </a:txBody>
                  <a:tcPr>
                    <a:solidFill>
                      <a:srgbClr val="CFD5EA"/>
                    </a:solidFill>
                  </a:tcPr>
                </a:tc>
                <a:tc vMerge="1">
                  <a:txBody>
                    <a:bodyPr/>
                    <a:lstStyle/>
                    <a:p>
                      <a:endParaRPr lang="zh-CN" alt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1786584"/>
                  </a:ext>
                </a:extLst>
              </a:tr>
            </a:tbl>
          </a:graphicData>
        </a:graphic>
      </p:graphicFrame>
    </p:spTree>
    <p:extLst>
      <p:ext uri="{BB962C8B-B14F-4D97-AF65-F5344CB8AC3E}">
        <p14:creationId xmlns:p14="http://schemas.microsoft.com/office/powerpoint/2010/main" val="1203424668"/>
      </p:ext>
    </p:extLst>
  </p:cSld>
  <p:clrMapOvr>
    <a:masterClrMapping/>
  </p:clrMapOvr>
  <mc:AlternateContent xmlns:mc="http://schemas.openxmlformats.org/markup-compatibility/2006">
    <mc:Choice xmlns:p14="http://schemas.microsoft.com/office/powerpoint/2010/main" Requires="p14">
      <p:transition spd="slow" p14:dur="1600" advTm="26">
        <p:blinds dir="vert"/>
      </p:transition>
    </mc:Choice>
    <mc:Fallback>
      <p:transition spd="slow" advTm="26">
        <p:blinds dir="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4578"/>
        </a:solidFill>
        <a:effectLst/>
      </p:bgPr>
    </p:bg>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9C58A4E-098F-4650-8D06-3F0F0864346E}"/>
              </a:ext>
            </a:extLst>
          </p:cNvPr>
          <p:cNvSpPr/>
          <p:nvPr/>
        </p:nvSpPr>
        <p:spPr>
          <a:xfrm>
            <a:off x="600075" y="676275"/>
            <a:ext cx="10991850" cy="5505450"/>
          </a:xfrm>
          <a:prstGeom prst="rect">
            <a:avLst/>
          </a:prstGeom>
          <a:solidFill>
            <a:srgbClr val="F2F2F2"/>
          </a:solidFill>
          <a:ln>
            <a:noFill/>
          </a:ln>
          <a:effectLst>
            <a:outerShdw blurRad="3302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cxnSp>
        <p:nvCxnSpPr>
          <p:cNvPr id="5" name="直接连接符 4">
            <a:extLst>
              <a:ext uri="{FF2B5EF4-FFF2-40B4-BE49-F238E27FC236}">
                <a16:creationId xmlns:a16="http://schemas.microsoft.com/office/drawing/2014/main" id="{8A6E0889-C16C-4403-8432-5611E6652FFC}"/>
              </a:ext>
            </a:extLst>
          </p:cNvPr>
          <p:cNvCxnSpPr>
            <a:cxnSpLocks/>
          </p:cNvCxnSpPr>
          <p:nvPr/>
        </p:nvCxnSpPr>
        <p:spPr>
          <a:xfrm>
            <a:off x="3386877" y="3397894"/>
            <a:ext cx="541824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a16="http://schemas.microsoft.com/office/drawing/2014/main" id="{145600F1-D570-46F7-9E3E-81D22A6BA5D6}"/>
              </a:ext>
            </a:extLst>
          </p:cNvPr>
          <p:cNvSpPr txBox="1"/>
          <p:nvPr/>
        </p:nvSpPr>
        <p:spPr>
          <a:xfrm>
            <a:off x="3293073" y="3506506"/>
            <a:ext cx="5605853" cy="76944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4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研究内容</a:t>
            </a:r>
          </a:p>
        </p:txBody>
      </p:sp>
      <p:cxnSp>
        <p:nvCxnSpPr>
          <p:cNvPr id="7" name="直接连接符 6">
            <a:extLst>
              <a:ext uri="{FF2B5EF4-FFF2-40B4-BE49-F238E27FC236}">
                <a16:creationId xmlns:a16="http://schemas.microsoft.com/office/drawing/2014/main" id="{D60D66E3-7891-49B7-8D10-BA804CC96984}"/>
              </a:ext>
            </a:extLst>
          </p:cNvPr>
          <p:cNvCxnSpPr>
            <a:cxnSpLocks/>
          </p:cNvCxnSpPr>
          <p:nvPr/>
        </p:nvCxnSpPr>
        <p:spPr>
          <a:xfrm>
            <a:off x="3386877" y="4557815"/>
            <a:ext cx="541824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10" name="椭圆 9">
            <a:extLst>
              <a:ext uri="{FF2B5EF4-FFF2-40B4-BE49-F238E27FC236}">
                <a16:creationId xmlns:a16="http://schemas.microsoft.com/office/drawing/2014/main" id="{733B284A-20AC-47F1-AEB3-B7C7E124906B}"/>
              </a:ext>
            </a:extLst>
          </p:cNvPr>
          <p:cNvSpPr/>
          <p:nvPr/>
        </p:nvSpPr>
        <p:spPr>
          <a:xfrm>
            <a:off x="5367337" y="1763078"/>
            <a:ext cx="1457325" cy="1457325"/>
          </a:xfrm>
          <a:prstGeom prst="ellipse">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a:t>
            </a:r>
            <a:r>
              <a:rPr lang="en-US" altLang="zh-CN" sz="5400" dirty="0">
                <a:solidFill>
                  <a:prstClr val="white"/>
                </a:solidFill>
                <a:latin typeface="微软雅黑" panose="020B0503020204020204" pitchFamily="34" charset="-122"/>
                <a:ea typeface="微软雅黑" panose="020B0503020204020204" pitchFamily="34" charset="-122"/>
              </a:rPr>
              <a:t>3</a:t>
            </a:r>
            <a:endParaRPr kumimoji="0" lang="zh-CN" altLang="en-US"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112562976"/>
      </p:ext>
    </p:extLst>
  </p:cSld>
  <p:clrMapOvr>
    <a:masterClrMapping/>
  </p:clrMapOvr>
  <mc:AlternateContent xmlns:mc="http://schemas.openxmlformats.org/markup-compatibility/2006">
    <mc:Choice xmlns:p14="http://schemas.microsoft.com/office/powerpoint/2010/main" Requires="p14">
      <p:transition spd="slow" p14:dur="1600" advTm="181">
        <p:blinds dir="vert"/>
      </p:transition>
    </mc:Choice>
    <mc:Fallback>
      <p:transition spd="slow" advTm="181">
        <p:blinds dir="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7BE8BCC-7236-45DF-B1EE-78F3F20A3C77}"/>
              </a:ext>
            </a:extLst>
          </p:cNvPr>
          <p:cNvSpPr txBox="1"/>
          <p:nvPr/>
        </p:nvSpPr>
        <p:spPr>
          <a:xfrm>
            <a:off x="612397" y="606212"/>
            <a:ext cx="6083043"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400" b="1" dirty="0">
                <a:solidFill>
                  <a:srgbClr val="004578"/>
                </a:solidFill>
                <a:latin typeface="微软雅黑" panose="020B0503020204020204" pitchFamily="34" charset="-122"/>
                <a:ea typeface="微软雅黑" panose="020B0503020204020204" pitchFamily="34" charset="-122"/>
              </a:rPr>
              <a:t>三、</a:t>
            </a:r>
            <a:r>
              <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研究内容</a:t>
            </a:r>
          </a:p>
        </p:txBody>
      </p:sp>
      <p:pic>
        <p:nvPicPr>
          <p:cNvPr id="24" name="图片 23"/>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4" name="文本框 3">
            <a:extLst>
              <a:ext uri="{FF2B5EF4-FFF2-40B4-BE49-F238E27FC236}">
                <a16:creationId xmlns:a16="http://schemas.microsoft.com/office/drawing/2014/main" id="{B67E869A-087B-20B0-48C1-74676193A8EF}"/>
              </a:ext>
            </a:extLst>
          </p:cNvPr>
          <p:cNvSpPr txBox="1"/>
          <p:nvPr/>
        </p:nvSpPr>
        <p:spPr>
          <a:xfrm>
            <a:off x="612397" y="1204469"/>
            <a:ext cx="4190422"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2400" b="1" dirty="0">
                <a:latin typeface="宋体" panose="02010600030101010101" pitchFamily="2" charset="-122"/>
                <a:ea typeface="宋体" panose="02010600030101010101" pitchFamily="2" charset="-122"/>
              </a:rPr>
              <a:t>1</a:t>
            </a:r>
            <a:r>
              <a:rPr lang="zh-CN" altLang="en-US" sz="2400" b="1" dirty="0">
                <a:latin typeface="宋体" panose="02010600030101010101" pitchFamily="2" charset="-122"/>
                <a:ea typeface="宋体" panose="02010600030101010101" pitchFamily="2" charset="-122"/>
              </a:rPr>
              <a:t>、拟解决的关键问题</a:t>
            </a:r>
            <a:endParaRPr kumimoji="0" lang="zh-CN" altLang="en-US" sz="2400" b="1" i="0" u="none" strike="noStrike" kern="1200" cap="none" spc="0" normalizeH="0" baseline="0" noProof="0" dirty="0">
              <a:ln>
                <a:noFill/>
              </a:ln>
              <a:effectLst/>
              <a:uLnTx/>
              <a:uFillTx/>
              <a:latin typeface="宋体" panose="02010600030101010101" pitchFamily="2" charset="-122"/>
              <a:ea typeface="宋体" panose="02010600030101010101" pitchFamily="2" charset="-122"/>
            </a:endParaRPr>
          </a:p>
        </p:txBody>
      </p:sp>
      <p:sp>
        <p:nvSpPr>
          <p:cNvPr id="6" name="矩形: 圆角 1">
            <a:extLst>
              <a:ext uri="{FF2B5EF4-FFF2-40B4-BE49-F238E27FC236}">
                <a16:creationId xmlns:a16="http://schemas.microsoft.com/office/drawing/2014/main" id="{E55BA74D-900E-4387-FCD4-0FFE7D0B8025}"/>
              </a:ext>
            </a:extLst>
          </p:cNvPr>
          <p:cNvSpPr/>
          <p:nvPr/>
        </p:nvSpPr>
        <p:spPr>
          <a:xfrm>
            <a:off x="876117" y="1802726"/>
            <a:ext cx="9918263" cy="4642679"/>
          </a:xfrm>
          <a:prstGeom prst="roundRect">
            <a:avLst>
              <a:gd name="adj" fmla="val 1956"/>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文本框 12">
            <a:extLst>
              <a:ext uri="{FF2B5EF4-FFF2-40B4-BE49-F238E27FC236}">
                <a16:creationId xmlns:a16="http://schemas.microsoft.com/office/drawing/2014/main" id="{0C4B7812-D077-F6BB-C37D-8BE1B18F592E}"/>
              </a:ext>
            </a:extLst>
          </p:cNvPr>
          <p:cNvSpPr txBox="1"/>
          <p:nvPr/>
        </p:nvSpPr>
        <p:spPr>
          <a:xfrm>
            <a:off x="1712263" y="2634484"/>
            <a:ext cx="8519848"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kern="100" dirty="0">
                <a:effectLst/>
                <a:latin typeface="Times New Roman" panose="02020603050405020304" pitchFamily="18" charset="0"/>
                <a:ea typeface="宋体" panose="02010600030101010101" pitchFamily="2" charset="-122"/>
                <a:cs typeface="Times New Roman" panose="02020603050405020304" pitchFamily="18" charset="0"/>
              </a:rPr>
              <a:t>针对前端，在相机不同的两帧之间，如何检测出移动点的存在，是一个关键问题。因此需要设计一种算法检测出移动点，正确恢复相机位姿。</a:t>
            </a:r>
            <a:endParaRPr kumimoji="0" lang="zh-CN" altLang="en-US"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nvGrpSpPr>
          <p:cNvPr id="14" name="组合 13">
            <a:extLst>
              <a:ext uri="{FF2B5EF4-FFF2-40B4-BE49-F238E27FC236}">
                <a16:creationId xmlns:a16="http://schemas.microsoft.com/office/drawing/2014/main" id="{66EC887D-3078-61A9-2465-E029992900C6}"/>
              </a:ext>
            </a:extLst>
          </p:cNvPr>
          <p:cNvGrpSpPr/>
          <p:nvPr/>
        </p:nvGrpSpPr>
        <p:grpSpPr>
          <a:xfrm>
            <a:off x="1054779" y="1964696"/>
            <a:ext cx="657484" cy="686475"/>
            <a:chOff x="6279726" y="495281"/>
            <a:chExt cx="1253994" cy="1372989"/>
          </a:xfrm>
        </p:grpSpPr>
        <p:sp>
          <p:nvSpPr>
            <p:cNvPr id="15" name="同心圆 30">
              <a:extLst>
                <a:ext uri="{FF2B5EF4-FFF2-40B4-BE49-F238E27FC236}">
                  <a16:creationId xmlns:a16="http://schemas.microsoft.com/office/drawing/2014/main" id="{B6C1038E-6DFA-7349-E82E-8C0C1A553A24}"/>
                </a:ext>
              </a:extLst>
            </p:cNvPr>
            <p:cNvSpPr/>
            <p:nvPr>
              <p:custDataLst>
                <p:tags r:id="rId17"/>
              </p:custDataLst>
            </p:nvPr>
          </p:nvSpPr>
          <p:spPr>
            <a:xfrm>
              <a:off x="6280989" y="730849"/>
              <a:ext cx="1146894" cy="1137421"/>
            </a:xfrm>
            <a:prstGeom prst="donut">
              <a:avLst>
                <a:gd name="adj" fmla="val 4151"/>
              </a:avLst>
            </a:prstGeom>
            <a:solidFill>
              <a:srgbClr val="000000">
                <a:alpha val="11000"/>
              </a:srgbClr>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p>
              <a:pPr algn="ctr"/>
              <a:endParaRPr lang="zh-CN" altLang="en-US" sz="4800">
                <a:solidFill>
                  <a:srgbClr val="000000"/>
                </a:solidFill>
              </a:endParaRPr>
            </a:p>
          </p:txBody>
        </p:sp>
        <p:sp>
          <p:nvSpPr>
            <p:cNvPr id="16" name="空心弧 15">
              <a:extLst>
                <a:ext uri="{FF2B5EF4-FFF2-40B4-BE49-F238E27FC236}">
                  <a16:creationId xmlns:a16="http://schemas.microsoft.com/office/drawing/2014/main" id="{D81B90DF-0DC3-8E99-4BE3-901E307B3B9A}"/>
                </a:ext>
              </a:extLst>
            </p:cNvPr>
            <p:cNvSpPr/>
            <p:nvPr>
              <p:custDataLst>
                <p:tags r:id="rId18"/>
              </p:custDataLst>
            </p:nvPr>
          </p:nvSpPr>
          <p:spPr>
            <a:xfrm>
              <a:off x="6279726" y="735901"/>
              <a:ext cx="1148788" cy="1126684"/>
            </a:xfrm>
            <a:prstGeom prst="blockArc">
              <a:avLst>
                <a:gd name="adj1" fmla="val 7880487"/>
                <a:gd name="adj2" fmla="val 30243"/>
                <a:gd name="adj3" fmla="val 3845"/>
              </a:avLst>
            </a:prstGeom>
            <a:ln>
              <a:noFill/>
            </a:ln>
          </p:spPr>
          <p:style>
            <a:lnRef idx="2">
              <a:srgbClr val="6096E6">
                <a:shade val="50000"/>
              </a:srgbClr>
            </a:lnRef>
            <a:fillRef idx="1">
              <a:srgbClr val="6096E6"/>
            </a:fillRef>
            <a:effectRef idx="0">
              <a:srgbClr val="6096E6"/>
            </a:effectRef>
            <a:fontRef idx="minor">
              <a:srgbClr val="FFFFFF"/>
            </a:fontRef>
          </p:style>
          <p:txBody>
            <a:bodyPr rtlCol="0" anchor="ctr"/>
            <a:lstStyle/>
            <a:p>
              <a:pPr algn="ctr"/>
              <a:endParaRPr lang="zh-CN" altLang="en-US" sz="4800">
                <a:solidFill>
                  <a:srgbClr val="000000"/>
                </a:solidFill>
              </a:endParaRPr>
            </a:p>
          </p:txBody>
        </p:sp>
        <p:sp>
          <p:nvSpPr>
            <p:cNvPr id="17" name="椭圆 16">
              <a:extLst>
                <a:ext uri="{FF2B5EF4-FFF2-40B4-BE49-F238E27FC236}">
                  <a16:creationId xmlns:a16="http://schemas.microsoft.com/office/drawing/2014/main" id="{94ED4361-A524-2E2E-CD91-20B654DEDC90}"/>
                </a:ext>
              </a:extLst>
            </p:cNvPr>
            <p:cNvSpPr/>
            <p:nvPr>
              <p:custDataLst>
                <p:tags r:id="rId19"/>
              </p:custDataLst>
            </p:nvPr>
          </p:nvSpPr>
          <p:spPr>
            <a:xfrm>
              <a:off x="6603080" y="495281"/>
              <a:ext cx="502082" cy="502082"/>
            </a:xfrm>
            <a:prstGeom prst="ellipse">
              <a:avLst/>
            </a:prstGeom>
            <a:ln>
              <a:noFill/>
            </a:ln>
          </p:spPr>
          <p:style>
            <a:lnRef idx="2">
              <a:srgbClr val="6096E6">
                <a:shade val="50000"/>
              </a:srgbClr>
            </a:lnRef>
            <a:fillRef idx="1">
              <a:srgbClr val="6096E6"/>
            </a:fillRef>
            <a:effectRef idx="0">
              <a:srgbClr val="6096E6"/>
            </a:effectRef>
            <a:fontRef idx="minor">
              <a:srgbClr val="FFFFFF"/>
            </a:fontRef>
          </p:style>
          <p:txBody>
            <a:bodyPr rtlCol="0" anchor="ctr"/>
            <a:lstStyle/>
            <a:p>
              <a:pPr algn="ctr"/>
              <a:endParaRPr lang="zh-CN" altLang="en-US" sz="4800"/>
            </a:p>
          </p:txBody>
        </p:sp>
        <p:pic>
          <p:nvPicPr>
            <p:cNvPr id="18" name="图片 35" descr="343435383037343b343532333833373bb9abcbbe">
              <a:extLst>
                <a:ext uri="{FF2B5EF4-FFF2-40B4-BE49-F238E27FC236}">
                  <a16:creationId xmlns:a16="http://schemas.microsoft.com/office/drawing/2014/main" id="{D58EB015-61BD-A342-967E-61827B6F6B2C}"/>
                </a:ext>
              </a:extLst>
            </p:cNvPr>
            <p:cNvPicPr>
              <a:picLocks noChangeAspect="1"/>
            </p:cNvPicPr>
            <p:nvPr>
              <p:custDataLst>
                <p:tags r:id="rId20"/>
              </p:custDataLst>
            </p:nvPr>
          </p:nvPicPr>
          <p:blipFill>
            <a:blip r:embed="rId25">
              <a:extLst>
                <a:ext uri="{96DAC541-7B7A-43D3-8B79-37D633B846F1}">
                  <asvg:svgBlip xmlns:asvg="http://schemas.microsoft.com/office/drawing/2016/SVG/main" r:embed="rId26"/>
                </a:ext>
              </a:extLst>
            </a:blip>
            <a:stretch>
              <a:fillRect/>
            </a:stretch>
          </p:blipFill>
          <p:spPr>
            <a:xfrm>
              <a:off x="6711075" y="603276"/>
              <a:ext cx="286723" cy="286723"/>
            </a:xfrm>
            <a:prstGeom prst="rect">
              <a:avLst/>
            </a:prstGeom>
            <a:effectLst>
              <a:outerShdw blurRad="50800" dist="50800" dir="5400000" sx="1000" sy="1000" algn="ctr" rotWithShape="0">
                <a:srgbClr val="FFFFFF">
                  <a:alpha val="18000"/>
                </a:srgbClr>
              </a:outerShdw>
            </a:effectLst>
          </p:spPr>
        </p:pic>
        <p:sp>
          <p:nvSpPr>
            <p:cNvPr id="19" name="文本框 18">
              <a:extLst>
                <a:ext uri="{FF2B5EF4-FFF2-40B4-BE49-F238E27FC236}">
                  <a16:creationId xmlns:a16="http://schemas.microsoft.com/office/drawing/2014/main" id="{2F4D2EF1-8ECE-8447-DD90-AFD0E4DB3F06}"/>
                </a:ext>
              </a:extLst>
            </p:cNvPr>
            <p:cNvSpPr txBox="1"/>
            <p:nvPr>
              <p:custDataLst>
                <p:tags r:id="rId21"/>
              </p:custDataLst>
            </p:nvPr>
          </p:nvSpPr>
          <p:spPr>
            <a:xfrm>
              <a:off x="6347028" y="894892"/>
              <a:ext cx="1186692" cy="685901"/>
            </a:xfrm>
            <a:prstGeom prst="rect">
              <a:avLst/>
            </a:prstGeom>
            <a:noFill/>
          </p:spPr>
          <p:txBody>
            <a:bodyPr wrap="square" bIns="0" rtlCol="0">
              <a:noAutofit/>
            </a:bodyPr>
            <a:lstStyle/>
            <a:p>
              <a:r>
                <a:rPr lang="en-US" altLang="zh-CN" sz="2400" spc="300" dirty="0">
                  <a:solidFill>
                    <a:srgbClr val="6096E6"/>
                  </a:solidFill>
                  <a:uFillTx/>
                  <a:latin typeface="思源黑体 CN Bold" panose="020B0800000000000000" charset="-122"/>
                  <a:ea typeface="思源黑体 CN Bold" panose="020B0800000000000000" charset="-122"/>
                </a:rPr>
                <a:t>01</a:t>
              </a:r>
            </a:p>
          </p:txBody>
        </p:sp>
      </p:grpSp>
      <p:sp>
        <p:nvSpPr>
          <p:cNvPr id="20" name="等腰三角形 19">
            <a:extLst>
              <a:ext uri="{FF2B5EF4-FFF2-40B4-BE49-F238E27FC236}">
                <a16:creationId xmlns:a16="http://schemas.microsoft.com/office/drawing/2014/main" id="{03E093AA-AA15-8EA1-9E28-76007C181E30}"/>
              </a:ext>
            </a:extLst>
          </p:cNvPr>
          <p:cNvSpPr/>
          <p:nvPr>
            <p:custDataLst>
              <p:tags r:id="rId1"/>
            </p:custDataLst>
          </p:nvPr>
        </p:nvSpPr>
        <p:spPr>
          <a:xfrm rot="16200000" flipV="1">
            <a:off x="1868273" y="2178413"/>
            <a:ext cx="179992" cy="179992"/>
          </a:xfrm>
          <a:prstGeom prst="triangle">
            <a:avLst/>
          </a:prstGeom>
          <a:ln>
            <a:noFill/>
          </a:ln>
        </p:spPr>
        <p:style>
          <a:lnRef idx="2">
            <a:srgbClr val="6096E6">
              <a:shade val="50000"/>
            </a:srgbClr>
          </a:lnRef>
          <a:fillRef idx="1">
            <a:srgbClr val="6096E6"/>
          </a:fillRef>
          <a:effectRef idx="0">
            <a:srgbClr val="6096E6"/>
          </a:effectRef>
          <a:fontRef idx="minor">
            <a:srgbClr val="FFFFFF"/>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7D208887-DA8E-2B8E-9290-AD75614E0CEC}"/>
              </a:ext>
            </a:extLst>
          </p:cNvPr>
          <p:cNvSpPr txBox="1"/>
          <p:nvPr>
            <p:custDataLst>
              <p:tags r:id="rId2"/>
            </p:custDataLst>
          </p:nvPr>
        </p:nvSpPr>
        <p:spPr>
          <a:xfrm>
            <a:off x="2183884" y="2116414"/>
            <a:ext cx="3468965" cy="351141"/>
          </a:xfrm>
          <a:prstGeom prst="rect">
            <a:avLst/>
          </a:prstGeom>
          <a:noFill/>
        </p:spPr>
        <p:txBody>
          <a:bodyPr wrap="square" bIns="0" rtlCol="0">
            <a:normAutofit fontScale="25000" lnSpcReduction="20000"/>
          </a:bodyPr>
          <a:lstStyle/>
          <a:p>
            <a:r>
              <a:rPr lang="zh-CN" altLang="en-US" sz="9600" spc="300" dirty="0">
                <a:solidFill>
                  <a:srgbClr val="6096E6"/>
                </a:solidFill>
                <a:uFillTx/>
                <a:latin typeface="思源黑体 CN Bold" panose="020B0800000000000000" charset="-122"/>
                <a:ea typeface="思源黑体 CN Bold" panose="020B0800000000000000" charset="-122"/>
              </a:rPr>
              <a:t>动静点判定问题</a:t>
            </a:r>
            <a:endParaRPr lang="zh-CN" altLang="en-US" spc="300" dirty="0">
              <a:solidFill>
                <a:srgbClr val="6096E6"/>
              </a:solidFill>
              <a:uFillTx/>
              <a:latin typeface="思源黑体 CN Bold" panose="020B0800000000000000" charset="-122"/>
              <a:ea typeface="思源黑体 CN Bold" panose="020B0800000000000000" charset="-122"/>
            </a:endParaRPr>
          </a:p>
        </p:txBody>
      </p:sp>
      <p:grpSp>
        <p:nvGrpSpPr>
          <p:cNvPr id="22" name="组合 21">
            <a:extLst>
              <a:ext uri="{FF2B5EF4-FFF2-40B4-BE49-F238E27FC236}">
                <a16:creationId xmlns:a16="http://schemas.microsoft.com/office/drawing/2014/main" id="{FF7D483D-3881-BC00-926E-1E2EF3E9ADAF}"/>
              </a:ext>
            </a:extLst>
          </p:cNvPr>
          <p:cNvGrpSpPr/>
          <p:nvPr/>
        </p:nvGrpSpPr>
        <p:grpSpPr>
          <a:xfrm>
            <a:off x="1090066" y="3302459"/>
            <a:ext cx="645516" cy="664625"/>
            <a:chOff x="6279726" y="2124248"/>
            <a:chExt cx="1233201" cy="1372989"/>
          </a:xfrm>
        </p:grpSpPr>
        <p:sp>
          <p:nvSpPr>
            <p:cNvPr id="23" name="同心圆 4">
              <a:extLst>
                <a:ext uri="{FF2B5EF4-FFF2-40B4-BE49-F238E27FC236}">
                  <a16:creationId xmlns:a16="http://schemas.microsoft.com/office/drawing/2014/main" id="{98BFC862-A062-92CA-8B1D-18590EA90B19}"/>
                </a:ext>
              </a:extLst>
            </p:cNvPr>
            <p:cNvSpPr/>
            <p:nvPr>
              <p:custDataLst>
                <p:tags r:id="rId12"/>
              </p:custDataLst>
            </p:nvPr>
          </p:nvSpPr>
          <p:spPr>
            <a:xfrm>
              <a:off x="6280989" y="2359816"/>
              <a:ext cx="1146894" cy="1137421"/>
            </a:xfrm>
            <a:prstGeom prst="donut">
              <a:avLst>
                <a:gd name="adj" fmla="val 4151"/>
              </a:avLst>
            </a:prstGeom>
            <a:solidFill>
              <a:srgbClr val="000000">
                <a:alpha val="11000"/>
              </a:srgbClr>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p>
              <a:pPr algn="ctr"/>
              <a:endParaRPr lang="zh-CN" altLang="en-US">
                <a:solidFill>
                  <a:srgbClr val="000000"/>
                </a:solidFill>
              </a:endParaRPr>
            </a:p>
          </p:txBody>
        </p:sp>
        <p:sp>
          <p:nvSpPr>
            <p:cNvPr id="25" name="空心弧 24">
              <a:extLst>
                <a:ext uri="{FF2B5EF4-FFF2-40B4-BE49-F238E27FC236}">
                  <a16:creationId xmlns:a16="http://schemas.microsoft.com/office/drawing/2014/main" id="{CB2D9D86-CEA7-DD49-9F8E-492C240F88C9}"/>
                </a:ext>
              </a:extLst>
            </p:cNvPr>
            <p:cNvSpPr/>
            <p:nvPr>
              <p:custDataLst>
                <p:tags r:id="rId13"/>
              </p:custDataLst>
            </p:nvPr>
          </p:nvSpPr>
          <p:spPr>
            <a:xfrm>
              <a:off x="6279726" y="2364868"/>
              <a:ext cx="1148788" cy="1126684"/>
            </a:xfrm>
            <a:prstGeom prst="blockArc">
              <a:avLst>
                <a:gd name="adj1" fmla="val 5028564"/>
                <a:gd name="adj2" fmla="val 20826929"/>
                <a:gd name="adj3" fmla="val 3846"/>
              </a:avLst>
            </a:prstGeom>
            <a:solidFill>
              <a:srgbClr val="58B6E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p>
              <a:pPr algn="ctr"/>
              <a:endParaRPr lang="zh-CN" altLang="en-US">
                <a:solidFill>
                  <a:srgbClr val="000000"/>
                </a:solidFill>
              </a:endParaRPr>
            </a:p>
          </p:txBody>
        </p:sp>
        <p:sp>
          <p:nvSpPr>
            <p:cNvPr id="26" name="椭圆 25">
              <a:extLst>
                <a:ext uri="{FF2B5EF4-FFF2-40B4-BE49-F238E27FC236}">
                  <a16:creationId xmlns:a16="http://schemas.microsoft.com/office/drawing/2014/main" id="{36B53CC9-B81F-D52D-F705-D1745B38EA0F}"/>
                </a:ext>
              </a:extLst>
            </p:cNvPr>
            <p:cNvSpPr/>
            <p:nvPr>
              <p:custDataLst>
                <p:tags r:id="rId14"/>
              </p:custDataLst>
            </p:nvPr>
          </p:nvSpPr>
          <p:spPr>
            <a:xfrm>
              <a:off x="6603079" y="2124248"/>
              <a:ext cx="502082" cy="502082"/>
            </a:xfrm>
            <a:prstGeom prst="ellipse">
              <a:avLst/>
            </a:prstGeom>
            <a:solidFill>
              <a:srgbClr val="58B6E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p>
              <a:pPr algn="ctr"/>
              <a:endParaRPr lang="zh-CN" altLang="en-US"/>
            </a:p>
          </p:txBody>
        </p:sp>
        <p:pic>
          <p:nvPicPr>
            <p:cNvPr id="27" name="图片 64" descr="343435383037343b343532333835313bc7e5b5a5">
              <a:extLst>
                <a:ext uri="{FF2B5EF4-FFF2-40B4-BE49-F238E27FC236}">
                  <a16:creationId xmlns:a16="http://schemas.microsoft.com/office/drawing/2014/main" id="{08CF7B30-85EE-68DE-10DB-DFD2AC07924E}"/>
                </a:ext>
              </a:extLst>
            </p:cNvPr>
            <p:cNvPicPr>
              <a:picLocks noChangeAspect="1"/>
            </p:cNvPicPr>
            <p:nvPr>
              <p:custDataLst>
                <p:tags r:id="rId15"/>
              </p:custDataLst>
            </p:nvPr>
          </p:nvPicPr>
          <p:blipFill>
            <a:blip r:embed="rId27">
              <a:extLst>
                <a:ext uri="{96DAC541-7B7A-43D3-8B79-37D633B846F1}">
                  <asvg:svgBlip xmlns:asvg="http://schemas.microsoft.com/office/drawing/2016/SVG/main" r:embed="rId28"/>
                </a:ext>
              </a:extLst>
            </a:blip>
            <a:stretch>
              <a:fillRect/>
            </a:stretch>
          </p:blipFill>
          <p:spPr>
            <a:xfrm>
              <a:off x="6711074" y="2232243"/>
              <a:ext cx="286723" cy="286723"/>
            </a:xfrm>
            <a:prstGeom prst="rect">
              <a:avLst/>
            </a:prstGeom>
            <a:effectLst>
              <a:outerShdw blurRad="50800" dist="50800" dir="5400000" sx="1000" sy="1000" algn="ctr" rotWithShape="0">
                <a:srgbClr val="000000">
                  <a:alpha val="100000"/>
                </a:srgbClr>
              </a:outerShdw>
            </a:effectLst>
          </p:spPr>
        </p:pic>
        <p:sp>
          <p:nvSpPr>
            <p:cNvPr id="28" name="文本框 27">
              <a:extLst>
                <a:ext uri="{FF2B5EF4-FFF2-40B4-BE49-F238E27FC236}">
                  <a16:creationId xmlns:a16="http://schemas.microsoft.com/office/drawing/2014/main" id="{13158D67-9B25-407D-784E-58A29CBE8F21}"/>
                </a:ext>
              </a:extLst>
            </p:cNvPr>
            <p:cNvSpPr txBox="1"/>
            <p:nvPr>
              <p:custDataLst>
                <p:tags r:id="rId16"/>
              </p:custDataLst>
            </p:nvPr>
          </p:nvSpPr>
          <p:spPr>
            <a:xfrm>
              <a:off x="6328405" y="2502580"/>
              <a:ext cx="1184522" cy="320826"/>
            </a:xfrm>
            <a:prstGeom prst="rect">
              <a:avLst/>
            </a:prstGeom>
            <a:noFill/>
          </p:spPr>
          <p:txBody>
            <a:bodyPr wrap="square" bIns="0" rtlCol="0">
              <a:noAutofit/>
            </a:bodyPr>
            <a:lstStyle/>
            <a:p>
              <a:r>
                <a:rPr lang="en-US" altLang="zh-CN" sz="2400" spc="300" dirty="0">
                  <a:solidFill>
                    <a:srgbClr val="58B6E5"/>
                  </a:solidFill>
                  <a:uFillTx/>
                  <a:latin typeface="思源黑体 CN Bold" panose="020B0800000000000000" charset="-122"/>
                  <a:ea typeface="思源黑体 CN Bold" panose="020B0800000000000000" charset="-122"/>
                </a:rPr>
                <a:t>02</a:t>
              </a:r>
            </a:p>
          </p:txBody>
        </p:sp>
      </p:grpSp>
      <p:sp>
        <p:nvSpPr>
          <p:cNvPr id="29" name="等腰三角形 28">
            <a:extLst>
              <a:ext uri="{FF2B5EF4-FFF2-40B4-BE49-F238E27FC236}">
                <a16:creationId xmlns:a16="http://schemas.microsoft.com/office/drawing/2014/main" id="{09341B9F-EF30-3B8E-B88C-737D6103B7A0}"/>
              </a:ext>
            </a:extLst>
          </p:cNvPr>
          <p:cNvSpPr/>
          <p:nvPr>
            <p:custDataLst>
              <p:tags r:id="rId3"/>
            </p:custDataLst>
          </p:nvPr>
        </p:nvSpPr>
        <p:spPr>
          <a:xfrm rot="16200000" flipV="1">
            <a:off x="1876696" y="3634772"/>
            <a:ext cx="179992" cy="179992"/>
          </a:xfrm>
          <a:prstGeom prst="triangle">
            <a:avLst/>
          </a:prstGeom>
          <a:solidFill>
            <a:srgbClr val="58B6E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p>
            <a:pPr algn="ctr"/>
            <a:endParaRPr lang="zh-CN" altLang="en-US"/>
          </a:p>
        </p:txBody>
      </p:sp>
      <p:sp>
        <p:nvSpPr>
          <p:cNvPr id="30" name="文本框 29">
            <a:extLst>
              <a:ext uri="{FF2B5EF4-FFF2-40B4-BE49-F238E27FC236}">
                <a16:creationId xmlns:a16="http://schemas.microsoft.com/office/drawing/2014/main" id="{F85427EB-F100-E31F-8D18-16EC6C03F48D}"/>
              </a:ext>
            </a:extLst>
          </p:cNvPr>
          <p:cNvSpPr txBox="1"/>
          <p:nvPr>
            <p:custDataLst>
              <p:tags r:id="rId4"/>
            </p:custDataLst>
          </p:nvPr>
        </p:nvSpPr>
        <p:spPr>
          <a:xfrm>
            <a:off x="2134334" y="3487361"/>
            <a:ext cx="3122150" cy="351141"/>
          </a:xfrm>
          <a:prstGeom prst="rect">
            <a:avLst/>
          </a:prstGeom>
          <a:noFill/>
        </p:spPr>
        <p:txBody>
          <a:bodyPr wrap="square" bIns="0" rtlCol="0">
            <a:noAutofit/>
          </a:bodyPr>
          <a:lstStyle/>
          <a:p>
            <a:pPr algn="ctr"/>
            <a:r>
              <a:rPr lang="zh-CN" altLang="en-US" sz="2400" spc="300" dirty="0">
                <a:solidFill>
                  <a:srgbClr val="58B6E5"/>
                </a:solidFill>
                <a:uFillTx/>
                <a:latin typeface="思源黑体 CN Bold" panose="020B0800000000000000" charset="-122"/>
                <a:ea typeface="思源黑体 CN Bold" panose="020B0800000000000000" charset="-122"/>
              </a:rPr>
              <a:t>动态物体跟踪问题</a:t>
            </a:r>
          </a:p>
        </p:txBody>
      </p:sp>
      <p:grpSp>
        <p:nvGrpSpPr>
          <p:cNvPr id="31" name="组合 30">
            <a:extLst>
              <a:ext uri="{FF2B5EF4-FFF2-40B4-BE49-F238E27FC236}">
                <a16:creationId xmlns:a16="http://schemas.microsoft.com/office/drawing/2014/main" id="{0549FB3C-00EC-F5D0-3979-B4181F87B054}"/>
              </a:ext>
            </a:extLst>
          </p:cNvPr>
          <p:cNvGrpSpPr/>
          <p:nvPr/>
        </p:nvGrpSpPr>
        <p:grpSpPr>
          <a:xfrm>
            <a:off x="1090066" y="4882954"/>
            <a:ext cx="648173" cy="666198"/>
            <a:chOff x="6235717" y="4080072"/>
            <a:chExt cx="1236154" cy="1372870"/>
          </a:xfrm>
        </p:grpSpPr>
        <p:sp>
          <p:nvSpPr>
            <p:cNvPr id="32" name="同心圆 44">
              <a:extLst>
                <a:ext uri="{FF2B5EF4-FFF2-40B4-BE49-F238E27FC236}">
                  <a16:creationId xmlns:a16="http://schemas.microsoft.com/office/drawing/2014/main" id="{98897A24-BBC0-2FC1-28B9-35A69F44BC5C}"/>
                </a:ext>
              </a:extLst>
            </p:cNvPr>
            <p:cNvSpPr/>
            <p:nvPr>
              <p:custDataLst>
                <p:tags r:id="rId7"/>
              </p:custDataLst>
            </p:nvPr>
          </p:nvSpPr>
          <p:spPr>
            <a:xfrm>
              <a:off x="6236987" y="4315657"/>
              <a:ext cx="1146810" cy="1137285"/>
            </a:xfrm>
            <a:prstGeom prst="donut">
              <a:avLst>
                <a:gd name="adj" fmla="val 4151"/>
              </a:avLst>
            </a:prstGeom>
            <a:solidFill>
              <a:srgbClr val="000000">
                <a:alpha val="11000"/>
              </a:srgbClr>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p>
              <a:pPr algn="ctr"/>
              <a:endParaRPr lang="zh-CN" altLang="en-US">
                <a:solidFill>
                  <a:srgbClr val="000000"/>
                </a:solidFill>
              </a:endParaRPr>
            </a:p>
          </p:txBody>
        </p:sp>
        <p:sp>
          <p:nvSpPr>
            <p:cNvPr id="33" name="空心弧 32">
              <a:extLst>
                <a:ext uri="{FF2B5EF4-FFF2-40B4-BE49-F238E27FC236}">
                  <a16:creationId xmlns:a16="http://schemas.microsoft.com/office/drawing/2014/main" id="{49613E91-D1A1-D495-8CD6-F4E63A11B64B}"/>
                </a:ext>
              </a:extLst>
            </p:cNvPr>
            <p:cNvSpPr/>
            <p:nvPr>
              <p:custDataLst>
                <p:tags r:id="rId8"/>
              </p:custDataLst>
            </p:nvPr>
          </p:nvSpPr>
          <p:spPr>
            <a:xfrm>
              <a:off x="6235717" y="4320737"/>
              <a:ext cx="1148715" cy="1126490"/>
            </a:xfrm>
            <a:prstGeom prst="blockArc">
              <a:avLst>
                <a:gd name="adj1" fmla="val 2978845"/>
                <a:gd name="adj2" fmla="val 30243"/>
                <a:gd name="adj3" fmla="val 3845"/>
              </a:avLst>
            </a:prstGeom>
            <a:solidFill>
              <a:srgbClr val="56CA9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p>
              <a:pPr algn="ctr"/>
              <a:endParaRPr lang="zh-CN" altLang="en-US">
                <a:solidFill>
                  <a:srgbClr val="000000"/>
                </a:solidFill>
              </a:endParaRPr>
            </a:p>
          </p:txBody>
        </p:sp>
        <p:sp>
          <p:nvSpPr>
            <p:cNvPr id="34" name="椭圆 33">
              <a:extLst>
                <a:ext uri="{FF2B5EF4-FFF2-40B4-BE49-F238E27FC236}">
                  <a16:creationId xmlns:a16="http://schemas.microsoft.com/office/drawing/2014/main" id="{1DD3A3E8-A4A6-1394-DF97-8BCEE2FE3A5E}"/>
                </a:ext>
              </a:extLst>
            </p:cNvPr>
            <p:cNvSpPr/>
            <p:nvPr>
              <p:custDataLst>
                <p:tags r:id="rId9"/>
              </p:custDataLst>
            </p:nvPr>
          </p:nvSpPr>
          <p:spPr>
            <a:xfrm>
              <a:off x="6558932" y="4080072"/>
              <a:ext cx="502285" cy="502285"/>
            </a:xfrm>
            <a:prstGeom prst="ellipse">
              <a:avLst/>
            </a:prstGeom>
            <a:solidFill>
              <a:srgbClr val="56CA9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p>
              <a:pPr algn="ctr"/>
              <a:endParaRPr lang="zh-CN" altLang="en-US"/>
            </a:p>
          </p:txBody>
        </p:sp>
        <p:pic>
          <p:nvPicPr>
            <p:cNvPr id="35" name="图片 65" descr="343435383037343b343532333834333bb9a4d7f7">
              <a:extLst>
                <a:ext uri="{FF2B5EF4-FFF2-40B4-BE49-F238E27FC236}">
                  <a16:creationId xmlns:a16="http://schemas.microsoft.com/office/drawing/2014/main" id="{0F467378-E01B-2488-FC3E-0C7F25244F95}"/>
                </a:ext>
              </a:extLst>
            </p:cNvPr>
            <p:cNvPicPr>
              <a:picLocks noChangeAspect="1"/>
            </p:cNvPicPr>
            <p:nvPr>
              <p:custDataLst>
                <p:tags r:id="rId10"/>
              </p:custDataLst>
            </p:nvPr>
          </p:nvPicPr>
          <p:blipFill>
            <a:blip r:embed="rId29">
              <a:extLst>
                <a:ext uri="{96DAC541-7B7A-43D3-8B79-37D633B846F1}">
                  <asvg:svgBlip xmlns:asvg="http://schemas.microsoft.com/office/drawing/2016/SVG/main" r:embed="rId30"/>
                </a:ext>
              </a:extLst>
            </a:blip>
            <a:stretch>
              <a:fillRect/>
            </a:stretch>
          </p:blipFill>
          <p:spPr>
            <a:xfrm>
              <a:off x="6666882" y="4188022"/>
              <a:ext cx="287020" cy="287020"/>
            </a:xfrm>
            <a:prstGeom prst="rect">
              <a:avLst/>
            </a:prstGeom>
            <a:effectLst/>
          </p:spPr>
        </p:pic>
        <p:sp>
          <p:nvSpPr>
            <p:cNvPr id="36" name="文本框 35">
              <a:extLst>
                <a:ext uri="{FF2B5EF4-FFF2-40B4-BE49-F238E27FC236}">
                  <a16:creationId xmlns:a16="http://schemas.microsoft.com/office/drawing/2014/main" id="{393D5CE6-DEC3-C94A-57F0-F756A7B078FE}"/>
                </a:ext>
              </a:extLst>
            </p:cNvPr>
            <p:cNvSpPr txBox="1"/>
            <p:nvPr>
              <p:custDataLst>
                <p:tags r:id="rId11"/>
              </p:custDataLst>
            </p:nvPr>
          </p:nvSpPr>
          <p:spPr>
            <a:xfrm>
              <a:off x="6283462" y="4459389"/>
              <a:ext cx="1188409" cy="618331"/>
            </a:xfrm>
            <a:prstGeom prst="rect">
              <a:avLst/>
            </a:prstGeom>
            <a:noFill/>
          </p:spPr>
          <p:txBody>
            <a:bodyPr wrap="square" bIns="0" rtlCol="0">
              <a:noAutofit/>
            </a:bodyPr>
            <a:lstStyle/>
            <a:p>
              <a:r>
                <a:rPr lang="en-US" altLang="zh-CN" sz="2400" spc="300" dirty="0">
                  <a:solidFill>
                    <a:srgbClr val="56CA95"/>
                  </a:solidFill>
                  <a:uFillTx/>
                  <a:latin typeface="思源黑体 CN Bold" panose="020B0800000000000000" charset="-122"/>
                  <a:ea typeface="思源黑体 CN Bold" panose="020B0800000000000000" charset="-122"/>
                </a:rPr>
                <a:t>03</a:t>
              </a:r>
            </a:p>
          </p:txBody>
        </p:sp>
      </p:grpSp>
      <p:sp>
        <p:nvSpPr>
          <p:cNvPr id="37" name="等腰三角形 36">
            <a:extLst>
              <a:ext uri="{FF2B5EF4-FFF2-40B4-BE49-F238E27FC236}">
                <a16:creationId xmlns:a16="http://schemas.microsoft.com/office/drawing/2014/main" id="{5FD8A8B7-8D70-03B2-F3B8-154E1B7B3179}"/>
              </a:ext>
            </a:extLst>
          </p:cNvPr>
          <p:cNvSpPr/>
          <p:nvPr>
            <p:custDataLst>
              <p:tags r:id="rId5"/>
            </p:custDataLst>
          </p:nvPr>
        </p:nvSpPr>
        <p:spPr>
          <a:xfrm rot="16200000" flipV="1">
            <a:off x="1945283" y="5250397"/>
            <a:ext cx="179705" cy="179705"/>
          </a:xfrm>
          <a:prstGeom prst="triangle">
            <a:avLst/>
          </a:prstGeom>
          <a:solidFill>
            <a:srgbClr val="56CA95"/>
          </a:solidFill>
          <a:ln>
            <a:noFill/>
          </a:ln>
        </p:spPr>
        <p:style>
          <a:lnRef idx="2">
            <a:srgbClr val="6096E6">
              <a:shade val="50000"/>
            </a:srgbClr>
          </a:lnRef>
          <a:fillRef idx="1">
            <a:srgbClr val="6096E6"/>
          </a:fillRef>
          <a:effectRef idx="0">
            <a:srgbClr val="6096E6"/>
          </a:effectRef>
          <a:fontRef idx="minor">
            <a:srgbClr val="FFFFFF"/>
          </a:fontRef>
        </p:style>
        <p:txBody>
          <a:bodyPr rtlCol="0" anchor="ctr"/>
          <a:lstStyle/>
          <a:p>
            <a:pPr algn="ctr"/>
            <a:endParaRPr lang="zh-CN" altLang="en-US"/>
          </a:p>
        </p:txBody>
      </p:sp>
      <p:sp>
        <p:nvSpPr>
          <p:cNvPr id="38" name="文本框 37">
            <a:extLst>
              <a:ext uri="{FF2B5EF4-FFF2-40B4-BE49-F238E27FC236}">
                <a16:creationId xmlns:a16="http://schemas.microsoft.com/office/drawing/2014/main" id="{0D531D62-0674-D4FC-01F9-09812105ABB4}"/>
              </a:ext>
            </a:extLst>
          </p:cNvPr>
          <p:cNvSpPr txBox="1"/>
          <p:nvPr>
            <p:custDataLst>
              <p:tags r:id="rId6"/>
            </p:custDataLst>
          </p:nvPr>
        </p:nvSpPr>
        <p:spPr>
          <a:xfrm>
            <a:off x="2116895" y="5072900"/>
            <a:ext cx="3502552" cy="351155"/>
          </a:xfrm>
          <a:prstGeom prst="rect">
            <a:avLst/>
          </a:prstGeom>
          <a:noFill/>
        </p:spPr>
        <p:txBody>
          <a:bodyPr wrap="square" bIns="0" rtlCol="0">
            <a:noAutofit/>
          </a:bodyPr>
          <a:lstStyle/>
          <a:p>
            <a:pPr algn="ctr"/>
            <a:r>
              <a:rPr lang="zh-CN" altLang="en-US" sz="2400" spc="300" dirty="0">
                <a:solidFill>
                  <a:srgbClr val="56CA95"/>
                </a:solidFill>
                <a:uFillTx/>
                <a:latin typeface="思源黑体 CN Bold" panose="020B0800000000000000" charset="-122"/>
                <a:ea typeface="思源黑体 CN Bold" panose="020B0800000000000000" charset="-122"/>
              </a:rPr>
              <a:t>同步跟踪和优化问题</a:t>
            </a:r>
          </a:p>
        </p:txBody>
      </p:sp>
      <p:sp>
        <p:nvSpPr>
          <p:cNvPr id="39" name="文本框 38">
            <a:extLst>
              <a:ext uri="{FF2B5EF4-FFF2-40B4-BE49-F238E27FC236}">
                <a16:creationId xmlns:a16="http://schemas.microsoft.com/office/drawing/2014/main" id="{D3C5566E-1AC4-7201-D2AC-1E59EEC116F4}"/>
              </a:ext>
            </a:extLst>
          </p:cNvPr>
          <p:cNvSpPr txBox="1"/>
          <p:nvPr/>
        </p:nvSpPr>
        <p:spPr>
          <a:xfrm>
            <a:off x="1723077" y="3978014"/>
            <a:ext cx="8740525" cy="92333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kern="100" dirty="0">
                <a:effectLst/>
                <a:latin typeface="Times New Roman" panose="02020603050405020304" pitchFamily="18" charset="0"/>
                <a:ea typeface="宋体" panose="02010600030101010101" pitchFamily="2" charset="-122"/>
                <a:cs typeface="Times New Roman" panose="02020603050405020304" pitchFamily="18" charset="0"/>
              </a:rPr>
              <a:t>在检测动点后，常常进行剔除处理，但是动点的运动构成了物体移动，同样值得估计。因此需要研究由动点构成的不同物体在不同帧间的关联关系，建立唯一的匹配，实现动态物体的分别跟踪。</a:t>
            </a:r>
            <a:endParaRPr kumimoji="0" lang="zh-CN" altLang="en-US"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40" name="文本框 39">
            <a:extLst>
              <a:ext uri="{FF2B5EF4-FFF2-40B4-BE49-F238E27FC236}">
                <a16:creationId xmlns:a16="http://schemas.microsoft.com/office/drawing/2014/main" id="{607AD9AC-8AB1-95DF-A447-577D76CF518A}"/>
              </a:ext>
            </a:extLst>
          </p:cNvPr>
          <p:cNvSpPr txBox="1"/>
          <p:nvPr/>
        </p:nvSpPr>
        <p:spPr>
          <a:xfrm>
            <a:off x="1712263" y="5605457"/>
            <a:ext cx="8751339" cy="646331"/>
          </a:xfrm>
          <a:prstGeom prst="rect">
            <a:avLst/>
          </a:prstGeom>
          <a:noFill/>
        </p:spPr>
        <p:txBody>
          <a:bodyPr wrap="square" rtlCol="0">
            <a:spAutoFit/>
          </a:bodyPr>
          <a:lstStyle/>
          <a:p>
            <a:pPr>
              <a:defRPr/>
            </a:pPr>
            <a:r>
              <a:rPr lang="zh-CN" altLang="zh-CN" sz="1800" kern="100" dirty="0">
                <a:effectLst/>
                <a:latin typeface="Times New Roman" panose="02020603050405020304" pitchFamily="18" charset="0"/>
                <a:ea typeface="宋体" panose="02010600030101010101" pitchFamily="2" charset="-122"/>
              </a:rPr>
              <a:t>一般的</a:t>
            </a:r>
            <a:r>
              <a:rPr lang="zh-CN" altLang="en-US" sz="1800" kern="100" dirty="0">
                <a:effectLst/>
                <a:latin typeface="Times New Roman" panose="02020603050405020304" pitchFamily="18" charset="0"/>
                <a:ea typeface="宋体" panose="02010600030101010101" pitchFamily="2" charset="-122"/>
              </a:rPr>
              <a:t>后端</a:t>
            </a:r>
            <a:r>
              <a:rPr lang="zh-CN" altLang="zh-CN" sz="1800" kern="100" dirty="0">
                <a:effectLst/>
                <a:latin typeface="Times New Roman" panose="02020603050405020304" pitchFamily="18" charset="0"/>
                <a:ea typeface="宋体" panose="02010600030101010101" pitchFamily="2" charset="-122"/>
              </a:rPr>
              <a:t>优化只对相机位姿优化，忽略了动态物体点的有效信息。因此拟设计一种优化的过程，确定</a:t>
            </a:r>
            <a:r>
              <a:rPr lang="zh-CN" altLang="en-US" sz="1800" kern="100" dirty="0">
                <a:effectLst/>
                <a:latin typeface="Times New Roman" panose="02020603050405020304" pitchFamily="18" charset="0"/>
                <a:ea typeface="宋体" panose="02010600030101010101" pitchFamily="2" charset="-122"/>
              </a:rPr>
              <a:t>特定的</a:t>
            </a:r>
            <a:r>
              <a:rPr lang="zh-CN" altLang="zh-CN" sz="1800" kern="100" dirty="0">
                <a:effectLst/>
                <a:latin typeface="Times New Roman" panose="02020603050405020304" pitchFamily="18" charset="0"/>
                <a:ea typeface="宋体" panose="02010600030101010101" pitchFamily="2" charset="-122"/>
              </a:rPr>
              <a:t>优化变量，解决动态物体有效信息不完全利用的问题。</a:t>
            </a:r>
          </a:p>
        </p:txBody>
      </p:sp>
    </p:spTree>
    <p:extLst>
      <p:ext uri="{BB962C8B-B14F-4D97-AF65-F5344CB8AC3E}">
        <p14:creationId xmlns:p14="http://schemas.microsoft.com/office/powerpoint/2010/main" val="571004847"/>
      </p:ext>
    </p:extLst>
  </p:cSld>
  <p:clrMapOvr>
    <a:masterClrMapping/>
  </p:clrMapOvr>
  <mc:AlternateContent xmlns:mc="http://schemas.openxmlformats.org/markup-compatibility/2006">
    <mc:Choice xmlns:p14="http://schemas.microsoft.com/office/powerpoint/2010/main" Requires="p14">
      <p:transition spd="slow" p14:dur="1600" advTm="49">
        <p:blinds dir="vert"/>
      </p:transition>
    </mc:Choice>
    <mc:Fallback>
      <p:transition spd="slow" advTm="49">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6"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5" name="文本框 4">
            <a:extLst>
              <a:ext uri="{FF2B5EF4-FFF2-40B4-BE49-F238E27FC236}">
                <a16:creationId xmlns:a16="http://schemas.microsoft.com/office/drawing/2014/main" id="{910041A4-F1B2-BA7C-30B7-8E151D5AF372}"/>
              </a:ext>
            </a:extLst>
          </p:cNvPr>
          <p:cNvSpPr txBox="1"/>
          <p:nvPr/>
        </p:nvSpPr>
        <p:spPr>
          <a:xfrm>
            <a:off x="612397" y="606212"/>
            <a:ext cx="4096879"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400" b="1" dirty="0">
                <a:solidFill>
                  <a:srgbClr val="004578"/>
                </a:solidFill>
                <a:latin typeface="微软雅黑" panose="020B0503020204020204" pitchFamily="34" charset="-122"/>
                <a:ea typeface="微软雅黑" panose="020B0503020204020204" pitchFamily="34" charset="-122"/>
              </a:rPr>
              <a:t>三、</a:t>
            </a:r>
            <a:r>
              <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研究内容</a:t>
            </a:r>
          </a:p>
        </p:txBody>
      </p:sp>
      <p:sp>
        <p:nvSpPr>
          <p:cNvPr id="6" name="文本框 5">
            <a:extLst>
              <a:ext uri="{FF2B5EF4-FFF2-40B4-BE49-F238E27FC236}">
                <a16:creationId xmlns:a16="http://schemas.microsoft.com/office/drawing/2014/main" id="{1E538F3B-9A50-4BDD-72C3-D1FD40A21606}"/>
              </a:ext>
            </a:extLst>
          </p:cNvPr>
          <p:cNvSpPr txBox="1"/>
          <p:nvPr/>
        </p:nvSpPr>
        <p:spPr>
          <a:xfrm>
            <a:off x="612397" y="1156377"/>
            <a:ext cx="7698483"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effectLst/>
                <a:uLnTx/>
                <a:uFillTx/>
                <a:latin typeface="宋体" panose="02010600030101010101" pitchFamily="2" charset="-122"/>
                <a:ea typeface="宋体" panose="02010600030101010101" pitchFamily="2" charset="-122"/>
              </a:rPr>
              <a:t>2</a:t>
            </a:r>
            <a:r>
              <a:rPr kumimoji="0" lang="zh-CN" altLang="en-US" sz="2400" b="1" i="0" u="none" strike="noStrike" kern="1200" cap="none" spc="0" normalizeH="0" baseline="0" noProof="0" dirty="0">
                <a:ln>
                  <a:noFill/>
                </a:ln>
                <a:effectLst/>
                <a:uLnTx/>
                <a:uFillTx/>
                <a:latin typeface="宋体" panose="02010600030101010101" pitchFamily="2" charset="-122"/>
                <a:ea typeface="宋体" panose="02010600030101010101" pitchFamily="2" charset="-122"/>
              </a:rPr>
              <a:t>、实施方案</a:t>
            </a:r>
            <a:endParaRPr kumimoji="0" lang="en-US" altLang="zh-CN" sz="2400" b="1" i="0" u="none" strike="noStrike" kern="1200" cap="none" spc="0" normalizeH="0" baseline="0" noProof="0" dirty="0">
              <a:ln>
                <a:noFill/>
              </a:ln>
              <a:effectLst/>
              <a:uLnTx/>
              <a:uFillTx/>
              <a:latin typeface="宋体" panose="02010600030101010101" pitchFamily="2" charset="-122"/>
              <a:ea typeface="宋体" panose="02010600030101010101" pitchFamily="2" charset="-122"/>
            </a:endParaRPr>
          </a:p>
        </p:txBody>
      </p:sp>
      <p:pic>
        <p:nvPicPr>
          <p:cNvPr id="4" name="图片 3">
            <a:extLst>
              <a:ext uri="{FF2B5EF4-FFF2-40B4-BE49-F238E27FC236}">
                <a16:creationId xmlns:a16="http://schemas.microsoft.com/office/drawing/2014/main" id="{7D9F9521-F99F-4B32-16A5-5CB4E2CE82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0574" y="1156377"/>
            <a:ext cx="6187803" cy="5428335"/>
          </a:xfrm>
          <a:prstGeom prst="rect">
            <a:avLst/>
          </a:prstGeom>
        </p:spPr>
      </p:pic>
      <p:sp>
        <p:nvSpPr>
          <p:cNvPr id="8" name="文本框 7">
            <a:extLst>
              <a:ext uri="{FF2B5EF4-FFF2-40B4-BE49-F238E27FC236}">
                <a16:creationId xmlns:a16="http://schemas.microsoft.com/office/drawing/2014/main" id="{0052292E-B1A9-47D9-3D45-CC141DFCE1FB}"/>
              </a:ext>
            </a:extLst>
          </p:cNvPr>
          <p:cNvSpPr txBox="1"/>
          <p:nvPr/>
        </p:nvSpPr>
        <p:spPr>
          <a:xfrm>
            <a:off x="612397" y="1847242"/>
            <a:ext cx="6044522" cy="3970318"/>
          </a:xfrm>
          <a:prstGeom prst="rect">
            <a:avLst/>
          </a:prstGeom>
          <a:noFill/>
        </p:spPr>
        <p:txBody>
          <a:bodyPr wrap="square" rtlCol="0">
            <a:spAutoFit/>
          </a:bodyPr>
          <a:lstStyle/>
          <a:p>
            <a:pPr>
              <a:defRPr/>
            </a:pPr>
            <a:r>
              <a:rPr kumimoji="0" lang="zh-CN" altLang="en-US" sz="2400" i="0" u="none" strike="noStrike" kern="1200" cap="none" spc="0" normalizeH="0" baseline="0" noProof="0" dirty="0">
                <a:ln>
                  <a:noFill/>
                </a:ln>
                <a:effectLst/>
                <a:uLnTx/>
                <a:uFillTx/>
                <a:latin typeface="宋体" panose="02010600030101010101" pitchFamily="2" charset="-122"/>
                <a:ea typeface="宋体" panose="02010600030101010101" pitchFamily="2" charset="-122"/>
              </a:rPr>
              <a:t>总体实施方案如右图所示。</a:t>
            </a:r>
            <a:endParaRPr lang="en-US" altLang="zh-CN" sz="2400" kern="100" noProof="0" dirty="0">
              <a:latin typeface="Times New Roman" panose="02020603050405020304" pitchFamily="18" charset="0"/>
              <a:ea typeface="宋体" panose="02010600030101010101" pitchFamily="2" charset="-122"/>
              <a:cs typeface="Times New Roman" panose="02020603050405020304" pitchFamily="18" charset="0"/>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US" altLang="zh-CN" sz="2400" kern="100" noProof="0" dirty="0">
              <a:latin typeface="Times New Roman" panose="02020603050405020304" pitchFamily="18" charset="0"/>
              <a:ea typeface="宋体" panose="02010600030101010101" pitchFamily="2" charset="-122"/>
              <a:cs typeface="Times New Roman" panose="02020603050405020304" pitchFamily="18" charset="0"/>
            </a:endParaRPr>
          </a:p>
          <a:p>
            <a:pPr marL="0" marR="0" lvl="0" indent="0" defTabSz="914400" rtl="0" eaLnBrk="1" fontAlgn="auto" latinLnBrk="0" hangingPunct="1">
              <a:lnSpc>
                <a:spcPct val="150000"/>
              </a:lnSpc>
              <a:spcBef>
                <a:spcPts val="0"/>
              </a:spcBef>
              <a:spcAft>
                <a:spcPts val="0"/>
              </a:spcAft>
              <a:buClrTx/>
              <a:buSzTx/>
              <a:buFontTx/>
              <a:buNone/>
              <a:tabLst/>
              <a:defRPr/>
            </a:pPr>
            <a:r>
              <a:rPr lang="zh-CN" altLang="en-US" sz="2400" kern="100" noProof="0" dirty="0">
                <a:latin typeface="Times New Roman" panose="02020603050405020304" pitchFamily="18" charset="0"/>
                <a:ea typeface="宋体" panose="02010600030101010101" pitchFamily="2" charset="-122"/>
                <a:cs typeface="Times New Roman" panose="02020603050405020304" pitchFamily="18" charset="0"/>
              </a:rPr>
              <a:t>针对三个关键问题，</a:t>
            </a:r>
            <a:endParaRPr lang="en-US" altLang="zh-CN" sz="2400" kern="100" noProof="0" dirty="0">
              <a:latin typeface="Times New Roman" panose="02020603050405020304" pitchFamily="18" charset="0"/>
              <a:ea typeface="宋体" panose="02010600030101010101" pitchFamily="2" charset="-122"/>
              <a:cs typeface="Times New Roman" panose="02020603050405020304" pitchFamily="18" charset="0"/>
            </a:endParaRPr>
          </a:p>
          <a:p>
            <a:pPr marL="0" marR="0" lvl="0" indent="0" defTabSz="914400" rtl="0" eaLnBrk="1" fontAlgn="auto" latinLnBrk="0" hangingPunct="1">
              <a:lnSpc>
                <a:spcPct val="150000"/>
              </a:lnSpc>
              <a:spcBef>
                <a:spcPts val="0"/>
              </a:spcBef>
              <a:spcAft>
                <a:spcPts val="0"/>
              </a:spcAft>
              <a:buClrTx/>
              <a:buSzTx/>
              <a:buFontTx/>
              <a:buNone/>
              <a:tabLst/>
              <a:defRPr/>
            </a:pPr>
            <a:r>
              <a:rPr kumimoji="0" lang="zh-CN" altLang="en-US" sz="2400" b="0" i="0" u="none" strike="noStrike" kern="100" cap="none" spc="0" normalizeH="0" baseline="0" noProof="0" dirty="0">
                <a:ln>
                  <a:noFill/>
                </a:ln>
                <a:uLnTx/>
                <a:uFillTx/>
                <a:latin typeface="Times New Roman" panose="02020603050405020304" pitchFamily="18" charset="0"/>
                <a:ea typeface="宋体" panose="02010600030101010101" pitchFamily="2" charset="-122"/>
                <a:cs typeface="Times New Roman" panose="02020603050405020304" pitchFamily="18" charset="0"/>
              </a:rPr>
              <a:t>拟采用方法：</a:t>
            </a:r>
            <a:endParaRPr lang="en-US" altLang="zh-CN" sz="2400" kern="1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lnSpc>
                <a:spcPct val="150000"/>
              </a:lnSpc>
              <a:buClr>
                <a:srgbClr val="004578"/>
              </a:buClr>
              <a:buFont typeface="Wingdings" panose="05000000000000000000" pitchFamily="2" charset="2"/>
              <a:buChar char="n"/>
              <a:defRPr/>
            </a:pPr>
            <a:r>
              <a:rPr lang="zh-CN" altLang="zh-CN" sz="2400" kern="100" dirty="0">
                <a:effectLst/>
                <a:latin typeface="Times New Roman" panose="02020603050405020304" pitchFamily="18" charset="0"/>
                <a:ea typeface="宋体" panose="02010600030101010101" pitchFamily="2" charset="-122"/>
                <a:cs typeface="Times New Roman" panose="02020603050405020304" pitchFamily="18" charset="0"/>
              </a:rPr>
              <a:t>基于实例分割和聚类的</a:t>
            </a:r>
            <a:r>
              <a:rPr lang="zh-CN" altLang="zh-CN" sz="2400" kern="100" dirty="0">
                <a:effectLst/>
                <a:latin typeface="Times New Roman" panose="02020603050405020304" pitchFamily="18" charset="0"/>
                <a:ea typeface="宋体" panose="02010600030101010101" pitchFamily="2" charset="-122"/>
              </a:rPr>
              <a:t>动</a:t>
            </a:r>
            <a:r>
              <a:rPr lang="zh-CN" altLang="en-US" sz="2400" kern="100" dirty="0">
                <a:effectLst/>
                <a:latin typeface="Times New Roman" panose="02020603050405020304" pitchFamily="18" charset="0"/>
                <a:ea typeface="宋体" panose="02010600030101010101" pitchFamily="2" charset="-122"/>
              </a:rPr>
              <a:t>静点</a:t>
            </a:r>
            <a:r>
              <a:rPr lang="zh-CN" altLang="zh-CN" sz="2400" kern="100" dirty="0">
                <a:effectLst/>
                <a:latin typeface="Times New Roman" panose="02020603050405020304" pitchFamily="18" charset="0"/>
                <a:ea typeface="宋体" panose="02010600030101010101" pitchFamily="2" charset="-122"/>
              </a:rPr>
              <a:t>判</a:t>
            </a:r>
            <a:r>
              <a:rPr lang="zh-CN" altLang="en-US" sz="2400" kern="100" dirty="0">
                <a:effectLst/>
                <a:latin typeface="Times New Roman" panose="02020603050405020304" pitchFamily="18" charset="0"/>
                <a:ea typeface="宋体" panose="02010600030101010101" pitchFamily="2" charset="-122"/>
              </a:rPr>
              <a:t>定</a:t>
            </a:r>
            <a:r>
              <a:rPr lang="zh-CN" altLang="zh-CN" sz="2400" kern="100" dirty="0">
                <a:effectLst/>
                <a:latin typeface="Times New Roman" panose="02020603050405020304" pitchFamily="18" charset="0"/>
                <a:ea typeface="宋体" panose="02010600030101010101" pitchFamily="2" charset="-122"/>
              </a:rPr>
              <a:t>方法</a:t>
            </a:r>
          </a:p>
          <a:p>
            <a:pPr marL="342900" marR="0" lvl="0" indent="-342900" defTabSz="914400" rtl="0" eaLnBrk="1" fontAlgn="auto" latinLnBrk="0" hangingPunct="1">
              <a:lnSpc>
                <a:spcPct val="150000"/>
              </a:lnSpc>
              <a:spcBef>
                <a:spcPts val="0"/>
              </a:spcBef>
              <a:spcAft>
                <a:spcPts val="0"/>
              </a:spcAft>
              <a:buClr>
                <a:schemeClr val="accent2"/>
              </a:buClr>
              <a:buSzTx/>
              <a:buFont typeface="Wingdings" panose="05000000000000000000" pitchFamily="2" charset="2"/>
              <a:buChar char="n"/>
              <a:tabLst/>
              <a:defRPr/>
            </a:pPr>
            <a:r>
              <a:rPr lang="zh-CN" altLang="zh-CN" sz="2400" kern="100" dirty="0">
                <a:effectLst/>
                <a:latin typeface="Times New Roman" panose="02020603050405020304" pitchFamily="18" charset="0"/>
                <a:ea typeface="宋体" panose="02010600030101010101" pitchFamily="2" charset="-122"/>
                <a:cs typeface="Times New Roman" panose="02020603050405020304" pitchFamily="18" charset="0"/>
              </a:rPr>
              <a:t>基于掩码的</a:t>
            </a:r>
            <a:r>
              <a:rPr lang="zh-CN" altLang="en-US" sz="2400" kern="100" dirty="0">
                <a:effectLst/>
                <a:latin typeface="Times New Roman" panose="02020603050405020304" pitchFamily="18" charset="0"/>
                <a:ea typeface="宋体" panose="02010600030101010101" pitchFamily="2" charset="-122"/>
                <a:cs typeface="Times New Roman" panose="02020603050405020304" pitchFamily="18" charset="0"/>
              </a:rPr>
              <a:t>动态物体同步跟踪方法</a:t>
            </a:r>
          </a:p>
          <a:p>
            <a:pPr marL="342900" marR="0" lvl="0" indent="-342900" defTabSz="914400" rtl="0" eaLnBrk="1" fontAlgn="auto" latinLnBrk="0" hangingPunct="1">
              <a:lnSpc>
                <a:spcPct val="150000"/>
              </a:lnSpc>
              <a:spcBef>
                <a:spcPts val="0"/>
              </a:spcBef>
              <a:spcAft>
                <a:spcPts val="0"/>
              </a:spcAft>
              <a:buClr>
                <a:srgbClr val="92D050"/>
              </a:buClr>
              <a:buSzTx/>
              <a:buFont typeface="Wingdings" panose="05000000000000000000" pitchFamily="2" charset="2"/>
              <a:buChar char="n"/>
              <a:tabLst/>
              <a:defRPr/>
            </a:pPr>
            <a:r>
              <a:rPr lang="zh-CN" altLang="en-US" sz="2400" kern="100" dirty="0">
                <a:effectLst/>
                <a:latin typeface="Times New Roman" panose="02020603050405020304" pitchFamily="18" charset="0"/>
                <a:ea typeface="宋体" panose="02010600030101010101" pitchFamily="2" charset="-122"/>
                <a:cs typeface="Times New Roman" panose="02020603050405020304" pitchFamily="18" charset="0"/>
              </a:rPr>
              <a:t>设计因子图，实现更优的全局优化</a:t>
            </a:r>
          </a:p>
          <a:p>
            <a:pPr marL="0" marR="0" lvl="0" indent="0" defTabSz="914400" rtl="0" eaLnBrk="1" fontAlgn="auto" latinLnBrk="0" hangingPunct="1">
              <a:lnSpc>
                <a:spcPct val="100000"/>
              </a:lnSpc>
              <a:spcBef>
                <a:spcPts val="0"/>
              </a:spcBef>
              <a:spcAft>
                <a:spcPts val="0"/>
              </a:spcAft>
              <a:buClrTx/>
              <a:buSzTx/>
              <a:buFontTx/>
              <a:buNone/>
              <a:tabLst/>
              <a:defRPr/>
            </a:pPr>
            <a:endParaRPr lang="en-US" alt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278729103"/>
      </p:ext>
    </p:extLst>
  </p:cSld>
  <p:clrMapOvr>
    <a:masterClrMapping/>
  </p:clrMapOvr>
  <mc:AlternateContent xmlns:mc="http://schemas.openxmlformats.org/markup-compatibility/2006">
    <mc:Choice xmlns:p14="http://schemas.microsoft.com/office/powerpoint/2010/main" Requires="p14">
      <p:transition spd="slow" p14:dur="1600" advTm="40">
        <p:blinds dir="vert"/>
      </p:transition>
    </mc:Choice>
    <mc:Fallback>
      <p:transition spd="slow" advTm="40">
        <p:blinds dir="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5" name="文本框 4">
            <a:extLst>
              <a:ext uri="{FF2B5EF4-FFF2-40B4-BE49-F238E27FC236}">
                <a16:creationId xmlns:a16="http://schemas.microsoft.com/office/drawing/2014/main" id="{910041A4-F1B2-BA7C-30B7-8E151D5AF372}"/>
              </a:ext>
            </a:extLst>
          </p:cNvPr>
          <p:cNvSpPr txBox="1"/>
          <p:nvPr/>
        </p:nvSpPr>
        <p:spPr>
          <a:xfrm>
            <a:off x="612397" y="606212"/>
            <a:ext cx="4096879"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400" b="1" dirty="0">
                <a:solidFill>
                  <a:srgbClr val="004578"/>
                </a:solidFill>
                <a:latin typeface="微软雅黑" panose="020B0503020204020204" pitchFamily="34" charset="-122"/>
                <a:ea typeface="微软雅黑" panose="020B0503020204020204" pitchFamily="34" charset="-122"/>
              </a:rPr>
              <a:t>三、</a:t>
            </a:r>
            <a:r>
              <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研究内容</a:t>
            </a:r>
          </a:p>
        </p:txBody>
      </p:sp>
      <p:sp>
        <p:nvSpPr>
          <p:cNvPr id="8" name="文本框 7">
            <a:extLst>
              <a:ext uri="{FF2B5EF4-FFF2-40B4-BE49-F238E27FC236}">
                <a16:creationId xmlns:a16="http://schemas.microsoft.com/office/drawing/2014/main" id="{0052292E-B1A9-47D9-3D45-CC141DFCE1FB}"/>
              </a:ext>
            </a:extLst>
          </p:cNvPr>
          <p:cNvSpPr txBox="1"/>
          <p:nvPr/>
        </p:nvSpPr>
        <p:spPr>
          <a:xfrm>
            <a:off x="612397" y="1691518"/>
            <a:ext cx="3799197" cy="3785652"/>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endParaRPr lang="en-US" altLang="zh-CN" sz="2400" kern="100" dirty="0">
              <a:latin typeface="Times New Roman" panose="02020603050405020304" pitchFamily="18" charset="0"/>
              <a:ea typeface="宋体" panose="02010600030101010101" pitchFamily="2" charset="-122"/>
              <a:cs typeface="Times New Roman" panose="02020603050405020304" pitchFamily="18" charset="0"/>
            </a:endParaRPr>
          </a:p>
          <a:p>
            <a:pPr marL="342900" indent="-342900">
              <a:buClr>
                <a:srgbClr val="004578"/>
              </a:buClr>
              <a:buFont typeface="Wingdings" panose="05000000000000000000" pitchFamily="2" charset="2"/>
              <a:buChar char="n"/>
              <a:defRPr/>
            </a:pPr>
            <a:endParaRPr lang="en-US" altLang="zh-CN" sz="2400" kern="100" dirty="0">
              <a:latin typeface="Times New Roman" panose="02020603050405020304" pitchFamily="18" charset="0"/>
              <a:ea typeface="宋体" panose="02010600030101010101" pitchFamily="2" charset="-122"/>
            </a:endParaRPr>
          </a:p>
          <a:p>
            <a:pPr>
              <a:lnSpc>
                <a:spcPct val="150000"/>
              </a:lnSpc>
              <a:buClr>
                <a:srgbClr val="004578"/>
              </a:buClr>
              <a:defRPr/>
            </a:pPr>
            <a:r>
              <a:rPr lang="zh-CN" altLang="en-US" sz="2800" kern="100" dirty="0">
                <a:effectLst/>
                <a:latin typeface="Times New Roman" panose="02020603050405020304" pitchFamily="18" charset="0"/>
                <a:ea typeface="宋体" panose="02010600030101010101" pitchFamily="2" charset="-122"/>
              </a:rPr>
              <a:t>拟实施方案如右图所示。</a:t>
            </a:r>
            <a:endParaRPr lang="en-US" altLang="zh-CN" sz="2800" kern="100" dirty="0">
              <a:effectLst/>
              <a:latin typeface="Times New Roman" panose="02020603050405020304" pitchFamily="18" charset="0"/>
              <a:ea typeface="宋体" panose="02010600030101010101" pitchFamily="2" charset="-122"/>
            </a:endParaRPr>
          </a:p>
          <a:p>
            <a:pPr>
              <a:lnSpc>
                <a:spcPct val="150000"/>
              </a:lnSpc>
              <a:buClr>
                <a:srgbClr val="004578"/>
              </a:buClr>
              <a:defRPr/>
            </a:pPr>
            <a:r>
              <a:rPr lang="zh-CN" altLang="en-US" sz="2800" kern="100" dirty="0">
                <a:effectLst/>
                <a:latin typeface="Times New Roman" panose="02020603050405020304" pitchFamily="18" charset="0"/>
                <a:ea typeface="宋体" panose="02010600030101010101" pitchFamily="2" charset="-122"/>
              </a:rPr>
              <a:t>这样的检测既充分利用了语义信息又考虑到语义的局限性。</a:t>
            </a:r>
            <a:endParaRPr lang="zh-CN" altLang="zh-CN" sz="2800" kern="100" dirty="0">
              <a:effectLst/>
              <a:latin typeface="Times New Roman" panose="02020603050405020304" pitchFamily="18" charset="0"/>
              <a:ea typeface="宋体" panose="02010600030101010101" pitchFamily="2" charset="-122"/>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US" alt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7" name="图片 6">
            <a:extLst>
              <a:ext uri="{FF2B5EF4-FFF2-40B4-BE49-F238E27FC236}">
                <a16:creationId xmlns:a16="http://schemas.microsoft.com/office/drawing/2014/main" id="{193031A8-5A8C-C74E-34E6-07F82F75B9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9979" y="1067877"/>
            <a:ext cx="5071351" cy="5633293"/>
          </a:xfrm>
          <a:prstGeom prst="rect">
            <a:avLst/>
          </a:prstGeom>
        </p:spPr>
      </p:pic>
      <p:sp>
        <p:nvSpPr>
          <p:cNvPr id="3" name="矩形 2">
            <a:extLst>
              <a:ext uri="{FF2B5EF4-FFF2-40B4-BE49-F238E27FC236}">
                <a16:creationId xmlns:a16="http://schemas.microsoft.com/office/drawing/2014/main" id="{B5AF65CA-3070-20E4-196A-D41B347D4E90}"/>
              </a:ext>
            </a:extLst>
          </p:cNvPr>
          <p:cNvSpPr/>
          <p:nvPr/>
        </p:nvSpPr>
        <p:spPr>
          <a:xfrm>
            <a:off x="533755" y="1338489"/>
            <a:ext cx="7160936" cy="584775"/>
          </a:xfrm>
          <a:prstGeom prst="rect">
            <a:avLst/>
          </a:prstGeom>
          <a:noFill/>
        </p:spPr>
        <p:txBody>
          <a:bodyPr wrap="none" lIns="91440" tIns="45720" rIns="91440" bIns="45720">
            <a:spAutoFit/>
          </a:bodyPr>
          <a:lstStyle/>
          <a:p>
            <a:pPr algn="ctr"/>
            <a:r>
              <a:rPr lang="zh-CN" altLang="en-US"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基于实例分割和聚类的动静点判定方法</a:t>
            </a:r>
          </a:p>
        </p:txBody>
      </p:sp>
    </p:spTree>
    <p:extLst>
      <p:ext uri="{BB962C8B-B14F-4D97-AF65-F5344CB8AC3E}">
        <p14:creationId xmlns:p14="http://schemas.microsoft.com/office/powerpoint/2010/main" val="2043517876"/>
      </p:ext>
    </p:extLst>
  </p:cSld>
  <p:clrMapOvr>
    <a:masterClrMapping/>
  </p:clrMapOvr>
  <mc:AlternateContent xmlns:mc="http://schemas.openxmlformats.org/markup-compatibility/2006">
    <mc:Choice xmlns:p14="http://schemas.microsoft.com/office/powerpoint/2010/main" Requires="p14">
      <p:transition spd="slow" p14:dur="1600" advTm="33">
        <p:blinds dir="vert"/>
      </p:transition>
    </mc:Choice>
    <mc:Fallback>
      <p:transition spd="slow" advTm="33">
        <p:blinds dir="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5" name="文本框 4">
            <a:extLst>
              <a:ext uri="{FF2B5EF4-FFF2-40B4-BE49-F238E27FC236}">
                <a16:creationId xmlns:a16="http://schemas.microsoft.com/office/drawing/2014/main" id="{910041A4-F1B2-BA7C-30B7-8E151D5AF372}"/>
              </a:ext>
            </a:extLst>
          </p:cNvPr>
          <p:cNvSpPr txBox="1"/>
          <p:nvPr/>
        </p:nvSpPr>
        <p:spPr>
          <a:xfrm>
            <a:off x="612397" y="606212"/>
            <a:ext cx="4096879"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400" b="1" dirty="0">
                <a:solidFill>
                  <a:srgbClr val="004578"/>
                </a:solidFill>
                <a:latin typeface="微软雅黑" panose="020B0503020204020204" pitchFamily="34" charset="-122"/>
                <a:ea typeface="微软雅黑" panose="020B0503020204020204" pitchFamily="34" charset="-122"/>
              </a:rPr>
              <a:t>三、</a:t>
            </a:r>
            <a:r>
              <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研究内容</a:t>
            </a:r>
          </a:p>
        </p:txBody>
      </p:sp>
      <p:sp>
        <p:nvSpPr>
          <p:cNvPr id="8" name="文本框 7">
            <a:extLst>
              <a:ext uri="{FF2B5EF4-FFF2-40B4-BE49-F238E27FC236}">
                <a16:creationId xmlns:a16="http://schemas.microsoft.com/office/drawing/2014/main" id="{0052292E-B1A9-47D9-3D45-CC141DFCE1FB}"/>
              </a:ext>
            </a:extLst>
          </p:cNvPr>
          <p:cNvSpPr txBox="1"/>
          <p:nvPr/>
        </p:nvSpPr>
        <p:spPr>
          <a:xfrm>
            <a:off x="612397" y="2087352"/>
            <a:ext cx="7109640" cy="2595839"/>
          </a:xfrm>
          <a:prstGeom prst="rect">
            <a:avLst/>
          </a:prstGeom>
          <a:noFill/>
        </p:spPr>
        <p:txBody>
          <a:bodyPr wrap="square" rtlCol="0">
            <a:spAutoFit/>
          </a:bodyPr>
          <a:lstStyle/>
          <a:p>
            <a:pPr marL="342900" marR="0" lvl="0" indent="-342900" defTabSz="914400" rtl="0" eaLnBrk="1" fontAlgn="auto" latinLnBrk="0" hangingPunct="1">
              <a:lnSpc>
                <a:spcPct val="150000"/>
              </a:lnSpc>
              <a:spcBef>
                <a:spcPts val="0"/>
              </a:spcBef>
              <a:spcAft>
                <a:spcPts val="0"/>
              </a:spcAft>
              <a:buClr>
                <a:schemeClr val="accent2"/>
              </a:buClr>
              <a:buSzTx/>
              <a:buFont typeface="Wingdings" panose="05000000000000000000" pitchFamily="2" charset="2"/>
              <a:buChar char="Ø"/>
              <a:tabLst/>
              <a:defRPr/>
            </a:pPr>
            <a:endParaRPr lang="en-US" altLang="zh-CN" sz="2800" kern="100" dirty="0">
              <a:latin typeface="Times New Roman" panose="02020603050405020304" pitchFamily="18" charset="0"/>
              <a:ea typeface="宋体" panose="02010600030101010101" pitchFamily="2" charset="-122"/>
            </a:endParaRPr>
          </a:p>
          <a:p>
            <a:pPr>
              <a:lnSpc>
                <a:spcPct val="150000"/>
              </a:lnSpc>
              <a:buClr>
                <a:srgbClr val="004578"/>
              </a:buClr>
              <a:defRPr/>
            </a:pPr>
            <a:r>
              <a:rPr lang="zh-CN" altLang="en-US" sz="2800" kern="100" dirty="0">
                <a:effectLst/>
                <a:latin typeface="Times New Roman" panose="02020603050405020304" pitchFamily="18" charset="0"/>
                <a:ea typeface="宋体" panose="02010600030101010101" pitchFamily="2" charset="-122"/>
              </a:rPr>
              <a:t>拟实施方案如右图所示。</a:t>
            </a:r>
            <a:endParaRPr lang="en-US" altLang="zh-CN" sz="2800" kern="100" dirty="0">
              <a:effectLst/>
              <a:latin typeface="Times New Roman" panose="02020603050405020304" pitchFamily="18" charset="0"/>
              <a:ea typeface="宋体" panose="02010600030101010101" pitchFamily="2" charset="-122"/>
            </a:endParaRPr>
          </a:p>
          <a:p>
            <a:pPr>
              <a:lnSpc>
                <a:spcPct val="150000"/>
              </a:lnSpc>
              <a:buClr>
                <a:srgbClr val="004578"/>
              </a:buClr>
              <a:defRPr/>
            </a:pPr>
            <a:r>
              <a:rPr lang="zh-CN" altLang="en-US" sz="2800" kern="100" dirty="0">
                <a:effectLst/>
                <a:latin typeface="Times New Roman" panose="02020603050405020304" pitchFamily="18" charset="0"/>
                <a:ea typeface="宋体" panose="02010600030101010101" pitchFamily="2" charset="-122"/>
              </a:rPr>
              <a:t>考虑到物体点较少，因此根据掩码稠密取点。</a:t>
            </a:r>
            <a:endParaRPr lang="en-US" altLang="zh-CN" sz="2800" kern="100" dirty="0">
              <a:effectLst/>
              <a:latin typeface="Times New Roman" panose="02020603050405020304" pitchFamily="18" charset="0"/>
              <a:ea typeface="宋体" panose="02010600030101010101" pitchFamily="2" charset="-122"/>
            </a:endParaRPr>
          </a:p>
          <a:p>
            <a:pPr>
              <a:lnSpc>
                <a:spcPct val="150000"/>
              </a:lnSpc>
              <a:buClr>
                <a:srgbClr val="004578"/>
              </a:buClr>
              <a:defRPr/>
            </a:pPr>
            <a:r>
              <a:rPr lang="zh-CN" altLang="en-US" sz="2800" kern="100" dirty="0">
                <a:effectLst/>
                <a:latin typeface="Times New Roman" panose="02020603050405020304" pitchFamily="18" charset="0"/>
                <a:ea typeface="宋体" panose="02010600030101010101" pitchFamily="2" charset="-122"/>
              </a:rPr>
              <a:t>根据这些物体点同时跟踪物体。</a:t>
            </a:r>
            <a:endParaRPr lang="en-US" altLang="zh-CN" sz="2800"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9" name="图片 8">
            <a:extLst>
              <a:ext uri="{FF2B5EF4-FFF2-40B4-BE49-F238E27FC236}">
                <a16:creationId xmlns:a16="http://schemas.microsoft.com/office/drawing/2014/main" id="{F2CCFFFB-904F-49C3-04DF-11F29E8F8B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92089" y="1067877"/>
            <a:ext cx="1897334" cy="5600552"/>
          </a:xfrm>
          <a:prstGeom prst="rect">
            <a:avLst/>
          </a:prstGeom>
        </p:spPr>
      </p:pic>
      <p:sp>
        <p:nvSpPr>
          <p:cNvPr id="4" name="矩形 3">
            <a:extLst>
              <a:ext uri="{FF2B5EF4-FFF2-40B4-BE49-F238E27FC236}">
                <a16:creationId xmlns:a16="http://schemas.microsoft.com/office/drawing/2014/main" id="{CF675822-9D9C-A5A0-C47B-502D9608C185}"/>
              </a:ext>
            </a:extLst>
          </p:cNvPr>
          <p:cNvSpPr/>
          <p:nvPr/>
        </p:nvSpPr>
        <p:spPr>
          <a:xfrm>
            <a:off x="612397" y="1400174"/>
            <a:ext cx="7109640" cy="646331"/>
          </a:xfrm>
          <a:prstGeom prst="rect">
            <a:avLst/>
          </a:prstGeom>
          <a:noFill/>
        </p:spPr>
        <p:txBody>
          <a:bodyPr wrap="none" lIns="91440" tIns="45720" rIns="91440" bIns="45720">
            <a:spAutoFit/>
          </a:bodyPr>
          <a:lstStyle/>
          <a:p>
            <a:pPr algn="ctr"/>
            <a:r>
              <a:rPr lang="zh-CN" altLang="en-US" sz="3600" b="1" cap="none" spc="0" dirty="0">
                <a:ln w="22225">
                  <a:solidFill>
                    <a:schemeClr val="accent2"/>
                  </a:solidFill>
                  <a:prstDash val="solid"/>
                </a:ln>
                <a:solidFill>
                  <a:schemeClr val="accent2">
                    <a:lumMod val="40000"/>
                    <a:lumOff val="60000"/>
                  </a:schemeClr>
                </a:solidFill>
                <a:effectLst/>
              </a:rPr>
              <a:t>基于掩码的动态物体同步跟踪方法</a:t>
            </a:r>
          </a:p>
        </p:txBody>
      </p:sp>
    </p:spTree>
    <p:extLst>
      <p:ext uri="{BB962C8B-B14F-4D97-AF65-F5344CB8AC3E}">
        <p14:creationId xmlns:p14="http://schemas.microsoft.com/office/powerpoint/2010/main" val="4278562429"/>
      </p:ext>
    </p:extLst>
  </p:cSld>
  <p:clrMapOvr>
    <a:masterClrMapping/>
  </p:clrMapOvr>
  <mc:AlternateContent xmlns:mc="http://schemas.openxmlformats.org/markup-compatibility/2006">
    <mc:Choice xmlns:p14="http://schemas.microsoft.com/office/powerpoint/2010/main" Requires="p14">
      <p:transition spd="slow" p14:dur="1600" advTm="145">
        <p:blinds dir="vert"/>
      </p:transition>
    </mc:Choice>
    <mc:Fallback>
      <p:transition spd="slow" advTm="145">
        <p:blinds dir="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5" name="文本框 4">
            <a:extLst>
              <a:ext uri="{FF2B5EF4-FFF2-40B4-BE49-F238E27FC236}">
                <a16:creationId xmlns:a16="http://schemas.microsoft.com/office/drawing/2014/main" id="{910041A4-F1B2-BA7C-30B7-8E151D5AF372}"/>
              </a:ext>
            </a:extLst>
          </p:cNvPr>
          <p:cNvSpPr txBox="1"/>
          <p:nvPr/>
        </p:nvSpPr>
        <p:spPr>
          <a:xfrm>
            <a:off x="612397" y="606212"/>
            <a:ext cx="4096879"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400" b="1" dirty="0">
                <a:solidFill>
                  <a:srgbClr val="004578"/>
                </a:solidFill>
                <a:latin typeface="微软雅黑" panose="020B0503020204020204" pitchFamily="34" charset="-122"/>
                <a:ea typeface="微软雅黑" panose="020B0503020204020204" pitchFamily="34" charset="-122"/>
              </a:rPr>
              <a:t>三、</a:t>
            </a:r>
            <a:r>
              <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研究内容</a:t>
            </a:r>
          </a:p>
        </p:txBody>
      </p:sp>
      <p:pic>
        <p:nvPicPr>
          <p:cNvPr id="3" name="图片 2">
            <a:extLst>
              <a:ext uri="{FF2B5EF4-FFF2-40B4-BE49-F238E27FC236}">
                <a16:creationId xmlns:a16="http://schemas.microsoft.com/office/drawing/2014/main" id="{23DE22C8-D47D-7C30-1E9E-CD5FBF9E7E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1167" y="1505459"/>
            <a:ext cx="6800416" cy="3543590"/>
          </a:xfrm>
          <a:prstGeom prst="rect">
            <a:avLst/>
          </a:prstGeom>
        </p:spPr>
      </p:pic>
      <p:sp>
        <p:nvSpPr>
          <p:cNvPr id="11" name="文本框 10">
            <a:extLst>
              <a:ext uri="{FF2B5EF4-FFF2-40B4-BE49-F238E27FC236}">
                <a16:creationId xmlns:a16="http://schemas.microsoft.com/office/drawing/2014/main" id="{E41D2C72-EF37-FAD7-C78D-9D5A5354CD53}"/>
              </a:ext>
            </a:extLst>
          </p:cNvPr>
          <p:cNvSpPr txBox="1"/>
          <p:nvPr/>
        </p:nvSpPr>
        <p:spPr>
          <a:xfrm>
            <a:off x="612397" y="3017525"/>
            <a:ext cx="5284201" cy="1930337"/>
          </a:xfrm>
          <a:prstGeom prst="rect">
            <a:avLst/>
          </a:prstGeom>
          <a:noFill/>
        </p:spPr>
        <p:txBody>
          <a:bodyPr wrap="square">
            <a:spAutoFit/>
          </a:bodyPr>
          <a:lstStyle/>
          <a:p>
            <a:pPr>
              <a:lnSpc>
                <a:spcPct val="150000"/>
              </a:lnSpc>
            </a:pPr>
            <a:r>
              <a:rPr lang="zh-CN" altLang="en-US" sz="2800" dirty="0">
                <a:latin typeface="宋体" panose="02010600030101010101" pitchFamily="2" charset="-122"/>
                <a:ea typeface="宋体" panose="02010600030101010101" pitchFamily="2" charset="-122"/>
              </a:rPr>
              <a:t>拟设计的因子图如右图所示。</a:t>
            </a:r>
            <a:endParaRPr lang="en-US" altLang="zh-CN" sz="2800" dirty="0">
              <a:latin typeface="宋体" panose="02010600030101010101" pitchFamily="2" charset="-122"/>
              <a:ea typeface="宋体" panose="02010600030101010101" pitchFamily="2" charset="-122"/>
            </a:endParaRPr>
          </a:p>
          <a:p>
            <a:pPr>
              <a:lnSpc>
                <a:spcPct val="150000"/>
              </a:lnSpc>
            </a:pPr>
            <a:r>
              <a:rPr lang="zh-CN" altLang="en-US" sz="2800" dirty="0">
                <a:latin typeface="宋体" panose="02010600030101010101" pitchFamily="2" charset="-122"/>
                <a:ea typeface="宋体" panose="02010600030101010101" pitchFamily="2" charset="-122"/>
              </a:rPr>
              <a:t>相较于位姿图，</a:t>
            </a:r>
            <a:endParaRPr lang="en-US" altLang="zh-CN" sz="2800" dirty="0">
              <a:latin typeface="宋体" panose="02010600030101010101" pitchFamily="2" charset="-122"/>
              <a:ea typeface="宋体" panose="02010600030101010101" pitchFamily="2" charset="-122"/>
            </a:endParaRPr>
          </a:p>
          <a:p>
            <a:pPr>
              <a:lnSpc>
                <a:spcPct val="150000"/>
              </a:lnSpc>
            </a:pPr>
            <a:r>
              <a:rPr lang="zh-CN" altLang="en-US" sz="2800" dirty="0">
                <a:latin typeface="宋体" panose="02010600030101010101" pitchFamily="2" charset="-122"/>
                <a:ea typeface="宋体" panose="02010600030101010101" pitchFamily="2" charset="-122"/>
              </a:rPr>
              <a:t>因子图能更完整地利用观测信息。</a:t>
            </a:r>
          </a:p>
        </p:txBody>
      </p:sp>
      <p:sp>
        <p:nvSpPr>
          <p:cNvPr id="2" name="矩形 1">
            <a:extLst>
              <a:ext uri="{FF2B5EF4-FFF2-40B4-BE49-F238E27FC236}">
                <a16:creationId xmlns:a16="http://schemas.microsoft.com/office/drawing/2014/main" id="{122A1648-0E33-1390-81DF-8E4116F03C2A}"/>
              </a:ext>
            </a:extLst>
          </p:cNvPr>
          <p:cNvSpPr/>
          <p:nvPr/>
        </p:nvSpPr>
        <p:spPr>
          <a:xfrm>
            <a:off x="374705" y="1505459"/>
            <a:ext cx="3651827" cy="70788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lIns="91440" tIns="45720" rIns="91440" bIns="45720">
            <a:spAutoFit/>
          </a:bodyPr>
          <a:lstStyle/>
          <a:p>
            <a:pPr algn="ctr"/>
            <a:r>
              <a:rPr lang="zh-CN" altLang="en-US" sz="4000" b="1" kern="100" dirty="0">
                <a:ln w="22225">
                  <a:solidFill>
                    <a:srgbClr val="92D050"/>
                  </a:solidFill>
                  <a:prstDash val="solid"/>
                </a:ln>
                <a:solidFill>
                  <a:srgbClr val="92D050"/>
                </a:solidFill>
                <a:latin typeface="Times New Roman" panose="02020603050405020304" pitchFamily="18" charset="0"/>
                <a:ea typeface="宋体" panose="02010600030101010101" pitchFamily="2" charset="-122"/>
                <a:cs typeface="Times New Roman" panose="02020603050405020304" pitchFamily="18" charset="0"/>
              </a:rPr>
              <a:t>更优的因子图</a:t>
            </a:r>
            <a:endParaRPr lang="zh-CN" altLang="en-US" sz="4000" b="1" dirty="0">
              <a:ln w="22225">
                <a:solidFill>
                  <a:srgbClr val="92D050"/>
                </a:solidFill>
                <a:prstDash val="solid"/>
              </a:ln>
              <a:solidFill>
                <a:srgbClr val="92D050"/>
              </a:solidFill>
            </a:endParaRPr>
          </a:p>
        </p:txBody>
      </p:sp>
    </p:spTree>
    <p:extLst>
      <p:ext uri="{BB962C8B-B14F-4D97-AF65-F5344CB8AC3E}">
        <p14:creationId xmlns:p14="http://schemas.microsoft.com/office/powerpoint/2010/main" val="204487652"/>
      </p:ext>
    </p:extLst>
  </p:cSld>
  <p:clrMapOvr>
    <a:masterClrMapping/>
  </p:clrMapOvr>
  <mc:AlternateContent xmlns:mc="http://schemas.openxmlformats.org/markup-compatibility/2006">
    <mc:Choice xmlns:p14="http://schemas.microsoft.com/office/powerpoint/2010/main" Requires="p14">
      <p:transition spd="slow" p14:dur="1600" advTm="27">
        <p:blinds dir="vert"/>
      </p:transition>
    </mc:Choice>
    <mc:Fallback>
      <p:transition spd="slow" advTm="27">
        <p:blinds dir="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4578"/>
        </a:solidFill>
        <a:effectLst/>
      </p:bgPr>
    </p:bg>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9C58A4E-098F-4650-8D06-3F0F0864346E}"/>
              </a:ext>
            </a:extLst>
          </p:cNvPr>
          <p:cNvSpPr/>
          <p:nvPr/>
        </p:nvSpPr>
        <p:spPr>
          <a:xfrm>
            <a:off x="600075" y="676275"/>
            <a:ext cx="10991850" cy="5505450"/>
          </a:xfrm>
          <a:prstGeom prst="rect">
            <a:avLst/>
          </a:prstGeom>
          <a:solidFill>
            <a:srgbClr val="F2F2F2"/>
          </a:solidFill>
          <a:ln>
            <a:noFill/>
          </a:ln>
          <a:effectLst>
            <a:outerShdw blurRad="3302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cxnSp>
        <p:nvCxnSpPr>
          <p:cNvPr id="5" name="直接连接符 4">
            <a:extLst>
              <a:ext uri="{FF2B5EF4-FFF2-40B4-BE49-F238E27FC236}">
                <a16:creationId xmlns:a16="http://schemas.microsoft.com/office/drawing/2014/main" id="{8A6E0889-C16C-4403-8432-5611E6652FFC}"/>
              </a:ext>
            </a:extLst>
          </p:cNvPr>
          <p:cNvCxnSpPr>
            <a:cxnSpLocks/>
          </p:cNvCxnSpPr>
          <p:nvPr/>
        </p:nvCxnSpPr>
        <p:spPr>
          <a:xfrm>
            <a:off x="3386877" y="3397894"/>
            <a:ext cx="541824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a16="http://schemas.microsoft.com/office/drawing/2014/main" id="{145600F1-D570-46F7-9E3E-81D22A6BA5D6}"/>
              </a:ext>
            </a:extLst>
          </p:cNvPr>
          <p:cNvSpPr txBox="1"/>
          <p:nvPr/>
        </p:nvSpPr>
        <p:spPr>
          <a:xfrm>
            <a:off x="3293073" y="3506506"/>
            <a:ext cx="5605853" cy="76944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lang="zh-CN" altLang="en-US" sz="4400" dirty="0">
                <a:solidFill>
                  <a:srgbClr val="004578"/>
                </a:solidFill>
                <a:latin typeface="微软雅黑" panose="020B0503020204020204" pitchFamily="34" charset="-122"/>
                <a:ea typeface="微软雅黑" panose="020B0503020204020204" pitchFamily="34" charset="-122"/>
              </a:rPr>
              <a:t>预期规划</a:t>
            </a:r>
            <a:endParaRPr kumimoji="0" lang="zh-CN" altLang="en-US" sz="4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cxnSp>
        <p:nvCxnSpPr>
          <p:cNvPr id="7" name="直接连接符 6">
            <a:extLst>
              <a:ext uri="{FF2B5EF4-FFF2-40B4-BE49-F238E27FC236}">
                <a16:creationId xmlns:a16="http://schemas.microsoft.com/office/drawing/2014/main" id="{D60D66E3-7891-49B7-8D10-BA804CC96984}"/>
              </a:ext>
            </a:extLst>
          </p:cNvPr>
          <p:cNvCxnSpPr>
            <a:cxnSpLocks/>
          </p:cNvCxnSpPr>
          <p:nvPr/>
        </p:nvCxnSpPr>
        <p:spPr>
          <a:xfrm>
            <a:off x="3386877" y="4557815"/>
            <a:ext cx="541824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10" name="椭圆 9">
            <a:extLst>
              <a:ext uri="{FF2B5EF4-FFF2-40B4-BE49-F238E27FC236}">
                <a16:creationId xmlns:a16="http://schemas.microsoft.com/office/drawing/2014/main" id="{733B284A-20AC-47F1-AEB3-B7C7E124906B}"/>
              </a:ext>
            </a:extLst>
          </p:cNvPr>
          <p:cNvSpPr/>
          <p:nvPr/>
        </p:nvSpPr>
        <p:spPr>
          <a:xfrm>
            <a:off x="5367337" y="1763078"/>
            <a:ext cx="1457325" cy="1457325"/>
          </a:xfrm>
          <a:prstGeom prst="ellipse">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04</a:t>
            </a:r>
            <a:endParaRPr kumimoji="0" lang="zh-CN" altLang="en-US"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854779221"/>
      </p:ext>
    </p:extLst>
  </p:cSld>
  <p:clrMapOvr>
    <a:masterClrMapping/>
  </p:clrMapOvr>
  <mc:AlternateContent xmlns:mc="http://schemas.openxmlformats.org/markup-compatibility/2006">
    <mc:Choice xmlns:p14="http://schemas.microsoft.com/office/powerpoint/2010/main" Requires="p14">
      <p:transition spd="slow" p14:dur="1600" advTm="36">
        <p:blinds dir="vert"/>
      </p:transition>
    </mc:Choice>
    <mc:Fallback>
      <p:transition spd="slow" advTm="36">
        <p:blinds dir="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E1C9241-655F-4CCD-BADA-9E7156A72FCC}"/>
              </a:ext>
            </a:extLst>
          </p:cNvPr>
          <p:cNvSpPr/>
          <p:nvPr/>
        </p:nvSpPr>
        <p:spPr>
          <a:xfrm>
            <a:off x="0" y="3657600"/>
            <a:ext cx="12192000" cy="183726"/>
          </a:xfrm>
          <a:prstGeom prst="rect">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7" name="矩形 6">
            <a:extLst>
              <a:ext uri="{FF2B5EF4-FFF2-40B4-BE49-F238E27FC236}">
                <a16:creationId xmlns:a16="http://schemas.microsoft.com/office/drawing/2014/main" id="{0383D33E-5560-4B8E-ADB5-AD7C532CF3A3}"/>
              </a:ext>
            </a:extLst>
          </p:cNvPr>
          <p:cNvSpPr/>
          <p:nvPr/>
        </p:nvSpPr>
        <p:spPr>
          <a:xfrm>
            <a:off x="12885391" y="-19350"/>
            <a:ext cx="72000" cy="1540042"/>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4" name="组合 3">
            <a:extLst>
              <a:ext uri="{FF2B5EF4-FFF2-40B4-BE49-F238E27FC236}">
                <a16:creationId xmlns:a16="http://schemas.microsoft.com/office/drawing/2014/main" id="{9FF830C6-DBC5-40F1-996C-BE42465F4B10}"/>
              </a:ext>
            </a:extLst>
          </p:cNvPr>
          <p:cNvGrpSpPr/>
          <p:nvPr/>
        </p:nvGrpSpPr>
        <p:grpSpPr>
          <a:xfrm>
            <a:off x="2325204" y="4966839"/>
            <a:ext cx="1039864" cy="1039864"/>
            <a:chOff x="3920256" y="4794829"/>
            <a:chExt cx="1039864" cy="1039864"/>
          </a:xfrm>
        </p:grpSpPr>
        <p:sp>
          <p:nvSpPr>
            <p:cNvPr id="11" name="椭圆 10">
              <a:extLst>
                <a:ext uri="{FF2B5EF4-FFF2-40B4-BE49-F238E27FC236}">
                  <a16:creationId xmlns:a16="http://schemas.microsoft.com/office/drawing/2014/main" id="{D416F43F-18F7-4407-A2A2-9E62A8607FC5}"/>
                </a:ext>
              </a:extLst>
            </p:cNvPr>
            <p:cNvSpPr/>
            <p:nvPr/>
          </p:nvSpPr>
          <p:spPr>
            <a:xfrm>
              <a:off x="3920256" y="4794829"/>
              <a:ext cx="1039864" cy="1039864"/>
            </a:xfrm>
            <a:prstGeom prst="ellipse">
              <a:avLst/>
            </a:prstGeom>
            <a:solidFill>
              <a:srgbClr val="004578"/>
            </a:solidFill>
            <a:ln>
              <a:noFill/>
            </a:ln>
            <a:effectLst>
              <a:outerShdw blurRad="215900" dir="2700000" sx="102000" sy="102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 name="validate-search_64702">
              <a:extLst>
                <a:ext uri="{FF2B5EF4-FFF2-40B4-BE49-F238E27FC236}">
                  <a16:creationId xmlns:a16="http://schemas.microsoft.com/office/drawing/2014/main" id="{7FB3F087-B678-4663-B147-3D14398EFD15}"/>
                </a:ext>
              </a:extLst>
            </p:cNvPr>
            <p:cNvSpPr>
              <a:spLocks noChangeAspect="1"/>
            </p:cNvSpPr>
            <p:nvPr/>
          </p:nvSpPr>
          <p:spPr bwMode="auto">
            <a:xfrm>
              <a:off x="4113728" y="5001586"/>
              <a:ext cx="612947" cy="612000"/>
            </a:xfrm>
            <a:custGeom>
              <a:avLst/>
              <a:gdLst>
                <a:gd name="connsiteX0" fmla="*/ 444103 w 607089"/>
                <a:gd name="connsiteY0" fmla="*/ 163584 h 606152"/>
                <a:gd name="connsiteX1" fmla="*/ 469914 w 607089"/>
                <a:gd name="connsiteY1" fmla="*/ 176766 h 606152"/>
                <a:gd name="connsiteX2" fmla="*/ 475193 w 607089"/>
                <a:gd name="connsiteY2" fmla="*/ 220412 h 606152"/>
                <a:gd name="connsiteX3" fmla="*/ 378258 w 607089"/>
                <a:gd name="connsiteY3" fmla="*/ 317225 h 606152"/>
                <a:gd name="connsiteX4" fmla="*/ 346435 w 607089"/>
                <a:gd name="connsiteY4" fmla="*/ 330260 h 606152"/>
                <a:gd name="connsiteX5" fmla="*/ 313879 w 607089"/>
                <a:gd name="connsiteY5" fmla="*/ 316492 h 606152"/>
                <a:gd name="connsiteX6" fmla="*/ 248913 w 607089"/>
                <a:gd name="connsiteY6" fmla="*/ 251755 h 606152"/>
                <a:gd name="connsiteX7" fmla="*/ 242021 w 607089"/>
                <a:gd name="connsiteY7" fmla="*/ 228760 h 606152"/>
                <a:gd name="connsiteX8" fmla="*/ 254926 w 607089"/>
                <a:gd name="connsiteY8" fmla="*/ 208695 h 606152"/>
                <a:gd name="connsiteX9" fmla="*/ 280883 w 607089"/>
                <a:gd name="connsiteY9" fmla="*/ 195074 h 606152"/>
                <a:gd name="connsiteX10" fmla="*/ 297894 w 607089"/>
                <a:gd name="connsiteY10" fmla="*/ 202836 h 606152"/>
                <a:gd name="connsiteX11" fmla="*/ 342036 w 607089"/>
                <a:gd name="connsiteY11" fmla="*/ 246922 h 606152"/>
                <a:gd name="connsiteX12" fmla="*/ 346435 w 607089"/>
                <a:gd name="connsiteY12" fmla="*/ 249705 h 606152"/>
                <a:gd name="connsiteX13" fmla="*/ 350541 w 607089"/>
                <a:gd name="connsiteY13" fmla="*/ 247068 h 606152"/>
                <a:gd name="connsiteX14" fmla="*/ 426212 w 607089"/>
                <a:gd name="connsiteY14" fmla="*/ 171493 h 606152"/>
                <a:gd name="connsiteX15" fmla="*/ 444103 w 607089"/>
                <a:gd name="connsiteY15" fmla="*/ 163584 h 606152"/>
                <a:gd name="connsiteX16" fmla="*/ 360877 w 607089"/>
                <a:gd name="connsiteY16" fmla="*/ 64177 h 606152"/>
                <a:gd name="connsiteX17" fmla="*/ 232178 w 607089"/>
                <a:gd name="connsiteY17" fmla="*/ 117334 h 606152"/>
                <a:gd name="connsiteX18" fmla="*/ 232178 w 607089"/>
                <a:gd name="connsiteY18" fmla="*/ 374333 h 606152"/>
                <a:gd name="connsiteX19" fmla="*/ 489575 w 607089"/>
                <a:gd name="connsiteY19" fmla="*/ 374333 h 606152"/>
                <a:gd name="connsiteX20" fmla="*/ 489575 w 607089"/>
                <a:gd name="connsiteY20" fmla="*/ 117334 h 606152"/>
                <a:gd name="connsiteX21" fmla="*/ 360877 w 607089"/>
                <a:gd name="connsiteY21" fmla="*/ 64177 h 606152"/>
                <a:gd name="connsiteX22" fmla="*/ 360876 w 607089"/>
                <a:gd name="connsiteY22" fmla="*/ 0 h 606152"/>
                <a:gd name="connsiteX23" fmla="*/ 535041 w 607089"/>
                <a:gd name="connsiteY23" fmla="*/ 71938 h 606152"/>
                <a:gd name="connsiteX24" fmla="*/ 535041 w 607089"/>
                <a:gd name="connsiteY24" fmla="*/ 419729 h 606152"/>
                <a:gd name="connsiteX25" fmla="*/ 237751 w 607089"/>
                <a:gd name="connsiteY25" fmla="*/ 456778 h 606152"/>
                <a:gd name="connsiteX26" fmla="*/ 225138 w 607089"/>
                <a:gd name="connsiteY26" fmla="*/ 458388 h 606152"/>
                <a:gd name="connsiteX27" fmla="*/ 99740 w 607089"/>
                <a:gd name="connsiteY27" fmla="*/ 583593 h 606152"/>
                <a:gd name="connsiteX28" fmla="*/ 17607 w 607089"/>
                <a:gd name="connsiteY28" fmla="*/ 592379 h 606152"/>
                <a:gd name="connsiteX29" fmla="*/ 13794 w 607089"/>
                <a:gd name="connsiteY29" fmla="*/ 588572 h 606152"/>
                <a:gd name="connsiteX30" fmla="*/ 22594 w 607089"/>
                <a:gd name="connsiteY30" fmla="*/ 506567 h 606152"/>
                <a:gd name="connsiteX31" fmla="*/ 148139 w 607089"/>
                <a:gd name="connsiteY31" fmla="*/ 381069 h 606152"/>
                <a:gd name="connsiteX32" fmla="*/ 149606 w 607089"/>
                <a:gd name="connsiteY32" fmla="*/ 368768 h 606152"/>
                <a:gd name="connsiteX33" fmla="*/ 186712 w 607089"/>
                <a:gd name="connsiteY33" fmla="*/ 71938 h 606152"/>
                <a:gd name="connsiteX34" fmla="*/ 360876 w 607089"/>
                <a:gd name="connsiteY34" fmla="*/ 0 h 60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07089" h="606152">
                  <a:moveTo>
                    <a:pt x="444103" y="163584"/>
                  </a:moveTo>
                  <a:cubicBezTo>
                    <a:pt x="452462" y="163584"/>
                    <a:pt x="461261" y="167978"/>
                    <a:pt x="469914" y="176766"/>
                  </a:cubicBezTo>
                  <a:cubicBezTo>
                    <a:pt x="485459" y="192291"/>
                    <a:pt x="487365" y="208256"/>
                    <a:pt x="475193" y="220412"/>
                  </a:cubicBezTo>
                  <a:lnTo>
                    <a:pt x="378258" y="317225"/>
                  </a:lnTo>
                  <a:cubicBezTo>
                    <a:pt x="369459" y="326013"/>
                    <a:pt x="359047" y="330260"/>
                    <a:pt x="346435" y="330260"/>
                  </a:cubicBezTo>
                  <a:cubicBezTo>
                    <a:pt x="337783" y="330260"/>
                    <a:pt x="325171" y="327917"/>
                    <a:pt x="313879" y="316492"/>
                  </a:cubicBezTo>
                  <a:lnTo>
                    <a:pt x="248913" y="251755"/>
                  </a:lnTo>
                  <a:cubicBezTo>
                    <a:pt x="242314" y="245018"/>
                    <a:pt x="239821" y="237109"/>
                    <a:pt x="242021" y="228760"/>
                  </a:cubicBezTo>
                  <a:cubicBezTo>
                    <a:pt x="243634" y="222463"/>
                    <a:pt x="247887" y="215872"/>
                    <a:pt x="254926" y="208695"/>
                  </a:cubicBezTo>
                  <a:cubicBezTo>
                    <a:pt x="264165" y="199614"/>
                    <a:pt x="272670" y="195074"/>
                    <a:pt x="280883" y="195074"/>
                  </a:cubicBezTo>
                  <a:cubicBezTo>
                    <a:pt x="287042" y="195074"/>
                    <a:pt x="292761" y="197710"/>
                    <a:pt x="297894" y="202836"/>
                  </a:cubicBezTo>
                  <a:cubicBezTo>
                    <a:pt x="298187" y="203129"/>
                    <a:pt x="326491" y="231397"/>
                    <a:pt x="342036" y="246922"/>
                  </a:cubicBezTo>
                  <a:cubicBezTo>
                    <a:pt x="343649" y="248533"/>
                    <a:pt x="344529" y="249705"/>
                    <a:pt x="346435" y="249705"/>
                  </a:cubicBezTo>
                  <a:cubicBezTo>
                    <a:pt x="348195" y="249705"/>
                    <a:pt x="349075" y="248533"/>
                    <a:pt x="350541" y="247068"/>
                  </a:cubicBezTo>
                  <a:cubicBezTo>
                    <a:pt x="376058" y="221584"/>
                    <a:pt x="425626" y="172079"/>
                    <a:pt x="426212" y="171493"/>
                  </a:cubicBezTo>
                  <a:cubicBezTo>
                    <a:pt x="431492" y="166220"/>
                    <a:pt x="437504" y="163584"/>
                    <a:pt x="444103" y="163584"/>
                  </a:cubicBezTo>
                  <a:close/>
                  <a:moveTo>
                    <a:pt x="360877" y="64177"/>
                  </a:moveTo>
                  <a:cubicBezTo>
                    <a:pt x="314274" y="64177"/>
                    <a:pt x="267671" y="81896"/>
                    <a:pt x="232178" y="117334"/>
                  </a:cubicBezTo>
                  <a:cubicBezTo>
                    <a:pt x="161192" y="188210"/>
                    <a:pt x="161192" y="303457"/>
                    <a:pt x="232178" y="374333"/>
                  </a:cubicBezTo>
                  <a:cubicBezTo>
                    <a:pt x="303164" y="445209"/>
                    <a:pt x="418589" y="445209"/>
                    <a:pt x="489575" y="374333"/>
                  </a:cubicBezTo>
                  <a:cubicBezTo>
                    <a:pt x="560560" y="303457"/>
                    <a:pt x="560560" y="188210"/>
                    <a:pt x="489575" y="117334"/>
                  </a:cubicBezTo>
                  <a:cubicBezTo>
                    <a:pt x="454082" y="81896"/>
                    <a:pt x="407479" y="64177"/>
                    <a:pt x="360877" y="64177"/>
                  </a:cubicBezTo>
                  <a:close/>
                  <a:moveTo>
                    <a:pt x="360876" y="0"/>
                  </a:moveTo>
                  <a:cubicBezTo>
                    <a:pt x="423942" y="0"/>
                    <a:pt x="487008" y="23980"/>
                    <a:pt x="535041" y="71938"/>
                  </a:cubicBezTo>
                  <a:cubicBezTo>
                    <a:pt x="631106" y="167855"/>
                    <a:pt x="631106" y="323812"/>
                    <a:pt x="535041" y="419729"/>
                  </a:cubicBezTo>
                  <a:cubicBezTo>
                    <a:pt x="453495" y="501148"/>
                    <a:pt x="332350" y="513449"/>
                    <a:pt x="237751" y="456778"/>
                  </a:cubicBezTo>
                  <a:cubicBezTo>
                    <a:pt x="237751" y="456778"/>
                    <a:pt x="230858" y="452677"/>
                    <a:pt x="225138" y="458388"/>
                  </a:cubicBezTo>
                  <a:cubicBezTo>
                    <a:pt x="193752" y="489726"/>
                    <a:pt x="99740" y="583593"/>
                    <a:pt x="99740" y="583593"/>
                  </a:cubicBezTo>
                  <a:cubicBezTo>
                    <a:pt x="74660" y="608634"/>
                    <a:pt x="39754" y="614638"/>
                    <a:pt x="17607" y="592379"/>
                  </a:cubicBezTo>
                  <a:lnTo>
                    <a:pt x="13794" y="588572"/>
                  </a:lnTo>
                  <a:cubicBezTo>
                    <a:pt x="-8499" y="566460"/>
                    <a:pt x="-2486" y="531608"/>
                    <a:pt x="22594" y="506567"/>
                  </a:cubicBezTo>
                  <a:cubicBezTo>
                    <a:pt x="22594" y="506567"/>
                    <a:pt x="116753" y="412407"/>
                    <a:pt x="148139" y="381069"/>
                  </a:cubicBezTo>
                  <a:cubicBezTo>
                    <a:pt x="153712" y="375651"/>
                    <a:pt x="149606" y="368768"/>
                    <a:pt x="149606" y="368768"/>
                  </a:cubicBezTo>
                  <a:cubicBezTo>
                    <a:pt x="92846" y="274316"/>
                    <a:pt x="105166" y="153358"/>
                    <a:pt x="186712" y="71938"/>
                  </a:cubicBezTo>
                  <a:cubicBezTo>
                    <a:pt x="234745" y="23980"/>
                    <a:pt x="297810" y="0"/>
                    <a:pt x="360876" y="0"/>
                  </a:cubicBezTo>
                  <a:close/>
                </a:path>
              </a:pathLst>
            </a:custGeom>
            <a:solidFill>
              <a:schemeClr val="bg1"/>
            </a:solidFill>
            <a:ln>
              <a:noFill/>
            </a:ln>
          </p:spPr>
        </p:sp>
      </p:grpSp>
      <p:grpSp>
        <p:nvGrpSpPr>
          <p:cNvPr id="17" name="组合 16">
            <a:extLst>
              <a:ext uri="{FF2B5EF4-FFF2-40B4-BE49-F238E27FC236}">
                <a16:creationId xmlns:a16="http://schemas.microsoft.com/office/drawing/2014/main" id="{9DB1C713-22B0-4A9F-8D66-38A962B555DE}"/>
              </a:ext>
            </a:extLst>
          </p:cNvPr>
          <p:cNvGrpSpPr/>
          <p:nvPr/>
        </p:nvGrpSpPr>
        <p:grpSpPr>
          <a:xfrm>
            <a:off x="4436061" y="1664233"/>
            <a:ext cx="1039864" cy="1039864"/>
            <a:chOff x="7128681" y="1680275"/>
            <a:chExt cx="1039864" cy="1039864"/>
          </a:xfrm>
        </p:grpSpPr>
        <p:sp>
          <p:nvSpPr>
            <p:cNvPr id="10" name="椭圆 9">
              <a:extLst>
                <a:ext uri="{FF2B5EF4-FFF2-40B4-BE49-F238E27FC236}">
                  <a16:creationId xmlns:a16="http://schemas.microsoft.com/office/drawing/2014/main" id="{EBEDB522-8B97-402B-9AC3-A5CE08E626CA}"/>
                </a:ext>
              </a:extLst>
            </p:cNvPr>
            <p:cNvSpPr/>
            <p:nvPr/>
          </p:nvSpPr>
          <p:spPr>
            <a:xfrm>
              <a:off x="7128681" y="1680275"/>
              <a:ext cx="1039864" cy="1039864"/>
            </a:xfrm>
            <a:prstGeom prst="ellipse">
              <a:avLst/>
            </a:prstGeom>
            <a:solidFill>
              <a:srgbClr val="004578"/>
            </a:solidFill>
            <a:ln>
              <a:noFill/>
            </a:ln>
            <a:effectLst>
              <a:outerShdw blurRad="215900" dir="2700000" sx="102000" sy="102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strategical-planning_27141">
              <a:extLst>
                <a:ext uri="{FF2B5EF4-FFF2-40B4-BE49-F238E27FC236}">
                  <a16:creationId xmlns:a16="http://schemas.microsoft.com/office/drawing/2014/main" id="{1DD56B04-EC4F-42CB-B6A0-721872C92520}"/>
                </a:ext>
              </a:extLst>
            </p:cNvPr>
            <p:cNvSpPr>
              <a:spLocks noChangeAspect="1"/>
            </p:cNvSpPr>
            <p:nvPr/>
          </p:nvSpPr>
          <p:spPr bwMode="auto">
            <a:xfrm>
              <a:off x="7366383" y="1933464"/>
              <a:ext cx="602560" cy="609685"/>
            </a:xfrm>
            <a:custGeom>
              <a:avLst/>
              <a:gdLst>
                <a:gd name="connsiteX0" fmla="*/ 327500 w 596772"/>
                <a:gd name="connsiteY0" fmla="*/ 222827 h 603828"/>
                <a:gd name="connsiteX1" fmla="*/ 317859 w 596772"/>
                <a:gd name="connsiteY1" fmla="*/ 232453 h 603828"/>
                <a:gd name="connsiteX2" fmla="*/ 327500 w 596772"/>
                <a:gd name="connsiteY2" fmla="*/ 242079 h 603828"/>
                <a:gd name="connsiteX3" fmla="*/ 337141 w 596772"/>
                <a:gd name="connsiteY3" fmla="*/ 232453 h 603828"/>
                <a:gd name="connsiteX4" fmla="*/ 327500 w 596772"/>
                <a:gd name="connsiteY4" fmla="*/ 222827 h 603828"/>
                <a:gd name="connsiteX5" fmla="*/ 412093 w 596772"/>
                <a:gd name="connsiteY5" fmla="*/ 152184 h 603828"/>
                <a:gd name="connsiteX6" fmla="*/ 402452 w 596772"/>
                <a:gd name="connsiteY6" fmla="*/ 161810 h 603828"/>
                <a:gd name="connsiteX7" fmla="*/ 412093 w 596772"/>
                <a:gd name="connsiteY7" fmla="*/ 171436 h 603828"/>
                <a:gd name="connsiteX8" fmla="*/ 421734 w 596772"/>
                <a:gd name="connsiteY8" fmla="*/ 161810 h 603828"/>
                <a:gd name="connsiteX9" fmla="*/ 412093 w 596772"/>
                <a:gd name="connsiteY9" fmla="*/ 152184 h 603828"/>
                <a:gd name="connsiteX10" fmla="*/ 198124 w 596772"/>
                <a:gd name="connsiteY10" fmla="*/ 145508 h 603828"/>
                <a:gd name="connsiteX11" fmla="*/ 181796 w 596772"/>
                <a:gd name="connsiteY11" fmla="*/ 161810 h 603828"/>
                <a:gd name="connsiteX12" fmla="*/ 198124 w 596772"/>
                <a:gd name="connsiteY12" fmla="*/ 178112 h 603828"/>
                <a:gd name="connsiteX13" fmla="*/ 214451 w 596772"/>
                <a:gd name="connsiteY13" fmla="*/ 161810 h 603828"/>
                <a:gd name="connsiteX14" fmla="*/ 198124 w 596772"/>
                <a:gd name="connsiteY14" fmla="*/ 145508 h 603828"/>
                <a:gd name="connsiteX15" fmla="*/ 198124 w 596772"/>
                <a:gd name="connsiteY15" fmla="*/ 123772 h 603828"/>
                <a:gd name="connsiteX16" fmla="*/ 236221 w 596772"/>
                <a:gd name="connsiteY16" fmla="*/ 161810 h 603828"/>
                <a:gd name="connsiteX17" fmla="*/ 229379 w 596772"/>
                <a:gd name="connsiteY17" fmla="*/ 183546 h 603828"/>
                <a:gd name="connsiteX18" fmla="*/ 325945 w 596772"/>
                <a:gd name="connsiteY18" fmla="*/ 200625 h 603828"/>
                <a:gd name="connsiteX19" fmla="*/ 382859 w 596772"/>
                <a:gd name="connsiteY19" fmla="*/ 172989 h 603828"/>
                <a:gd name="connsiteX20" fmla="*/ 380682 w 596772"/>
                <a:gd name="connsiteY20" fmla="*/ 161810 h 603828"/>
                <a:gd name="connsiteX21" fmla="*/ 412093 w 596772"/>
                <a:gd name="connsiteY21" fmla="*/ 130448 h 603828"/>
                <a:gd name="connsiteX22" fmla="*/ 443504 w 596772"/>
                <a:gd name="connsiteY22" fmla="*/ 161810 h 603828"/>
                <a:gd name="connsiteX23" fmla="*/ 412093 w 596772"/>
                <a:gd name="connsiteY23" fmla="*/ 193172 h 603828"/>
                <a:gd name="connsiteX24" fmla="*/ 398253 w 596772"/>
                <a:gd name="connsiteY24" fmla="*/ 189757 h 603828"/>
                <a:gd name="connsiteX25" fmla="*/ 351448 w 596772"/>
                <a:gd name="connsiteY25" fmla="*/ 212424 h 603828"/>
                <a:gd name="connsiteX26" fmla="*/ 358912 w 596772"/>
                <a:gd name="connsiteY26" fmla="*/ 232453 h 603828"/>
                <a:gd name="connsiteX27" fmla="*/ 327500 w 596772"/>
                <a:gd name="connsiteY27" fmla="*/ 263815 h 603828"/>
                <a:gd name="connsiteX28" fmla="*/ 296089 w 596772"/>
                <a:gd name="connsiteY28" fmla="*/ 232453 h 603828"/>
                <a:gd name="connsiteX29" fmla="*/ 299821 w 596772"/>
                <a:gd name="connsiteY29" fmla="*/ 218169 h 603828"/>
                <a:gd name="connsiteX30" fmla="*/ 203255 w 596772"/>
                <a:gd name="connsiteY30" fmla="*/ 200935 h 603828"/>
                <a:gd name="connsiteX31" fmla="*/ 174954 w 596772"/>
                <a:gd name="connsiteY31" fmla="*/ 244408 h 603828"/>
                <a:gd name="connsiteX32" fmla="*/ 176820 w 596772"/>
                <a:gd name="connsiteY32" fmla="*/ 252947 h 603828"/>
                <a:gd name="connsiteX33" fmla="*/ 156294 w 596772"/>
                <a:gd name="connsiteY33" fmla="*/ 273441 h 603828"/>
                <a:gd name="connsiteX34" fmla="*/ 135768 w 596772"/>
                <a:gd name="connsiteY34" fmla="*/ 252947 h 603828"/>
                <a:gd name="connsiteX35" fmla="*/ 156294 w 596772"/>
                <a:gd name="connsiteY35" fmla="*/ 232453 h 603828"/>
                <a:gd name="connsiteX36" fmla="*/ 156761 w 596772"/>
                <a:gd name="connsiteY36" fmla="*/ 232453 h 603828"/>
                <a:gd name="connsiteX37" fmla="*/ 180863 w 596772"/>
                <a:gd name="connsiteY37" fmla="*/ 195501 h 603828"/>
                <a:gd name="connsiteX38" fmla="*/ 160026 w 596772"/>
                <a:gd name="connsiteY38" fmla="*/ 161810 h 603828"/>
                <a:gd name="connsiteX39" fmla="*/ 198124 w 596772"/>
                <a:gd name="connsiteY39" fmla="*/ 123772 h 603828"/>
                <a:gd name="connsiteX40" fmla="*/ 63907 w 596772"/>
                <a:gd name="connsiteY40" fmla="*/ 67696 h 603828"/>
                <a:gd name="connsiteX41" fmla="*/ 63907 w 596772"/>
                <a:gd name="connsiteY41" fmla="*/ 335684 h 603828"/>
                <a:gd name="connsiteX42" fmla="*/ 528201 w 596772"/>
                <a:gd name="connsiteY42" fmla="*/ 335684 h 603828"/>
                <a:gd name="connsiteX43" fmla="*/ 528201 w 596772"/>
                <a:gd name="connsiteY43" fmla="*/ 67696 h 603828"/>
                <a:gd name="connsiteX44" fmla="*/ 36385 w 596772"/>
                <a:gd name="connsiteY44" fmla="*/ 0 h 603828"/>
                <a:gd name="connsiteX45" fmla="*/ 560543 w 596772"/>
                <a:gd name="connsiteY45" fmla="*/ 0 h 603828"/>
                <a:gd name="connsiteX46" fmla="*/ 596772 w 596772"/>
                <a:gd name="connsiteY46" fmla="*/ 36177 h 603828"/>
                <a:gd name="connsiteX47" fmla="*/ 596772 w 596772"/>
                <a:gd name="connsiteY47" fmla="*/ 374345 h 603828"/>
                <a:gd name="connsiteX48" fmla="*/ 560543 w 596772"/>
                <a:gd name="connsiteY48" fmla="*/ 410522 h 603828"/>
                <a:gd name="connsiteX49" fmla="*/ 435684 w 596772"/>
                <a:gd name="connsiteY49" fmla="*/ 410522 h 603828"/>
                <a:gd name="connsiteX50" fmla="*/ 462428 w 596772"/>
                <a:gd name="connsiteY50" fmla="*/ 565633 h 603828"/>
                <a:gd name="connsiteX51" fmla="*/ 435839 w 596772"/>
                <a:gd name="connsiteY51" fmla="*/ 603207 h 603828"/>
                <a:gd name="connsiteX52" fmla="*/ 430242 w 596772"/>
                <a:gd name="connsiteY52" fmla="*/ 603828 h 603828"/>
                <a:gd name="connsiteX53" fmla="*/ 398055 w 596772"/>
                <a:gd name="connsiteY53" fmla="*/ 576657 h 603828"/>
                <a:gd name="connsiteX54" fmla="*/ 369445 w 596772"/>
                <a:gd name="connsiteY54" fmla="*/ 410522 h 603828"/>
                <a:gd name="connsiteX55" fmla="*/ 226238 w 596772"/>
                <a:gd name="connsiteY55" fmla="*/ 410522 h 603828"/>
                <a:gd name="connsiteX56" fmla="*/ 197628 w 596772"/>
                <a:gd name="connsiteY56" fmla="*/ 576657 h 603828"/>
                <a:gd name="connsiteX57" fmla="*/ 165442 w 596772"/>
                <a:gd name="connsiteY57" fmla="*/ 603828 h 603828"/>
                <a:gd name="connsiteX58" fmla="*/ 159844 w 596772"/>
                <a:gd name="connsiteY58" fmla="*/ 603207 h 603828"/>
                <a:gd name="connsiteX59" fmla="*/ 133255 w 596772"/>
                <a:gd name="connsiteY59" fmla="*/ 565633 h 603828"/>
                <a:gd name="connsiteX60" fmla="*/ 159844 w 596772"/>
                <a:gd name="connsiteY60" fmla="*/ 410522 h 603828"/>
                <a:gd name="connsiteX61" fmla="*/ 36385 w 596772"/>
                <a:gd name="connsiteY61" fmla="*/ 410522 h 603828"/>
                <a:gd name="connsiteX62" fmla="*/ 0 w 596772"/>
                <a:gd name="connsiteY62" fmla="*/ 374345 h 603828"/>
                <a:gd name="connsiteX63" fmla="*/ 0 w 596772"/>
                <a:gd name="connsiteY63" fmla="*/ 36177 h 603828"/>
                <a:gd name="connsiteX64" fmla="*/ 36385 w 596772"/>
                <a:gd name="connsiteY64" fmla="*/ 0 h 60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96772" h="603828">
                  <a:moveTo>
                    <a:pt x="327500" y="222827"/>
                  </a:moveTo>
                  <a:cubicBezTo>
                    <a:pt x="322213" y="222827"/>
                    <a:pt x="317859" y="227174"/>
                    <a:pt x="317859" y="232453"/>
                  </a:cubicBezTo>
                  <a:cubicBezTo>
                    <a:pt x="317859" y="237732"/>
                    <a:pt x="322213" y="242079"/>
                    <a:pt x="327500" y="242079"/>
                  </a:cubicBezTo>
                  <a:cubicBezTo>
                    <a:pt x="332787" y="242079"/>
                    <a:pt x="337141" y="237732"/>
                    <a:pt x="337141" y="232453"/>
                  </a:cubicBezTo>
                  <a:cubicBezTo>
                    <a:pt x="337141" y="227174"/>
                    <a:pt x="332787" y="222827"/>
                    <a:pt x="327500" y="222827"/>
                  </a:cubicBezTo>
                  <a:close/>
                  <a:moveTo>
                    <a:pt x="412093" y="152184"/>
                  </a:moveTo>
                  <a:cubicBezTo>
                    <a:pt x="406806" y="152184"/>
                    <a:pt x="402452" y="156532"/>
                    <a:pt x="402452" y="161810"/>
                  </a:cubicBezTo>
                  <a:cubicBezTo>
                    <a:pt x="402452" y="167089"/>
                    <a:pt x="406806" y="171436"/>
                    <a:pt x="412093" y="171436"/>
                  </a:cubicBezTo>
                  <a:cubicBezTo>
                    <a:pt x="417380" y="171436"/>
                    <a:pt x="421734" y="167089"/>
                    <a:pt x="421734" y="161810"/>
                  </a:cubicBezTo>
                  <a:cubicBezTo>
                    <a:pt x="421734" y="156532"/>
                    <a:pt x="417380" y="152184"/>
                    <a:pt x="412093" y="152184"/>
                  </a:cubicBezTo>
                  <a:close/>
                  <a:moveTo>
                    <a:pt x="198124" y="145508"/>
                  </a:moveTo>
                  <a:cubicBezTo>
                    <a:pt x="189105" y="145508"/>
                    <a:pt x="181796" y="152805"/>
                    <a:pt x="181796" y="161810"/>
                  </a:cubicBezTo>
                  <a:cubicBezTo>
                    <a:pt x="181796" y="170815"/>
                    <a:pt x="189105" y="178112"/>
                    <a:pt x="198124" y="178112"/>
                  </a:cubicBezTo>
                  <a:cubicBezTo>
                    <a:pt x="207143" y="178112"/>
                    <a:pt x="214451" y="170815"/>
                    <a:pt x="214451" y="161810"/>
                  </a:cubicBezTo>
                  <a:cubicBezTo>
                    <a:pt x="214451" y="152805"/>
                    <a:pt x="207143" y="145508"/>
                    <a:pt x="198124" y="145508"/>
                  </a:cubicBezTo>
                  <a:close/>
                  <a:moveTo>
                    <a:pt x="198124" y="123772"/>
                  </a:moveTo>
                  <a:cubicBezTo>
                    <a:pt x="219116" y="123772"/>
                    <a:pt x="236221" y="140850"/>
                    <a:pt x="236221" y="161810"/>
                  </a:cubicBezTo>
                  <a:cubicBezTo>
                    <a:pt x="236221" y="169884"/>
                    <a:pt x="233578" y="177336"/>
                    <a:pt x="229379" y="183546"/>
                  </a:cubicBezTo>
                  <a:lnTo>
                    <a:pt x="325945" y="200625"/>
                  </a:lnTo>
                  <a:lnTo>
                    <a:pt x="382859" y="172989"/>
                  </a:lnTo>
                  <a:cubicBezTo>
                    <a:pt x="381615" y="169573"/>
                    <a:pt x="380682" y="165847"/>
                    <a:pt x="380682" y="161810"/>
                  </a:cubicBezTo>
                  <a:cubicBezTo>
                    <a:pt x="380682" y="144577"/>
                    <a:pt x="394832" y="130448"/>
                    <a:pt x="412093" y="130448"/>
                  </a:cubicBezTo>
                  <a:cubicBezTo>
                    <a:pt x="429509" y="130448"/>
                    <a:pt x="443504" y="144577"/>
                    <a:pt x="443504" y="161810"/>
                  </a:cubicBezTo>
                  <a:cubicBezTo>
                    <a:pt x="443504" y="179199"/>
                    <a:pt x="429353" y="193172"/>
                    <a:pt x="412093" y="193172"/>
                  </a:cubicBezTo>
                  <a:cubicBezTo>
                    <a:pt x="407117" y="193172"/>
                    <a:pt x="402452" y="191930"/>
                    <a:pt x="398253" y="189757"/>
                  </a:cubicBezTo>
                  <a:lnTo>
                    <a:pt x="351448" y="212424"/>
                  </a:lnTo>
                  <a:cubicBezTo>
                    <a:pt x="355957" y="217859"/>
                    <a:pt x="358912" y="224845"/>
                    <a:pt x="358912" y="232453"/>
                  </a:cubicBezTo>
                  <a:cubicBezTo>
                    <a:pt x="358912" y="249842"/>
                    <a:pt x="344761" y="263815"/>
                    <a:pt x="327500" y="263815"/>
                  </a:cubicBezTo>
                  <a:cubicBezTo>
                    <a:pt x="310084" y="263815"/>
                    <a:pt x="296089" y="249842"/>
                    <a:pt x="296089" y="232453"/>
                  </a:cubicBezTo>
                  <a:cubicBezTo>
                    <a:pt x="296089" y="227329"/>
                    <a:pt x="297489" y="222361"/>
                    <a:pt x="299821" y="218169"/>
                  </a:cubicBezTo>
                  <a:lnTo>
                    <a:pt x="203255" y="200935"/>
                  </a:lnTo>
                  <a:lnTo>
                    <a:pt x="174954" y="244408"/>
                  </a:lnTo>
                  <a:cubicBezTo>
                    <a:pt x="176198" y="247047"/>
                    <a:pt x="176820" y="249842"/>
                    <a:pt x="176820" y="252947"/>
                  </a:cubicBezTo>
                  <a:cubicBezTo>
                    <a:pt x="176820" y="264281"/>
                    <a:pt x="167646" y="273441"/>
                    <a:pt x="156294" y="273441"/>
                  </a:cubicBezTo>
                  <a:cubicBezTo>
                    <a:pt x="145098" y="273441"/>
                    <a:pt x="135768" y="264281"/>
                    <a:pt x="135768" y="252947"/>
                  </a:cubicBezTo>
                  <a:cubicBezTo>
                    <a:pt x="135768" y="241613"/>
                    <a:pt x="145098" y="232453"/>
                    <a:pt x="156294" y="232453"/>
                  </a:cubicBezTo>
                  <a:cubicBezTo>
                    <a:pt x="156450" y="232453"/>
                    <a:pt x="156605" y="232453"/>
                    <a:pt x="156761" y="232453"/>
                  </a:cubicBezTo>
                  <a:lnTo>
                    <a:pt x="180863" y="195501"/>
                  </a:lnTo>
                  <a:cubicBezTo>
                    <a:pt x="168579" y="189291"/>
                    <a:pt x="160026" y="176560"/>
                    <a:pt x="160026" y="161810"/>
                  </a:cubicBezTo>
                  <a:cubicBezTo>
                    <a:pt x="160026" y="140850"/>
                    <a:pt x="177131" y="123772"/>
                    <a:pt x="198124" y="123772"/>
                  </a:cubicBezTo>
                  <a:close/>
                  <a:moveTo>
                    <a:pt x="63907" y="67696"/>
                  </a:moveTo>
                  <a:lnTo>
                    <a:pt x="63907" y="335684"/>
                  </a:lnTo>
                  <a:lnTo>
                    <a:pt x="528201" y="335684"/>
                  </a:lnTo>
                  <a:lnTo>
                    <a:pt x="528201" y="67696"/>
                  </a:lnTo>
                  <a:close/>
                  <a:moveTo>
                    <a:pt x="36385" y="0"/>
                  </a:moveTo>
                  <a:lnTo>
                    <a:pt x="560543" y="0"/>
                  </a:lnTo>
                  <a:cubicBezTo>
                    <a:pt x="580601" y="0"/>
                    <a:pt x="596772" y="16148"/>
                    <a:pt x="596772" y="36177"/>
                  </a:cubicBezTo>
                  <a:lnTo>
                    <a:pt x="596772" y="374345"/>
                  </a:lnTo>
                  <a:cubicBezTo>
                    <a:pt x="596772" y="394375"/>
                    <a:pt x="580601" y="410522"/>
                    <a:pt x="560543" y="410522"/>
                  </a:cubicBezTo>
                  <a:lnTo>
                    <a:pt x="435684" y="410522"/>
                  </a:lnTo>
                  <a:lnTo>
                    <a:pt x="462428" y="565633"/>
                  </a:lnTo>
                  <a:cubicBezTo>
                    <a:pt x="465538" y="583333"/>
                    <a:pt x="453565" y="600257"/>
                    <a:pt x="435839" y="603207"/>
                  </a:cubicBezTo>
                  <a:cubicBezTo>
                    <a:pt x="433818" y="603673"/>
                    <a:pt x="432108" y="603828"/>
                    <a:pt x="430242" y="603828"/>
                  </a:cubicBezTo>
                  <a:cubicBezTo>
                    <a:pt x="414537" y="603828"/>
                    <a:pt x="400854" y="592494"/>
                    <a:pt x="398055" y="576657"/>
                  </a:cubicBezTo>
                  <a:lnTo>
                    <a:pt x="369445" y="410522"/>
                  </a:lnTo>
                  <a:lnTo>
                    <a:pt x="226238" y="410522"/>
                  </a:lnTo>
                  <a:lnTo>
                    <a:pt x="197628" y="576657"/>
                  </a:lnTo>
                  <a:cubicBezTo>
                    <a:pt x="194829" y="592494"/>
                    <a:pt x="180991" y="603828"/>
                    <a:pt x="165442" y="603828"/>
                  </a:cubicBezTo>
                  <a:cubicBezTo>
                    <a:pt x="163576" y="603828"/>
                    <a:pt x="161710" y="603673"/>
                    <a:pt x="159844" y="603207"/>
                  </a:cubicBezTo>
                  <a:cubicBezTo>
                    <a:pt x="142118" y="600257"/>
                    <a:pt x="130145" y="583333"/>
                    <a:pt x="133255" y="565633"/>
                  </a:cubicBezTo>
                  <a:lnTo>
                    <a:pt x="159844" y="410522"/>
                  </a:lnTo>
                  <a:lnTo>
                    <a:pt x="36385" y="410522"/>
                  </a:lnTo>
                  <a:cubicBezTo>
                    <a:pt x="16326" y="410522"/>
                    <a:pt x="0" y="394375"/>
                    <a:pt x="0" y="374345"/>
                  </a:cubicBezTo>
                  <a:lnTo>
                    <a:pt x="0" y="36177"/>
                  </a:lnTo>
                  <a:cubicBezTo>
                    <a:pt x="0" y="16148"/>
                    <a:pt x="16326" y="0"/>
                    <a:pt x="36385" y="0"/>
                  </a:cubicBezTo>
                  <a:close/>
                </a:path>
              </a:pathLst>
            </a:custGeom>
            <a:solidFill>
              <a:schemeClr val="bg1"/>
            </a:solidFill>
            <a:ln>
              <a:noFill/>
            </a:ln>
          </p:spPr>
        </p:sp>
      </p:grpSp>
      <p:cxnSp>
        <p:nvCxnSpPr>
          <p:cNvPr id="18" name="直接箭头连接符 17">
            <a:extLst>
              <a:ext uri="{FF2B5EF4-FFF2-40B4-BE49-F238E27FC236}">
                <a16:creationId xmlns:a16="http://schemas.microsoft.com/office/drawing/2014/main" id="{6193C2A1-D9BA-4C61-ADD6-BE2DA1469345}"/>
              </a:ext>
            </a:extLst>
          </p:cNvPr>
          <p:cNvCxnSpPr>
            <a:cxnSpLocks/>
          </p:cNvCxnSpPr>
          <p:nvPr/>
        </p:nvCxnSpPr>
        <p:spPr>
          <a:xfrm flipV="1">
            <a:off x="1060755" y="2805839"/>
            <a:ext cx="0" cy="975561"/>
          </a:xfrm>
          <a:prstGeom prst="straightConnector1">
            <a:avLst/>
          </a:prstGeom>
          <a:ln w="28575">
            <a:solidFill>
              <a:srgbClr val="004578"/>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a:extLst>
              <a:ext uri="{FF2B5EF4-FFF2-40B4-BE49-F238E27FC236}">
                <a16:creationId xmlns:a16="http://schemas.microsoft.com/office/drawing/2014/main" id="{CA2C228F-A887-4272-AA76-50FAF2F52A36}"/>
              </a:ext>
            </a:extLst>
          </p:cNvPr>
          <p:cNvCxnSpPr/>
          <p:nvPr/>
        </p:nvCxnSpPr>
        <p:spPr>
          <a:xfrm flipV="1">
            <a:off x="4955993" y="2780297"/>
            <a:ext cx="0" cy="975561"/>
          </a:xfrm>
          <a:prstGeom prst="straightConnector1">
            <a:avLst/>
          </a:prstGeom>
          <a:ln w="28575">
            <a:solidFill>
              <a:srgbClr val="004578"/>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a:extLst>
              <a:ext uri="{FF2B5EF4-FFF2-40B4-BE49-F238E27FC236}">
                <a16:creationId xmlns:a16="http://schemas.microsoft.com/office/drawing/2014/main" id="{D2A9FCE1-4ED0-4E0A-9A3A-00FFAC0F17EB}"/>
              </a:ext>
            </a:extLst>
          </p:cNvPr>
          <p:cNvCxnSpPr>
            <a:cxnSpLocks/>
          </p:cNvCxnSpPr>
          <p:nvPr/>
        </p:nvCxnSpPr>
        <p:spPr>
          <a:xfrm>
            <a:off x="2848359" y="3841326"/>
            <a:ext cx="0" cy="975561"/>
          </a:xfrm>
          <a:prstGeom prst="straightConnector1">
            <a:avLst/>
          </a:prstGeom>
          <a:ln w="28575">
            <a:solidFill>
              <a:srgbClr val="004578"/>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20">
            <a:extLst>
              <a:ext uri="{FF2B5EF4-FFF2-40B4-BE49-F238E27FC236}">
                <a16:creationId xmlns:a16="http://schemas.microsoft.com/office/drawing/2014/main" id="{29E5C15A-5E6C-42A0-9E5C-EED99AA2E8E9}"/>
              </a:ext>
            </a:extLst>
          </p:cNvPr>
          <p:cNvCxnSpPr>
            <a:cxnSpLocks/>
          </p:cNvCxnSpPr>
          <p:nvPr/>
        </p:nvCxnSpPr>
        <p:spPr>
          <a:xfrm>
            <a:off x="10816078" y="3809175"/>
            <a:ext cx="0" cy="975561"/>
          </a:xfrm>
          <a:prstGeom prst="straightConnector1">
            <a:avLst/>
          </a:prstGeom>
          <a:ln w="28575">
            <a:solidFill>
              <a:srgbClr val="004578"/>
            </a:solidFill>
            <a:tailEnd type="triangle"/>
          </a:ln>
        </p:spPr>
        <p:style>
          <a:lnRef idx="1">
            <a:schemeClr val="accent1"/>
          </a:lnRef>
          <a:fillRef idx="0">
            <a:schemeClr val="accent1"/>
          </a:fillRef>
          <a:effectRef idx="0">
            <a:schemeClr val="accent1"/>
          </a:effectRef>
          <a:fontRef idx="minor">
            <a:schemeClr val="tx1"/>
          </a:fontRef>
        </p:style>
      </p:cxnSp>
      <p:sp>
        <p:nvSpPr>
          <p:cNvPr id="28" name="文本框 27">
            <a:extLst>
              <a:ext uri="{FF2B5EF4-FFF2-40B4-BE49-F238E27FC236}">
                <a16:creationId xmlns:a16="http://schemas.microsoft.com/office/drawing/2014/main" id="{0708B099-0DDA-4AF7-80DA-C366F4ACC611}"/>
              </a:ext>
            </a:extLst>
          </p:cNvPr>
          <p:cNvSpPr txBox="1"/>
          <p:nvPr/>
        </p:nvSpPr>
        <p:spPr>
          <a:xfrm>
            <a:off x="2126029" y="2534496"/>
            <a:ext cx="1771109" cy="1081899"/>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2024.02-2024.04</a:t>
            </a:r>
            <a:endParaRPr kumimoji="0" lang="zh-CN" altLang="en-US"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sp>
        <p:nvSpPr>
          <p:cNvPr id="29" name="文本框 28">
            <a:extLst>
              <a:ext uri="{FF2B5EF4-FFF2-40B4-BE49-F238E27FC236}">
                <a16:creationId xmlns:a16="http://schemas.microsoft.com/office/drawing/2014/main" id="{345A9D5B-0501-40D3-83FC-D7EF44999EF2}"/>
              </a:ext>
            </a:extLst>
          </p:cNvPr>
          <p:cNvSpPr txBox="1"/>
          <p:nvPr/>
        </p:nvSpPr>
        <p:spPr>
          <a:xfrm>
            <a:off x="1770090" y="1624880"/>
            <a:ext cx="2558084" cy="853567"/>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研究动态物体跟踪方法，申请一篇专利</a:t>
            </a:r>
            <a:endParaRPr kumimoji="0" lang="en-US" altLang="zh-CN"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30" name="文本框 29">
            <a:extLst>
              <a:ext uri="{FF2B5EF4-FFF2-40B4-BE49-F238E27FC236}">
                <a16:creationId xmlns:a16="http://schemas.microsoft.com/office/drawing/2014/main" id="{3F406CDF-58C1-48C0-966A-B590B5F092BA}"/>
              </a:ext>
            </a:extLst>
          </p:cNvPr>
          <p:cNvSpPr txBox="1"/>
          <p:nvPr/>
        </p:nvSpPr>
        <p:spPr>
          <a:xfrm>
            <a:off x="10011851" y="2414690"/>
            <a:ext cx="1771109" cy="1081899"/>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2024.11-2025.03</a:t>
            </a:r>
            <a:endParaRPr kumimoji="0" lang="zh-CN" altLang="en-US"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sp>
        <p:nvSpPr>
          <p:cNvPr id="31" name="文本框 30">
            <a:extLst>
              <a:ext uri="{FF2B5EF4-FFF2-40B4-BE49-F238E27FC236}">
                <a16:creationId xmlns:a16="http://schemas.microsoft.com/office/drawing/2014/main" id="{0FF06DD8-0AC5-466E-A641-BD3E3987154A}"/>
              </a:ext>
            </a:extLst>
          </p:cNvPr>
          <p:cNvSpPr txBox="1"/>
          <p:nvPr/>
        </p:nvSpPr>
        <p:spPr>
          <a:xfrm>
            <a:off x="9543872" y="1638733"/>
            <a:ext cx="2431906" cy="453457"/>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lang="zh-CN" altLang="en-US" sz="2000" dirty="0">
                <a:latin typeface="微软雅黑" panose="020B0503020204020204" pitchFamily="34" charset="-122"/>
                <a:ea typeface="微软雅黑" panose="020B0503020204020204" pitchFamily="34" charset="-122"/>
              </a:rPr>
              <a:t>撰写硕士学位论文</a:t>
            </a:r>
            <a:endParaRPr kumimoji="0" lang="en-US" altLang="zh-CN"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32" name="文本框 31">
            <a:extLst>
              <a:ext uri="{FF2B5EF4-FFF2-40B4-BE49-F238E27FC236}">
                <a16:creationId xmlns:a16="http://schemas.microsoft.com/office/drawing/2014/main" id="{FDFDE4BD-2A07-45D5-A3FF-82A1691406A8}"/>
              </a:ext>
            </a:extLst>
          </p:cNvPr>
          <p:cNvSpPr txBox="1"/>
          <p:nvPr/>
        </p:nvSpPr>
        <p:spPr>
          <a:xfrm>
            <a:off x="4241908" y="3992288"/>
            <a:ext cx="1771109" cy="1081899"/>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2024.04-2024.06</a:t>
            </a:r>
            <a:endParaRPr kumimoji="0" lang="zh-CN" altLang="en-US"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sp>
        <p:nvSpPr>
          <p:cNvPr id="33" name="文本框 32">
            <a:extLst>
              <a:ext uri="{FF2B5EF4-FFF2-40B4-BE49-F238E27FC236}">
                <a16:creationId xmlns:a16="http://schemas.microsoft.com/office/drawing/2014/main" id="{5C8864DC-BEFC-4594-B486-906DC50AD10B}"/>
              </a:ext>
            </a:extLst>
          </p:cNvPr>
          <p:cNvSpPr txBox="1"/>
          <p:nvPr/>
        </p:nvSpPr>
        <p:spPr>
          <a:xfrm>
            <a:off x="3651027" y="5185609"/>
            <a:ext cx="2648031" cy="853567"/>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研究包含动态物体的局部优化和全局优化</a:t>
            </a:r>
            <a:endParaRPr kumimoji="0" lang="en-US" altLang="zh-CN"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34" name="文本框 33">
            <a:extLst>
              <a:ext uri="{FF2B5EF4-FFF2-40B4-BE49-F238E27FC236}">
                <a16:creationId xmlns:a16="http://schemas.microsoft.com/office/drawing/2014/main" id="{8F83F047-388C-4D44-8329-DC387D630316}"/>
              </a:ext>
            </a:extLst>
          </p:cNvPr>
          <p:cNvSpPr txBox="1"/>
          <p:nvPr/>
        </p:nvSpPr>
        <p:spPr>
          <a:xfrm>
            <a:off x="320344" y="4022494"/>
            <a:ext cx="1771109" cy="1081899"/>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2023.12-2024.02</a:t>
            </a:r>
            <a:endParaRPr kumimoji="0" lang="zh-CN" altLang="en-US"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sp>
        <p:nvSpPr>
          <p:cNvPr id="35" name="文本框 34">
            <a:extLst>
              <a:ext uri="{FF2B5EF4-FFF2-40B4-BE49-F238E27FC236}">
                <a16:creationId xmlns:a16="http://schemas.microsoft.com/office/drawing/2014/main" id="{2EB37558-2145-43F2-A5F3-D75EB64FE45C}"/>
              </a:ext>
            </a:extLst>
          </p:cNvPr>
          <p:cNvSpPr txBox="1"/>
          <p:nvPr/>
        </p:nvSpPr>
        <p:spPr>
          <a:xfrm>
            <a:off x="-37057" y="5186802"/>
            <a:ext cx="2431906" cy="853567"/>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研究动态物体判别方法</a:t>
            </a:r>
            <a:endParaRPr kumimoji="0" lang="en-US" altLang="zh-CN"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25" name="文本框 24">
            <a:extLst>
              <a:ext uri="{FF2B5EF4-FFF2-40B4-BE49-F238E27FC236}">
                <a16:creationId xmlns:a16="http://schemas.microsoft.com/office/drawing/2014/main" id="{03AE1F28-C249-860E-49C9-91F6D07CE456}"/>
              </a:ext>
            </a:extLst>
          </p:cNvPr>
          <p:cNvSpPr txBox="1"/>
          <p:nvPr/>
        </p:nvSpPr>
        <p:spPr>
          <a:xfrm>
            <a:off x="612397" y="606212"/>
            <a:ext cx="4096879"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400" b="1" dirty="0">
                <a:solidFill>
                  <a:srgbClr val="004578"/>
                </a:solidFill>
                <a:latin typeface="微软雅黑" panose="020B0503020204020204" pitchFamily="34" charset="-122"/>
                <a:ea typeface="微软雅黑" panose="020B0503020204020204" pitchFamily="34" charset="-122"/>
              </a:rPr>
              <a:t>四、预期规划</a:t>
            </a:r>
            <a:endParaRPr kumimoji="0" lang="zh-CN" altLang="en-US" sz="2400" b="1"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sp>
        <p:nvSpPr>
          <p:cNvPr id="22" name="矩形 21">
            <a:extLst>
              <a:ext uri="{FF2B5EF4-FFF2-40B4-BE49-F238E27FC236}">
                <a16:creationId xmlns:a16="http://schemas.microsoft.com/office/drawing/2014/main" id="{1217F848-286C-CE46-6CBE-6CFC55B6846E}"/>
              </a:ext>
            </a:extLst>
          </p:cNvPr>
          <p:cNvSpPr/>
          <p:nvPr/>
        </p:nvSpPr>
        <p:spPr>
          <a:xfrm>
            <a:off x="13090052" y="1516770"/>
            <a:ext cx="72000" cy="1540042"/>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3" name="矩形 22">
            <a:extLst>
              <a:ext uri="{FF2B5EF4-FFF2-40B4-BE49-F238E27FC236}">
                <a16:creationId xmlns:a16="http://schemas.microsoft.com/office/drawing/2014/main" id="{211F52C7-E8EB-CB5C-A546-FF7C603509EB}"/>
              </a:ext>
            </a:extLst>
          </p:cNvPr>
          <p:cNvSpPr/>
          <p:nvPr/>
        </p:nvSpPr>
        <p:spPr>
          <a:xfrm>
            <a:off x="14405686" y="655803"/>
            <a:ext cx="72000" cy="1540042"/>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37" name="组合 36">
            <a:extLst>
              <a:ext uri="{FF2B5EF4-FFF2-40B4-BE49-F238E27FC236}">
                <a16:creationId xmlns:a16="http://schemas.microsoft.com/office/drawing/2014/main" id="{0060EE58-F16C-484F-29A7-DB8ACB67060D}"/>
              </a:ext>
            </a:extLst>
          </p:cNvPr>
          <p:cNvGrpSpPr/>
          <p:nvPr/>
        </p:nvGrpSpPr>
        <p:grpSpPr>
          <a:xfrm>
            <a:off x="8236466" y="1615040"/>
            <a:ext cx="1039864" cy="1039864"/>
            <a:chOff x="7128681" y="1680275"/>
            <a:chExt cx="1039864" cy="1039864"/>
          </a:xfrm>
        </p:grpSpPr>
        <p:sp>
          <p:nvSpPr>
            <p:cNvPr id="38" name="椭圆 37">
              <a:extLst>
                <a:ext uri="{FF2B5EF4-FFF2-40B4-BE49-F238E27FC236}">
                  <a16:creationId xmlns:a16="http://schemas.microsoft.com/office/drawing/2014/main" id="{7AD44A8D-3922-39D7-AA03-B8D43A871D3F}"/>
                </a:ext>
              </a:extLst>
            </p:cNvPr>
            <p:cNvSpPr/>
            <p:nvPr/>
          </p:nvSpPr>
          <p:spPr>
            <a:xfrm>
              <a:off x="7128681" y="1680275"/>
              <a:ext cx="1039864" cy="1039864"/>
            </a:xfrm>
            <a:prstGeom prst="ellipse">
              <a:avLst/>
            </a:prstGeom>
            <a:solidFill>
              <a:srgbClr val="004578"/>
            </a:solidFill>
            <a:ln>
              <a:noFill/>
            </a:ln>
            <a:effectLst>
              <a:outerShdw blurRad="215900" dir="2700000" sx="102000" sy="102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9" name="strategical-planning_27141">
              <a:extLst>
                <a:ext uri="{FF2B5EF4-FFF2-40B4-BE49-F238E27FC236}">
                  <a16:creationId xmlns:a16="http://schemas.microsoft.com/office/drawing/2014/main" id="{CBF8C735-0562-5A42-A15E-1AEC011B5679}"/>
                </a:ext>
              </a:extLst>
            </p:cNvPr>
            <p:cNvSpPr>
              <a:spLocks noChangeAspect="1"/>
            </p:cNvSpPr>
            <p:nvPr/>
          </p:nvSpPr>
          <p:spPr bwMode="auto">
            <a:xfrm>
              <a:off x="7366383" y="1933464"/>
              <a:ext cx="602560" cy="609685"/>
            </a:xfrm>
            <a:custGeom>
              <a:avLst/>
              <a:gdLst>
                <a:gd name="connsiteX0" fmla="*/ 327500 w 596772"/>
                <a:gd name="connsiteY0" fmla="*/ 222827 h 603828"/>
                <a:gd name="connsiteX1" fmla="*/ 317859 w 596772"/>
                <a:gd name="connsiteY1" fmla="*/ 232453 h 603828"/>
                <a:gd name="connsiteX2" fmla="*/ 327500 w 596772"/>
                <a:gd name="connsiteY2" fmla="*/ 242079 h 603828"/>
                <a:gd name="connsiteX3" fmla="*/ 337141 w 596772"/>
                <a:gd name="connsiteY3" fmla="*/ 232453 h 603828"/>
                <a:gd name="connsiteX4" fmla="*/ 327500 w 596772"/>
                <a:gd name="connsiteY4" fmla="*/ 222827 h 603828"/>
                <a:gd name="connsiteX5" fmla="*/ 412093 w 596772"/>
                <a:gd name="connsiteY5" fmla="*/ 152184 h 603828"/>
                <a:gd name="connsiteX6" fmla="*/ 402452 w 596772"/>
                <a:gd name="connsiteY6" fmla="*/ 161810 h 603828"/>
                <a:gd name="connsiteX7" fmla="*/ 412093 w 596772"/>
                <a:gd name="connsiteY7" fmla="*/ 171436 h 603828"/>
                <a:gd name="connsiteX8" fmla="*/ 421734 w 596772"/>
                <a:gd name="connsiteY8" fmla="*/ 161810 h 603828"/>
                <a:gd name="connsiteX9" fmla="*/ 412093 w 596772"/>
                <a:gd name="connsiteY9" fmla="*/ 152184 h 603828"/>
                <a:gd name="connsiteX10" fmla="*/ 198124 w 596772"/>
                <a:gd name="connsiteY10" fmla="*/ 145508 h 603828"/>
                <a:gd name="connsiteX11" fmla="*/ 181796 w 596772"/>
                <a:gd name="connsiteY11" fmla="*/ 161810 h 603828"/>
                <a:gd name="connsiteX12" fmla="*/ 198124 w 596772"/>
                <a:gd name="connsiteY12" fmla="*/ 178112 h 603828"/>
                <a:gd name="connsiteX13" fmla="*/ 214451 w 596772"/>
                <a:gd name="connsiteY13" fmla="*/ 161810 h 603828"/>
                <a:gd name="connsiteX14" fmla="*/ 198124 w 596772"/>
                <a:gd name="connsiteY14" fmla="*/ 145508 h 603828"/>
                <a:gd name="connsiteX15" fmla="*/ 198124 w 596772"/>
                <a:gd name="connsiteY15" fmla="*/ 123772 h 603828"/>
                <a:gd name="connsiteX16" fmla="*/ 236221 w 596772"/>
                <a:gd name="connsiteY16" fmla="*/ 161810 h 603828"/>
                <a:gd name="connsiteX17" fmla="*/ 229379 w 596772"/>
                <a:gd name="connsiteY17" fmla="*/ 183546 h 603828"/>
                <a:gd name="connsiteX18" fmla="*/ 325945 w 596772"/>
                <a:gd name="connsiteY18" fmla="*/ 200625 h 603828"/>
                <a:gd name="connsiteX19" fmla="*/ 382859 w 596772"/>
                <a:gd name="connsiteY19" fmla="*/ 172989 h 603828"/>
                <a:gd name="connsiteX20" fmla="*/ 380682 w 596772"/>
                <a:gd name="connsiteY20" fmla="*/ 161810 h 603828"/>
                <a:gd name="connsiteX21" fmla="*/ 412093 w 596772"/>
                <a:gd name="connsiteY21" fmla="*/ 130448 h 603828"/>
                <a:gd name="connsiteX22" fmla="*/ 443504 w 596772"/>
                <a:gd name="connsiteY22" fmla="*/ 161810 h 603828"/>
                <a:gd name="connsiteX23" fmla="*/ 412093 w 596772"/>
                <a:gd name="connsiteY23" fmla="*/ 193172 h 603828"/>
                <a:gd name="connsiteX24" fmla="*/ 398253 w 596772"/>
                <a:gd name="connsiteY24" fmla="*/ 189757 h 603828"/>
                <a:gd name="connsiteX25" fmla="*/ 351448 w 596772"/>
                <a:gd name="connsiteY25" fmla="*/ 212424 h 603828"/>
                <a:gd name="connsiteX26" fmla="*/ 358912 w 596772"/>
                <a:gd name="connsiteY26" fmla="*/ 232453 h 603828"/>
                <a:gd name="connsiteX27" fmla="*/ 327500 w 596772"/>
                <a:gd name="connsiteY27" fmla="*/ 263815 h 603828"/>
                <a:gd name="connsiteX28" fmla="*/ 296089 w 596772"/>
                <a:gd name="connsiteY28" fmla="*/ 232453 h 603828"/>
                <a:gd name="connsiteX29" fmla="*/ 299821 w 596772"/>
                <a:gd name="connsiteY29" fmla="*/ 218169 h 603828"/>
                <a:gd name="connsiteX30" fmla="*/ 203255 w 596772"/>
                <a:gd name="connsiteY30" fmla="*/ 200935 h 603828"/>
                <a:gd name="connsiteX31" fmla="*/ 174954 w 596772"/>
                <a:gd name="connsiteY31" fmla="*/ 244408 h 603828"/>
                <a:gd name="connsiteX32" fmla="*/ 176820 w 596772"/>
                <a:gd name="connsiteY32" fmla="*/ 252947 h 603828"/>
                <a:gd name="connsiteX33" fmla="*/ 156294 w 596772"/>
                <a:gd name="connsiteY33" fmla="*/ 273441 h 603828"/>
                <a:gd name="connsiteX34" fmla="*/ 135768 w 596772"/>
                <a:gd name="connsiteY34" fmla="*/ 252947 h 603828"/>
                <a:gd name="connsiteX35" fmla="*/ 156294 w 596772"/>
                <a:gd name="connsiteY35" fmla="*/ 232453 h 603828"/>
                <a:gd name="connsiteX36" fmla="*/ 156761 w 596772"/>
                <a:gd name="connsiteY36" fmla="*/ 232453 h 603828"/>
                <a:gd name="connsiteX37" fmla="*/ 180863 w 596772"/>
                <a:gd name="connsiteY37" fmla="*/ 195501 h 603828"/>
                <a:gd name="connsiteX38" fmla="*/ 160026 w 596772"/>
                <a:gd name="connsiteY38" fmla="*/ 161810 h 603828"/>
                <a:gd name="connsiteX39" fmla="*/ 198124 w 596772"/>
                <a:gd name="connsiteY39" fmla="*/ 123772 h 603828"/>
                <a:gd name="connsiteX40" fmla="*/ 63907 w 596772"/>
                <a:gd name="connsiteY40" fmla="*/ 67696 h 603828"/>
                <a:gd name="connsiteX41" fmla="*/ 63907 w 596772"/>
                <a:gd name="connsiteY41" fmla="*/ 335684 h 603828"/>
                <a:gd name="connsiteX42" fmla="*/ 528201 w 596772"/>
                <a:gd name="connsiteY42" fmla="*/ 335684 h 603828"/>
                <a:gd name="connsiteX43" fmla="*/ 528201 w 596772"/>
                <a:gd name="connsiteY43" fmla="*/ 67696 h 603828"/>
                <a:gd name="connsiteX44" fmla="*/ 36385 w 596772"/>
                <a:gd name="connsiteY44" fmla="*/ 0 h 603828"/>
                <a:gd name="connsiteX45" fmla="*/ 560543 w 596772"/>
                <a:gd name="connsiteY45" fmla="*/ 0 h 603828"/>
                <a:gd name="connsiteX46" fmla="*/ 596772 w 596772"/>
                <a:gd name="connsiteY46" fmla="*/ 36177 h 603828"/>
                <a:gd name="connsiteX47" fmla="*/ 596772 w 596772"/>
                <a:gd name="connsiteY47" fmla="*/ 374345 h 603828"/>
                <a:gd name="connsiteX48" fmla="*/ 560543 w 596772"/>
                <a:gd name="connsiteY48" fmla="*/ 410522 h 603828"/>
                <a:gd name="connsiteX49" fmla="*/ 435684 w 596772"/>
                <a:gd name="connsiteY49" fmla="*/ 410522 h 603828"/>
                <a:gd name="connsiteX50" fmla="*/ 462428 w 596772"/>
                <a:gd name="connsiteY50" fmla="*/ 565633 h 603828"/>
                <a:gd name="connsiteX51" fmla="*/ 435839 w 596772"/>
                <a:gd name="connsiteY51" fmla="*/ 603207 h 603828"/>
                <a:gd name="connsiteX52" fmla="*/ 430242 w 596772"/>
                <a:gd name="connsiteY52" fmla="*/ 603828 h 603828"/>
                <a:gd name="connsiteX53" fmla="*/ 398055 w 596772"/>
                <a:gd name="connsiteY53" fmla="*/ 576657 h 603828"/>
                <a:gd name="connsiteX54" fmla="*/ 369445 w 596772"/>
                <a:gd name="connsiteY54" fmla="*/ 410522 h 603828"/>
                <a:gd name="connsiteX55" fmla="*/ 226238 w 596772"/>
                <a:gd name="connsiteY55" fmla="*/ 410522 h 603828"/>
                <a:gd name="connsiteX56" fmla="*/ 197628 w 596772"/>
                <a:gd name="connsiteY56" fmla="*/ 576657 h 603828"/>
                <a:gd name="connsiteX57" fmla="*/ 165442 w 596772"/>
                <a:gd name="connsiteY57" fmla="*/ 603828 h 603828"/>
                <a:gd name="connsiteX58" fmla="*/ 159844 w 596772"/>
                <a:gd name="connsiteY58" fmla="*/ 603207 h 603828"/>
                <a:gd name="connsiteX59" fmla="*/ 133255 w 596772"/>
                <a:gd name="connsiteY59" fmla="*/ 565633 h 603828"/>
                <a:gd name="connsiteX60" fmla="*/ 159844 w 596772"/>
                <a:gd name="connsiteY60" fmla="*/ 410522 h 603828"/>
                <a:gd name="connsiteX61" fmla="*/ 36385 w 596772"/>
                <a:gd name="connsiteY61" fmla="*/ 410522 h 603828"/>
                <a:gd name="connsiteX62" fmla="*/ 0 w 596772"/>
                <a:gd name="connsiteY62" fmla="*/ 374345 h 603828"/>
                <a:gd name="connsiteX63" fmla="*/ 0 w 596772"/>
                <a:gd name="connsiteY63" fmla="*/ 36177 h 603828"/>
                <a:gd name="connsiteX64" fmla="*/ 36385 w 596772"/>
                <a:gd name="connsiteY64" fmla="*/ 0 h 60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96772" h="603828">
                  <a:moveTo>
                    <a:pt x="327500" y="222827"/>
                  </a:moveTo>
                  <a:cubicBezTo>
                    <a:pt x="322213" y="222827"/>
                    <a:pt x="317859" y="227174"/>
                    <a:pt x="317859" y="232453"/>
                  </a:cubicBezTo>
                  <a:cubicBezTo>
                    <a:pt x="317859" y="237732"/>
                    <a:pt x="322213" y="242079"/>
                    <a:pt x="327500" y="242079"/>
                  </a:cubicBezTo>
                  <a:cubicBezTo>
                    <a:pt x="332787" y="242079"/>
                    <a:pt x="337141" y="237732"/>
                    <a:pt x="337141" y="232453"/>
                  </a:cubicBezTo>
                  <a:cubicBezTo>
                    <a:pt x="337141" y="227174"/>
                    <a:pt x="332787" y="222827"/>
                    <a:pt x="327500" y="222827"/>
                  </a:cubicBezTo>
                  <a:close/>
                  <a:moveTo>
                    <a:pt x="412093" y="152184"/>
                  </a:moveTo>
                  <a:cubicBezTo>
                    <a:pt x="406806" y="152184"/>
                    <a:pt x="402452" y="156532"/>
                    <a:pt x="402452" y="161810"/>
                  </a:cubicBezTo>
                  <a:cubicBezTo>
                    <a:pt x="402452" y="167089"/>
                    <a:pt x="406806" y="171436"/>
                    <a:pt x="412093" y="171436"/>
                  </a:cubicBezTo>
                  <a:cubicBezTo>
                    <a:pt x="417380" y="171436"/>
                    <a:pt x="421734" y="167089"/>
                    <a:pt x="421734" y="161810"/>
                  </a:cubicBezTo>
                  <a:cubicBezTo>
                    <a:pt x="421734" y="156532"/>
                    <a:pt x="417380" y="152184"/>
                    <a:pt x="412093" y="152184"/>
                  </a:cubicBezTo>
                  <a:close/>
                  <a:moveTo>
                    <a:pt x="198124" y="145508"/>
                  </a:moveTo>
                  <a:cubicBezTo>
                    <a:pt x="189105" y="145508"/>
                    <a:pt x="181796" y="152805"/>
                    <a:pt x="181796" y="161810"/>
                  </a:cubicBezTo>
                  <a:cubicBezTo>
                    <a:pt x="181796" y="170815"/>
                    <a:pt x="189105" y="178112"/>
                    <a:pt x="198124" y="178112"/>
                  </a:cubicBezTo>
                  <a:cubicBezTo>
                    <a:pt x="207143" y="178112"/>
                    <a:pt x="214451" y="170815"/>
                    <a:pt x="214451" y="161810"/>
                  </a:cubicBezTo>
                  <a:cubicBezTo>
                    <a:pt x="214451" y="152805"/>
                    <a:pt x="207143" y="145508"/>
                    <a:pt x="198124" y="145508"/>
                  </a:cubicBezTo>
                  <a:close/>
                  <a:moveTo>
                    <a:pt x="198124" y="123772"/>
                  </a:moveTo>
                  <a:cubicBezTo>
                    <a:pt x="219116" y="123772"/>
                    <a:pt x="236221" y="140850"/>
                    <a:pt x="236221" y="161810"/>
                  </a:cubicBezTo>
                  <a:cubicBezTo>
                    <a:pt x="236221" y="169884"/>
                    <a:pt x="233578" y="177336"/>
                    <a:pt x="229379" y="183546"/>
                  </a:cubicBezTo>
                  <a:lnTo>
                    <a:pt x="325945" y="200625"/>
                  </a:lnTo>
                  <a:lnTo>
                    <a:pt x="382859" y="172989"/>
                  </a:lnTo>
                  <a:cubicBezTo>
                    <a:pt x="381615" y="169573"/>
                    <a:pt x="380682" y="165847"/>
                    <a:pt x="380682" y="161810"/>
                  </a:cubicBezTo>
                  <a:cubicBezTo>
                    <a:pt x="380682" y="144577"/>
                    <a:pt x="394832" y="130448"/>
                    <a:pt x="412093" y="130448"/>
                  </a:cubicBezTo>
                  <a:cubicBezTo>
                    <a:pt x="429509" y="130448"/>
                    <a:pt x="443504" y="144577"/>
                    <a:pt x="443504" y="161810"/>
                  </a:cubicBezTo>
                  <a:cubicBezTo>
                    <a:pt x="443504" y="179199"/>
                    <a:pt x="429353" y="193172"/>
                    <a:pt x="412093" y="193172"/>
                  </a:cubicBezTo>
                  <a:cubicBezTo>
                    <a:pt x="407117" y="193172"/>
                    <a:pt x="402452" y="191930"/>
                    <a:pt x="398253" y="189757"/>
                  </a:cubicBezTo>
                  <a:lnTo>
                    <a:pt x="351448" y="212424"/>
                  </a:lnTo>
                  <a:cubicBezTo>
                    <a:pt x="355957" y="217859"/>
                    <a:pt x="358912" y="224845"/>
                    <a:pt x="358912" y="232453"/>
                  </a:cubicBezTo>
                  <a:cubicBezTo>
                    <a:pt x="358912" y="249842"/>
                    <a:pt x="344761" y="263815"/>
                    <a:pt x="327500" y="263815"/>
                  </a:cubicBezTo>
                  <a:cubicBezTo>
                    <a:pt x="310084" y="263815"/>
                    <a:pt x="296089" y="249842"/>
                    <a:pt x="296089" y="232453"/>
                  </a:cubicBezTo>
                  <a:cubicBezTo>
                    <a:pt x="296089" y="227329"/>
                    <a:pt x="297489" y="222361"/>
                    <a:pt x="299821" y="218169"/>
                  </a:cubicBezTo>
                  <a:lnTo>
                    <a:pt x="203255" y="200935"/>
                  </a:lnTo>
                  <a:lnTo>
                    <a:pt x="174954" y="244408"/>
                  </a:lnTo>
                  <a:cubicBezTo>
                    <a:pt x="176198" y="247047"/>
                    <a:pt x="176820" y="249842"/>
                    <a:pt x="176820" y="252947"/>
                  </a:cubicBezTo>
                  <a:cubicBezTo>
                    <a:pt x="176820" y="264281"/>
                    <a:pt x="167646" y="273441"/>
                    <a:pt x="156294" y="273441"/>
                  </a:cubicBezTo>
                  <a:cubicBezTo>
                    <a:pt x="145098" y="273441"/>
                    <a:pt x="135768" y="264281"/>
                    <a:pt x="135768" y="252947"/>
                  </a:cubicBezTo>
                  <a:cubicBezTo>
                    <a:pt x="135768" y="241613"/>
                    <a:pt x="145098" y="232453"/>
                    <a:pt x="156294" y="232453"/>
                  </a:cubicBezTo>
                  <a:cubicBezTo>
                    <a:pt x="156450" y="232453"/>
                    <a:pt x="156605" y="232453"/>
                    <a:pt x="156761" y="232453"/>
                  </a:cubicBezTo>
                  <a:lnTo>
                    <a:pt x="180863" y="195501"/>
                  </a:lnTo>
                  <a:cubicBezTo>
                    <a:pt x="168579" y="189291"/>
                    <a:pt x="160026" y="176560"/>
                    <a:pt x="160026" y="161810"/>
                  </a:cubicBezTo>
                  <a:cubicBezTo>
                    <a:pt x="160026" y="140850"/>
                    <a:pt x="177131" y="123772"/>
                    <a:pt x="198124" y="123772"/>
                  </a:cubicBezTo>
                  <a:close/>
                  <a:moveTo>
                    <a:pt x="63907" y="67696"/>
                  </a:moveTo>
                  <a:lnTo>
                    <a:pt x="63907" y="335684"/>
                  </a:lnTo>
                  <a:lnTo>
                    <a:pt x="528201" y="335684"/>
                  </a:lnTo>
                  <a:lnTo>
                    <a:pt x="528201" y="67696"/>
                  </a:lnTo>
                  <a:close/>
                  <a:moveTo>
                    <a:pt x="36385" y="0"/>
                  </a:moveTo>
                  <a:lnTo>
                    <a:pt x="560543" y="0"/>
                  </a:lnTo>
                  <a:cubicBezTo>
                    <a:pt x="580601" y="0"/>
                    <a:pt x="596772" y="16148"/>
                    <a:pt x="596772" y="36177"/>
                  </a:cubicBezTo>
                  <a:lnTo>
                    <a:pt x="596772" y="374345"/>
                  </a:lnTo>
                  <a:cubicBezTo>
                    <a:pt x="596772" y="394375"/>
                    <a:pt x="580601" y="410522"/>
                    <a:pt x="560543" y="410522"/>
                  </a:cubicBezTo>
                  <a:lnTo>
                    <a:pt x="435684" y="410522"/>
                  </a:lnTo>
                  <a:lnTo>
                    <a:pt x="462428" y="565633"/>
                  </a:lnTo>
                  <a:cubicBezTo>
                    <a:pt x="465538" y="583333"/>
                    <a:pt x="453565" y="600257"/>
                    <a:pt x="435839" y="603207"/>
                  </a:cubicBezTo>
                  <a:cubicBezTo>
                    <a:pt x="433818" y="603673"/>
                    <a:pt x="432108" y="603828"/>
                    <a:pt x="430242" y="603828"/>
                  </a:cubicBezTo>
                  <a:cubicBezTo>
                    <a:pt x="414537" y="603828"/>
                    <a:pt x="400854" y="592494"/>
                    <a:pt x="398055" y="576657"/>
                  </a:cubicBezTo>
                  <a:lnTo>
                    <a:pt x="369445" y="410522"/>
                  </a:lnTo>
                  <a:lnTo>
                    <a:pt x="226238" y="410522"/>
                  </a:lnTo>
                  <a:lnTo>
                    <a:pt x="197628" y="576657"/>
                  </a:lnTo>
                  <a:cubicBezTo>
                    <a:pt x="194829" y="592494"/>
                    <a:pt x="180991" y="603828"/>
                    <a:pt x="165442" y="603828"/>
                  </a:cubicBezTo>
                  <a:cubicBezTo>
                    <a:pt x="163576" y="603828"/>
                    <a:pt x="161710" y="603673"/>
                    <a:pt x="159844" y="603207"/>
                  </a:cubicBezTo>
                  <a:cubicBezTo>
                    <a:pt x="142118" y="600257"/>
                    <a:pt x="130145" y="583333"/>
                    <a:pt x="133255" y="565633"/>
                  </a:cubicBezTo>
                  <a:lnTo>
                    <a:pt x="159844" y="410522"/>
                  </a:lnTo>
                  <a:lnTo>
                    <a:pt x="36385" y="410522"/>
                  </a:lnTo>
                  <a:cubicBezTo>
                    <a:pt x="16326" y="410522"/>
                    <a:pt x="0" y="394375"/>
                    <a:pt x="0" y="374345"/>
                  </a:cubicBezTo>
                  <a:lnTo>
                    <a:pt x="0" y="36177"/>
                  </a:lnTo>
                  <a:cubicBezTo>
                    <a:pt x="0" y="16148"/>
                    <a:pt x="16326" y="0"/>
                    <a:pt x="36385" y="0"/>
                  </a:cubicBezTo>
                  <a:close/>
                </a:path>
              </a:pathLst>
            </a:custGeom>
            <a:solidFill>
              <a:schemeClr val="bg1"/>
            </a:solidFill>
            <a:ln>
              <a:noFill/>
            </a:ln>
          </p:spPr>
        </p:sp>
      </p:grpSp>
      <p:cxnSp>
        <p:nvCxnSpPr>
          <p:cNvPr id="40" name="直接箭头连接符 39">
            <a:extLst>
              <a:ext uri="{FF2B5EF4-FFF2-40B4-BE49-F238E27FC236}">
                <a16:creationId xmlns:a16="http://schemas.microsoft.com/office/drawing/2014/main" id="{AC8D7FD6-0CDC-9BBB-7384-494217DD6920}"/>
              </a:ext>
            </a:extLst>
          </p:cNvPr>
          <p:cNvCxnSpPr/>
          <p:nvPr/>
        </p:nvCxnSpPr>
        <p:spPr>
          <a:xfrm flipV="1">
            <a:off x="8756398" y="2731104"/>
            <a:ext cx="0" cy="975561"/>
          </a:xfrm>
          <a:prstGeom prst="straightConnector1">
            <a:avLst/>
          </a:prstGeom>
          <a:ln w="28575">
            <a:solidFill>
              <a:srgbClr val="004578"/>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0">
            <a:extLst>
              <a:ext uri="{FF2B5EF4-FFF2-40B4-BE49-F238E27FC236}">
                <a16:creationId xmlns:a16="http://schemas.microsoft.com/office/drawing/2014/main" id="{4935BF21-CA07-7190-FE94-67CBC9E3123E}"/>
              </a:ext>
            </a:extLst>
          </p:cNvPr>
          <p:cNvCxnSpPr>
            <a:cxnSpLocks/>
          </p:cNvCxnSpPr>
          <p:nvPr/>
        </p:nvCxnSpPr>
        <p:spPr>
          <a:xfrm>
            <a:off x="6993380" y="3781168"/>
            <a:ext cx="0" cy="975561"/>
          </a:xfrm>
          <a:prstGeom prst="straightConnector1">
            <a:avLst/>
          </a:prstGeom>
          <a:ln w="28575">
            <a:solidFill>
              <a:srgbClr val="004578"/>
            </a:solidFill>
            <a:tailEnd type="triangle"/>
          </a:ln>
        </p:spPr>
        <p:style>
          <a:lnRef idx="1">
            <a:schemeClr val="accent1"/>
          </a:lnRef>
          <a:fillRef idx="0">
            <a:schemeClr val="accent1"/>
          </a:fillRef>
          <a:effectRef idx="0">
            <a:schemeClr val="accent1"/>
          </a:effectRef>
          <a:fontRef idx="minor">
            <a:schemeClr val="tx1"/>
          </a:fontRef>
        </p:style>
      </p:cxnSp>
      <p:sp>
        <p:nvSpPr>
          <p:cNvPr id="42" name="文本框 41">
            <a:extLst>
              <a:ext uri="{FF2B5EF4-FFF2-40B4-BE49-F238E27FC236}">
                <a16:creationId xmlns:a16="http://schemas.microsoft.com/office/drawing/2014/main" id="{10D45751-34D9-1EB2-2744-B2C0FFD77A69}"/>
              </a:ext>
            </a:extLst>
          </p:cNvPr>
          <p:cNvSpPr txBox="1"/>
          <p:nvPr/>
        </p:nvSpPr>
        <p:spPr>
          <a:xfrm>
            <a:off x="6184211" y="2481277"/>
            <a:ext cx="1771109" cy="1081899"/>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2024.06-2024.08</a:t>
            </a:r>
            <a:endParaRPr kumimoji="0" lang="zh-CN" altLang="en-US"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sp>
        <p:nvSpPr>
          <p:cNvPr id="44" name="文本框 43">
            <a:extLst>
              <a:ext uri="{FF2B5EF4-FFF2-40B4-BE49-F238E27FC236}">
                <a16:creationId xmlns:a16="http://schemas.microsoft.com/office/drawing/2014/main" id="{21B082BF-ABEA-0816-7BF6-FC16942C75F4}"/>
              </a:ext>
            </a:extLst>
          </p:cNvPr>
          <p:cNvSpPr txBox="1"/>
          <p:nvPr/>
        </p:nvSpPr>
        <p:spPr>
          <a:xfrm>
            <a:off x="8057707" y="3975471"/>
            <a:ext cx="1771109" cy="1081899"/>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2024.08-2024.11</a:t>
            </a:r>
            <a:endParaRPr kumimoji="0" lang="zh-CN" altLang="en-US"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sp>
        <p:nvSpPr>
          <p:cNvPr id="45" name="文本框 44">
            <a:extLst>
              <a:ext uri="{FF2B5EF4-FFF2-40B4-BE49-F238E27FC236}">
                <a16:creationId xmlns:a16="http://schemas.microsoft.com/office/drawing/2014/main" id="{781A8D06-F7ED-4147-6CC8-5B8D3F29E944}"/>
              </a:ext>
            </a:extLst>
          </p:cNvPr>
          <p:cNvSpPr txBox="1"/>
          <p:nvPr/>
        </p:nvSpPr>
        <p:spPr>
          <a:xfrm>
            <a:off x="7630795" y="5192661"/>
            <a:ext cx="2431906" cy="853567"/>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测试公开数据</a:t>
            </a:r>
            <a:r>
              <a:rPr kumimoji="0" lang="zh-CN" altLang="en-US"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集，申请专利</a:t>
            </a:r>
            <a:endParaRPr kumimoji="0" lang="en-US" altLang="zh-CN"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49" name="文本框 48">
            <a:extLst>
              <a:ext uri="{FF2B5EF4-FFF2-40B4-BE49-F238E27FC236}">
                <a16:creationId xmlns:a16="http://schemas.microsoft.com/office/drawing/2014/main" id="{2D2B6771-2785-02F4-FDB9-B5391D09B2DB}"/>
              </a:ext>
            </a:extLst>
          </p:cNvPr>
          <p:cNvSpPr txBox="1"/>
          <p:nvPr/>
        </p:nvSpPr>
        <p:spPr>
          <a:xfrm>
            <a:off x="5514025" y="1615040"/>
            <a:ext cx="2648031" cy="853567"/>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做实验改进算法</a:t>
            </a:r>
            <a:r>
              <a:rPr lang="zh-CN" altLang="en-US" sz="2000" dirty="0">
                <a:latin typeface="微软雅黑" panose="020B0503020204020204" pitchFamily="34" charset="-122"/>
                <a:ea typeface="微软雅黑" panose="020B0503020204020204" pitchFamily="34" charset="-122"/>
              </a:rPr>
              <a:t>，</a:t>
            </a:r>
            <a:r>
              <a:rPr kumimoji="0" lang="zh-CN" altLang="en-US"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发表一篇论文</a:t>
            </a:r>
            <a:endParaRPr kumimoji="0" lang="en-US" altLang="zh-CN" sz="2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nvGrpSpPr>
          <p:cNvPr id="50" name="组合 49">
            <a:extLst>
              <a:ext uri="{FF2B5EF4-FFF2-40B4-BE49-F238E27FC236}">
                <a16:creationId xmlns:a16="http://schemas.microsoft.com/office/drawing/2014/main" id="{476E3696-B319-0A51-8D84-E79B067625D8}"/>
              </a:ext>
            </a:extLst>
          </p:cNvPr>
          <p:cNvGrpSpPr/>
          <p:nvPr/>
        </p:nvGrpSpPr>
        <p:grpSpPr>
          <a:xfrm>
            <a:off x="568205" y="1671924"/>
            <a:ext cx="1039864" cy="1039864"/>
            <a:chOff x="7128681" y="1680275"/>
            <a:chExt cx="1039864" cy="1039864"/>
          </a:xfrm>
        </p:grpSpPr>
        <p:sp>
          <p:nvSpPr>
            <p:cNvPr id="51" name="椭圆 50">
              <a:extLst>
                <a:ext uri="{FF2B5EF4-FFF2-40B4-BE49-F238E27FC236}">
                  <a16:creationId xmlns:a16="http://schemas.microsoft.com/office/drawing/2014/main" id="{3E709036-2419-0C40-A32D-637B13C54D80}"/>
                </a:ext>
              </a:extLst>
            </p:cNvPr>
            <p:cNvSpPr/>
            <p:nvPr/>
          </p:nvSpPr>
          <p:spPr>
            <a:xfrm>
              <a:off x="7128681" y="1680275"/>
              <a:ext cx="1039864" cy="1039864"/>
            </a:xfrm>
            <a:prstGeom prst="ellipse">
              <a:avLst/>
            </a:prstGeom>
            <a:solidFill>
              <a:srgbClr val="004578"/>
            </a:solidFill>
            <a:ln>
              <a:noFill/>
            </a:ln>
            <a:effectLst>
              <a:outerShdw blurRad="215900" dir="2700000" sx="102000" sy="102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52" name="strategical-planning_27141">
              <a:extLst>
                <a:ext uri="{FF2B5EF4-FFF2-40B4-BE49-F238E27FC236}">
                  <a16:creationId xmlns:a16="http://schemas.microsoft.com/office/drawing/2014/main" id="{47F74B22-F79E-8003-B897-61BEC0625A84}"/>
                </a:ext>
              </a:extLst>
            </p:cNvPr>
            <p:cNvSpPr>
              <a:spLocks noChangeAspect="1"/>
            </p:cNvSpPr>
            <p:nvPr/>
          </p:nvSpPr>
          <p:spPr bwMode="auto">
            <a:xfrm>
              <a:off x="7366383" y="1933464"/>
              <a:ext cx="602560" cy="609685"/>
            </a:xfrm>
            <a:custGeom>
              <a:avLst/>
              <a:gdLst>
                <a:gd name="connsiteX0" fmla="*/ 327500 w 596772"/>
                <a:gd name="connsiteY0" fmla="*/ 222827 h 603828"/>
                <a:gd name="connsiteX1" fmla="*/ 317859 w 596772"/>
                <a:gd name="connsiteY1" fmla="*/ 232453 h 603828"/>
                <a:gd name="connsiteX2" fmla="*/ 327500 w 596772"/>
                <a:gd name="connsiteY2" fmla="*/ 242079 h 603828"/>
                <a:gd name="connsiteX3" fmla="*/ 337141 w 596772"/>
                <a:gd name="connsiteY3" fmla="*/ 232453 h 603828"/>
                <a:gd name="connsiteX4" fmla="*/ 327500 w 596772"/>
                <a:gd name="connsiteY4" fmla="*/ 222827 h 603828"/>
                <a:gd name="connsiteX5" fmla="*/ 412093 w 596772"/>
                <a:gd name="connsiteY5" fmla="*/ 152184 h 603828"/>
                <a:gd name="connsiteX6" fmla="*/ 402452 w 596772"/>
                <a:gd name="connsiteY6" fmla="*/ 161810 h 603828"/>
                <a:gd name="connsiteX7" fmla="*/ 412093 w 596772"/>
                <a:gd name="connsiteY7" fmla="*/ 171436 h 603828"/>
                <a:gd name="connsiteX8" fmla="*/ 421734 w 596772"/>
                <a:gd name="connsiteY8" fmla="*/ 161810 h 603828"/>
                <a:gd name="connsiteX9" fmla="*/ 412093 w 596772"/>
                <a:gd name="connsiteY9" fmla="*/ 152184 h 603828"/>
                <a:gd name="connsiteX10" fmla="*/ 198124 w 596772"/>
                <a:gd name="connsiteY10" fmla="*/ 145508 h 603828"/>
                <a:gd name="connsiteX11" fmla="*/ 181796 w 596772"/>
                <a:gd name="connsiteY11" fmla="*/ 161810 h 603828"/>
                <a:gd name="connsiteX12" fmla="*/ 198124 w 596772"/>
                <a:gd name="connsiteY12" fmla="*/ 178112 h 603828"/>
                <a:gd name="connsiteX13" fmla="*/ 214451 w 596772"/>
                <a:gd name="connsiteY13" fmla="*/ 161810 h 603828"/>
                <a:gd name="connsiteX14" fmla="*/ 198124 w 596772"/>
                <a:gd name="connsiteY14" fmla="*/ 145508 h 603828"/>
                <a:gd name="connsiteX15" fmla="*/ 198124 w 596772"/>
                <a:gd name="connsiteY15" fmla="*/ 123772 h 603828"/>
                <a:gd name="connsiteX16" fmla="*/ 236221 w 596772"/>
                <a:gd name="connsiteY16" fmla="*/ 161810 h 603828"/>
                <a:gd name="connsiteX17" fmla="*/ 229379 w 596772"/>
                <a:gd name="connsiteY17" fmla="*/ 183546 h 603828"/>
                <a:gd name="connsiteX18" fmla="*/ 325945 w 596772"/>
                <a:gd name="connsiteY18" fmla="*/ 200625 h 603828"/>
                <a:gd name="connsiteX19" fmla="*/ 382859 w 596772"/>
                <a:gd name="connsiteY19" fmla="*/ 172989 h 603828"/>
                <a:gd name="connsiteX20" fmla="*/ 380682 w 596772"/>
                <a:gd name="connsiteY20" fmla="*/ 161810 h 603828"/>
                <a:gd name="connsiteX21" fmla="*/ 412093 w 596772"/>
                <a:gd name="connsiteY21" fmla="*/ 130448 h 603828"/>
                <a:gd name="connsiteX22" fmla="*/ 443504 w 596772"/>
                <a:gd name="connsiteY22" fmla="*/ 161810 h 603828"/>
                <a:gd name="connsiteX23" fmla="*/ 412093 w 596772"/>
                <a:gd name="connsiteY23" fmla="*/ 193172 h 603828"/>
                <a:gd name="connsiteX24" fmla="*/ 398253 w 596772"/>
                <a:gd name="connsiteY24" fmla="*/ 189757 h 603828"/>
                <a:gd name="connsiteX25" fmla="*/ 351448 w 596772"/>
                <a:gd name="connsiteY25" fmla="*/ 212424 h 603828"/>
                <a:gd name="connsiteX26" fmla="*/ 358912 w 596772"/>
                <a:gd name="connsiteY26" fmla="*/ 232453 h 603828"/>
                <a:gd name="connsiteX27" fmla="*/ 327500 w 596772"/>
                <a:gd name="connsiteY27" fmla="*/ 263815 h 603828"/>
                <a:gd name="connsiteX28" fmla="*/ 296089 w 596772"/>
                <a:gd name="connsiteY28" fmla="*/ 232453 h 603828"/>
                <a:gd name="connsiteX29" fmla="*/ 299821 w 596772"/>
                <a:gd name="connsiteY29" fmla="*/ 218169 h 603828"/>
                <a:gd name="connsiteX30" fmla="*/ 203255 w 596772"/>
                <a:gd name="connsiteY30" fmla="*/ 200935 h 603828"/>
                <a:gd name="connsiteX31" fmla="*/ 174954 w 596772"/>
                <a:gd name="connsiteY31" fmla="*/ 244408 h 603828"/>
                <a:gd name="connsiteX32" fmla="*/ 176820 w 596772"/>
                <a:gd name="connsiteY32" fmla="*/ 252947 h 603828"/>
                <a:gd name="connsiteX33" fmla="*/ 156294 w 596772"/>
                <a:gd name="connsiteY33" fmla="*/ 273441 h 603828"/>
                <a:gd name="connsiteX34" fmla="*/ 135768 w 596772"/>
                <a:gd name="connsiteY34" fmla="*/ 252947 h 603828"/>
                <a:gd name="connsiteX35" fmla="*/ 156294 w 596772"/>
                <a:gd name="connsiteY35" fmla="*/ 232453 h 603828"/>
                <a:gd name="connsiteX36" fmla="*/ 156761 w 596772"/>
                <a:gd name="connsiteY36" fmla="*/ 232453 h 603828"/>
                <a:gd name="connsiteX37" fmla="*/ 180863 w 596772"/>
                <a:gd name="connsiteY37" fmla="*/ 195501 h 603828"/>
                <a:gd name="connsiteX38" fmla="*/ 160026 w 596772"/>
                <a:gd name="connsiteY38" fmla="*/ 161810 h 603828"/>
                <a:gd name="connsiteX39" fmla="*/ 198124 w 596772"/>
                <a:gd name="connsiteY39" fmla="*/ 123772 h 603828"/>
                <a:gd name="connsiteX40" fmla="*/ 63907 w 596772"/>
                <a:gd name="connsiteY40" fmla="*/ 67696 h 603828"/>
                <a:gd name="connsiteX41" fmla="*/ 63907 w 596772"/>
                <a:gd name="connsiteY41" fmla="*/ 335684 h 603828"/>
                <a:gd name="connsiteX42" fmla="*/ 528201 w 596772"/>
                <a:gd name="connsiteY42" fmla="*/ 335684 h 603828"/>
                <a:gd name="connsiteX43" fmla="*/ 528201 w 596772"/>
                <a:gd name="connsiteY43" fmla="*/ 67696 h 603828"/>
                <a:gd name="connsiteX44" fmla="*/ 36385 w 596772"/>
                <a:gd name="connsiteY44" fmla="*/ 0 h 603828"/>
                <a:gd name="connsiteX45" fmla="*/ 560543 w 596772"/>
                <a:gd name="connsiteY45" fmla="*/ 0 h 603828"/>
                <a:gd name="connsiteX46" fmla="*/ 596772 w 596772"/>
                <a:gd name="connsiteY46" fmla="*/ 36177 h 603828"/>
                <a:gd name="connsiteX47" fmla="*/ 596772 w 596772"/>
                <a:gd name="connsiteY47" fmla="*/ 374345 h 603828"/>
                <a:gd name="connsiteX48" fmla="*/ 560543 w 596772"/>
                <a:gd name="connsiteY48" fmla="*/ 410522 h 603828"/>
                <a:gd name="connsiteX49" fmla="*/ 435684 w 596772"/>
                <a:gd name="connsiteY49" fmla="*/ 410522 h 603828"/>
                <a:gd name="connsiteX50" fmla="*/ 462428 w 596772"/>
                <a:gd name="connsiteY50" fmla="*/ 565633 h 603828"/>
                <a:gd name="connsiteX51" fmla="*/ 435839 w 596772"/>
                <a:gd name="connsiteY51" fmla="*/ 603207 h 603828"/>
                <a:gd name="connsiteX52" fmla="*/ 430242 w 596772"/>
                <a:gd name="connsiteY52" fmla="*/ 603828 h 603828"/>
                <a:gd name="connsiteX53" fmla="*/ 398055 w 596772"/>
                <a:gd name="connsiteY53" fmla="*/ 576657 h 603828"/>
                <a:gd name="connsiteX54" fmla="*/ 369445 w 596772"/>
                <a:gd name="connsiteY54" fmla="*/ 410522 h 603828"/>
                <a:gd name="connsiteX55" fmla="*/ 226238 w 596772"/>
                <a:gd name="connsiteY55" fmla="*/ 410522 h 603828"/>
                <a:gd name="connsiteX56" fmla="*/ 197628 w 596772"/>
                <a:gd name="connsiteY56" fmla="*/ 576657 h 603828"/>
                <a:gd name="connsiteX57" fmla="*/ 165442 w 596772"/>
                <a:gd name="connsiteY57" fmla="*/ 603828 h 603828"/>
                <a:gd name="connsiteX58" fmla="*/ 159844 w 596772"/>
                <a:gd name="connsiteY58" fmla="*/ 603207 h 603828"/>
                <a:gd name="connsiteX59" fmla="*/ 133255 w 596772"/>
                <a:gd name="connsiteY59" fmla="*/ 565633 h 603828"/>
                <a:gd name="connsiteX60" fmla="*/ 159844 w 596772"/>
                <a:gd name="connsiteY60" fmla="*/ 410522 h 603828"/>
                <a:gd name="connsiteX61" fmla="*/ 36385 w 596772"/>
                <a:gd name="connsiteY61" fmla="*/ 410522 h 603828"/>
                <a:gd name="connsiteX62" fmla="*/ 0 w 596772"/>
                <a:gd name="connsiteY62" fmla="*/ 374345 h 603828"/>
                <a:gd name="connsiteX63" fmla="*/ 0 w 596772"/>
                <a:gd name="connsiteY63" fmla="*/ 36177 h 603828"/>
                <a:gd name="connsiteX64" fmla="*/ 36385 w 596772"/>
                <a:gd name="connsiteY64" fmla="*/ 0 h 60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96772" h="603828">
                  <a:moveTo>
                    <a:pt x="327500" y="222827"/>
                  </a:moveTo>
                  <a:cubicBezTo>
                    <a:pt x="322213" y="222827"/>
                    <a:pt x="317859" y="227174"/>
                    <a:pt x="317859" y="232453"/>
                  </a:cubicBezTo>
                  <a:cubicBezTo>
                    <a:pt x="317859" y="237732"/>
                    <a:pt x="322213" y="242079"/>
                    <a:pt x="327500" y="242079"/>
                  </a:cubicBezTo>
                  <a:cubicBezTo>
                    <a:pt x="332787" y="242079"/>
                    <a:pt x="337141" y="237732"/>
                    <a:pt x="337141" y="232453"/>
                  </a:cubicBezTo>
                  <a:cubicBezTo>
                    <a:pt x="337141" y="227174"/>
                    <a:pt x="332787" y="222827"/>
                    <a:pt x="327500" y="222827"/>
                  </a:cubicBezTo>
                  <a:close/>
                  <a:moveTo>
                    <a:pt x="412093" y="152184"/>
                  </a:moveTo>
                  <a:cubicBezTo>
                    <a:pt x="406806" y="152184"/>
                    <a:pt x="402452" y="156532"/>
                    <a:pt x="402452" y="161810"/>
                  </a:cubicBezTo>
                  <a:cubicBezTo>
                    <a:pt x="402452" y="167089"/>
                    <a:pt x="406806" y="171436"/>
                    <a:pt x="412093" y="171436"/>
                  </a:cubicBezTo>
                  <a:cubicBezTo>
                    <a:pt x="417380" y="171436"/>
                    <a:pt x="421734" y="167089"/>
                    <a:pt x="421734" y="161810"/>
                  </a:cubicBezTo>
                  <a:cubicBezTo>
                    <a:pt x="421734" y="156532"/>
                    <a:pt x="417380" y="152184"/>
                    <a:pt x="412093" y="152184"/>
                  </a:cubicBezTo>
                  <a:close/>
                  <a:moveTo>
                    <a:pt x="198124" y="145508"/>
                  </a:moveTo>
                  <a:cubicBezTo>
                    <a:pt x="189105" y="145508"/>
                    <a:pt x="181796" y="152805"/>
                    <a:pt x="181796" y="161810"/>
                  </a:cubicBezTo>
                  <a:cubicBezTo>
                    <a:pt x="181796" y="170815"/>
                    <a:pt x="189105" y="178112"/>
                    <a:pt x="198124" y="178112"/>
                  </a:cubicBezTo>
                  <a:cubicBezTo>
                    <a:pt x="207143" y="178112"/>
                    <a:pt x="214451" y="170815"/>
                    <a:pt x="214451" y="161810"/>
                  </a:cubicBezTo>
                  <a:cubicBezTo>
                    <a:pt x="214451" y="152805"/>
                    <a:pt x="207143" y="145508"/>
                    <a:pt x="198124" y="145508"/>
                  </a:cubicBezTo>
                  <a:close/>
                  <a:moveTo>
                    <a:pt x="198124" y="123772"/>
                  </a:moveTo>
                  <a:cubicBezTo>
                    <a:pt x="219116" y="123772"/>
                    <a:pt x="236221" y="140850"/>
                    <a:pt x="236221" y="161810"/>
                  </a:cubicBezTo>
                  <a:cubicBezTo>
                    <a:pt x="236221" y="169884"/>
                    <a:pt x="233578" y="177336"/>
                    <a:pt x="229379" y="183546"/>
                  </a:cubicBezTo>
                  <a:lnTo>
                    <a:pt x="325945" y="200625"/>
                  </a:lnTo>
                  <a:lnTo>
                    <a:pt x="382859" y="172989"/>
                  </a:lnTo>
                  <a:cubicBezTo>
                    <a:pt x="381615" y="169573"/>
                    <a:pt x="380682" y="165847"/>
                    <a:pt x="380682" y="161810"/>
                  </a:cubicBezTo>
                  <a:cubicBezTo>
                    <a:pt x="380682" y="144577"/>
                    <a:pt x="394832" y="130448"/>
                    <a:pt x="412093" y="130448"/>
                  </a:cubicBezTo>
                  <a:cubicBezTo>
                    <a:pt x="429509" y="130448"/>
                    <a:pt x="443504" y="144577"/>
                    <a:pt x="443504" y="161810"/>
                  </a:cubicBezTo>
                  <a:cubicBezTo>
                    <a:pt x="443504" y="179199"/>
                    <a:pt x="429353" y="193172"/>
                    <a:pt x="412093" y="193172"/>
                  </a:cubicBezTo>
                  <a:cubicBezTo>
                    <a:pt x="407117" y="193172"/>
                    <a:pt x="402452" y="191930"/>
                    <a:pt x="398253" y="189757"/>
                  </a:cubicBezTo>
                  <a:lnTo>
                    <a:pt x="351448" y="212424"/>
                  </a:lnTo>
                  <a:cubicBezTo>
                    <a:pt x="355957" y="217859"/>
                    <a:pt x="358912" y="224845"/>
                    <a:pt x="358912" y="232453"/>
                  </a:cubicBezTo>
                  <a:cubicBezTo>
                    <a:pt x="358912" y="249842"/>
                    <a:pt x="344761" y="263815"/>
                    <a:pt x="327500" y="263815"/>
                  </a:cubicBezTo>
                  <a:cubicBezTo>
                    <a:pt x="310084" y="263815"/>
                    <a:pt x="296089" y="249842"/>
                    <a:pt x="296089" y="232453"/>
                  </a:cubicBezTo>
                  <a:cubicBezTo>
                    <a:pt x="296089" y="227329"/>
                    <a:pt x="297489" y="222361"/>
                    <a:pt x="299821" y="218169"/>
                  </a:cubicBezTo>
                  <a:lnTo>
                    <a:pt x="203255" y="200935"/>
                  </a:lnTo>
                  <a:lnTo>
                    <a:pt x="174954" y="244408"/>
                  </a:lnTo>
                  <a:cubicBezTo>
                    <a:pt x="176198" y="247047"/>
                    <a:pt x="176820" y="249842"/>
                    <a:pt x="176820" y="252947"/>
                  </a:cubicBezTo>
                  <a:cubicBezTo>
                    <a:pt x="176820" y="264281"/>
                    <a:pt x="167646" y="273441"/>
                    <a:pt x="156294" y="273441"/>
                  </a:cubicBezTo>
                  <a:cubicBezTo>
                    <a:pt x="145098" y="273441"/>
                    <a:pt x="135768" y="264281"/>
                    <a:pt x="135768" y="252947"/>
                  </a:cubicBezTo>
                  <a:cubicBezTo>
                    <a:pt x="135768" y="241613"/>
                    <a:pt x="145098" y="232453"/>
                    <a:pt x="156294" y="232453"/>
                  </a:cubicBezTo>
                  <a:cubicBezTo>
                    <a:pt x="156450" y="232453"/>
                    <a:pt x="156605" y="232453"/>
                    <a:pt x="156761" y="232453"/>
                  </a:cubicBezTo>
                  <a:lnTo>
                    <a:pt x="180863" y="195501"/>
                  </a:lnTo>
                  <a:cubicBezTo>
                    <a:pt x="168579" y="189291"/>
                    <a:pt x="160026" y="176560"/>
                    <a:pt x="160026" y="161810"/>
                  </a:cubicBezTo>
                  <a:cubicBezTo>
                    <a:pt x="160026" y="140850"/>
                    <a:pt x="177131" y="123772"/>
                    <a:pt x="198124" y="123772"/>
                  </a:cubicBezTo>
                  <a:close/>
                  <a:moveTo>
                    <a:pt x="63907" y="67696"/>
                  </a:moveTo>
                  <a:lnTo>
                    <a:pt x="63907" y="335684"/>
                  </a:lnTo>
                  <a:lnTo>
                    <a:pt x="528201" y="335684"/>
                  </a:lnTo>
                  <a:lnTo>
                    <a:pt x="528201" y="67696"/>
                  </a:lnTo>
                  <a:close/>
                  <a:moveTo>
                    <a:pt x="36385" y="0"/>
                  </a:moveTo>
                  <a:lnTo>
                    <a:pt x="560543" y="0"/>
                  </a:lnTo>
                  <a:cubicBezTo>
                    <a:pt x="580601" y="0"/>
                    <a:pt x="596772" y="16148"/>
                    <a:pt x="596772" y="36177"/>
                  </a:cubicBezTo>
                  <a:lnTo>
                    <a:pt x="596772" y="374345"/>
                  </a:lnTo>
                  <a:cubicBezTo>
                    <a:pt x="596772" y="394375"/>
                    <a:pt x="580601" y="410522"/>
                    <a:pt x="560543" y="410522"/>
                  </a:cubicBezTo>
                  <a:lnTo>
                    <a:pt x="435684" y="410522"/>
                  </a:lnTo>
                  <a:lnTo>
                    <a:pt x="462428" y="565633"/>
                  </a:lnTo>
                  <a:cubicBezTo>
                    <a:pt x="465538" y="583333"/>
                    <a:pt x="453565" y="600257"/>
                    <a:pt x="435839" y="603207"/>
                  </a:cubicBezTo>
                  <a:cubicBezTo>
                    <a:pt x="433818" y="603673"/>
                    <a:pt x="432108" y="603828"/>
                    <a:pt x="430242" y="603828"/>
                  </a:cubicBezTo>
                  <a:cubicBezTo>
                    <a:pt x="414537" y="603828"/>
                    <a:pt x="400854" y="592494"/>
                    <a:pt x="398055" y="576657"/>
                  </a:cubicBezTo>
                  <a:lnTo>
                    <a:pt x="369445" y="410522"/>
                  </a:lnTo>
                  <a:lnTo>
                    <a:pt x="226238" y="410522"/>
                  </a:lnTo>
                  <a:lnTo>
                    <a:pt x="197628" y="576657"/>
                  </a:lnTo>
                  <a:cubicBezTo>
                    <a:pt x="194829" y="592494"/>
                    <a:pt x="180991" y="603828"/>
                    <a:pt x="165442" y="603828"/>
                  </a:cubicBezTo>
                  <a:cubicBezTo>
                    <a:pt x="163576" y="603828"/>
                    <a:pt x="161710" y="603673"/>
                    <a:pt x="159844" y="603207"/>
                  </a:cubicBezTo>
                  <a:cubicBezTo>
                    <a:pt x="142118" y="600257"/>
                    <a:pt x="130145" y="583333"/>
                    <a:pt x="133255" y="565633"/>
                  </a:cubicBezTo>
                  <a:lnTo>
                    <a:pt x="159844" y="410522"/>
                  </a:lnTo>
                  <a:lnTo>
                    <a:pt x="36385" y="410522"/>
                  </a:lnTo>
                  <a:cubicBezTo>
                    <a:pt x="16326" y="410522"/>
                    <a:pt x="0" y="394375"/>
                    <a:pt x="0" y="374345"/>
                  </a:cubicBezTo>
                  <a:lnTo>
                    <a:pt x="0" y="36177"/>
                  </a:lnTo>
                  <a:cubicBezTo>
                    <a:pt x="0" y="16148"/>
                    <a:pt x="16326" y="0"/>
                    <a:pt x="36385" y="0"/>
                  </a:cubicBezTo>
                  <a:close/>
                </a:path>
              </a:pathLst>
            </a:custGeom>
            <a:solidFill>
              <a:schemeClr val="bg1"/>
            </a:solidFill>
            <a:ln>
              <a:noFill/>
            </a:ln>
          </p:spPr>
        </p:sp>
      </p:grpSp>
      <p:grpSp>
        <p:nvGrpSpPr>
          <p:cNvPr id="53" name="组合 52">
            <a:extLst>
              <a:ext uri="{FF2B5EF4-FFF2-40B4-BE49-F238E27FC236}">
                <a16:creationId xmlns:a16="http://schemas.microsoft.com/office/drawing/2014/main" id="{DD254836-FA64-C2FF-C183-43E3E36A6C56}"/>
              </a:ext>
            </a:extLst>
          </p:cNvPr>
          <p:cNvGrpSpPr/>
          <p:nvPr/>
        </p:nvGrpSpPr>
        <p:grpSpPr>
          <a:xfrm>
            <a:off x="6499255" y="4951086"/>
            <a:ext cx="1039864" cy="1039864"/>
            <a:chOff x="3920256" y="4794829"/>
            <a:chExt cx="1039864" cy="1039864"/>
          </a:xfrm>
        </p:grpSpPr>
        <p:sp>
          <p:nvSpPr>
            <p:cNvPr id="54" name="椭圆 53">
              <a:extLst>
                <a:ext uri="{FF2B5EF4-FFF2-40B4-BE49-F238E27FC236}">
                  <a16:creationId xmlns:a16="http://schemas.microsoft.com/office/drawing/2014/main" id="{EFAA08BC-5889-A20F-414D-2397EA51E031}"/>
                </a:ext>
              </a:extLst>
            </p:cNvPr>
            <p:cNvSpPr/>
            <p:nvPr/>
          </p:nvSpPr>
          <p:spPr>
            <a:xfrm>
              <a:off x="3920256" y="4794829"/>
              <a:ext cx="1039864" cy="1039864"/>
            </a:xfrm>
            <a:prstGeom prst="ellipse">
              <a:avLst/>
            </a:prstGeom>
            <a:solidFill>
              <a:srgbClr val="004578"/>
            </a:solidFill>
            <a:ln>
              <a:noFill/>
            </a:ln>
            <a:effectLst>
              <a:outerShdw blurRad="215900" dir="2700000" sx="102000" sy="102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55" name="validate-search_64702">
              <a:extLst>
                <a:ext uri="{FF2B5EF4-FFF2-40B4-BE49-F238E27FC236}">
                  <a16:creationId xmlns:a16="http://schemas.microsoft.com/office/drawing/2014/main" id="{EB1B0EA6-9C86-14CA-CA4A-7B60D582BF5A}"/>
                </a:ext>
              </a:extLst>
            </p:cNvPr>
            <p:cNvSpPr>
              <a:spLocks noChangeAspect="1"/>
            </p:cNvSpPr>
            <p:nvPr/>
          </p:nvSpPr>
          <p:spPr bwMode="auto">
            <a:xfrm>
              <a:off x="4113728" y="5001586"/>
              <a:ext cx="612947" cy="612000"/>
            </a:xfrm>
            <a:custGeom>
              <a:avLst/>
              <a:gdLst>
                <a:gd name="connsiteX0" fmla="*/ 444103 w 607089"/>
                <a:gd name="connsiteY0" fmla="*/ 163584 h 606152"/>
                <a:gd name="connsiteX1" fmla="*/ 469914 w 607089"/>
                <a:gd name="connsiteY1" fmla="*/ 176766 h 606152"/>
                <a:gd name="connsiteX2" fmla="*/ 475193 w 607089"/>
                <a:gd name="connsiteY2" fmla="*/ 220412 h 606152"/>
                <a:gd name="connsiteX3" fmla="*/ 378258 w 607089"/>
                <a:gd name="connsiteY3" fmla="*/ 317225 h 606152"/>
                <a:gd name="connsiteX4" fmla="*/ 346435 w 607089"/>
                <a:gd name="connsiteY4" fmla="*/ 330260 h 606152"/>
                <a:gd name="connsiteX5" fmla="*/ 313879 w 607089"/>
                <a:gd name="connsiteY5" fmla="*/ 316492 h 606152"/>
                <a:gd name="connsiteX6" fmla="*/ 248913 w 607089"/>
                <a:gd name="connsiteY6" fmla="*/ 251755 h 606152"/>
                <a:gd name="connsiteX7" fmla="*/ 242021 w 607089"/>
                <a:gd name="connsiteY7" fmla="*/ 228760 h 606152"/>
                <a:gd name="connsiteX8" fmla="*/ 254926 w 607089"/>
                <a:gd name="connsiteY8" fmla="*/ 208695 h 606152"/>
                <a:gd name="connsiteX9" fmla="*/ 280883 w 607089"/>
                <a:gd name="connsiteY9" fmla="*/ 195074 h 606152"/>
                <a:gd name="connsiteX10" fmla="*/ 297894 w 607089"/>
                <a:gd name="connsiteY10" fmla="*/ 202836 h 606152"/>
                <a:gd name="connsiteX11" fmla="*/ 342036 w 607089"/>
                <a:gd name="connsiteY11" fmla="*/ 246922 h 606152"/>
                <a:gd name="connsiteX12" fmla="*/ 346435 w 607089"/>
                <a:gd name="connsiteY12" fmla="*/ 249705 h 606152"/>
                <a:gd name="connsiteX13" fmla="*/ 350541 w 607089"/>
                <a:gd name="connsiteY13" fmla="*/ 247068 h 606152"/>
                <a:gd name="connsiteX14" fmla="*/ 426212 w 607089"/>
                <a:gd name="connsiteY14" fmla="*/ 171493 h 606152"/>
                <a:gd name="connsiteX15" fmla="*/ 444103 w 607089"/>
                <a:gd name="connsiteY15" fmla="*/ 163584 h 606152"/>
                <a:gd name="connsiteX16" fmla="*/ 360877 w 607089"/>
                <a:gd name="connsiteY16" fmla="*/ 64177 h 606152"/>
                <a:gd name="connsiteX17" fmla="*/ 232178 w 607089"/>
                <a:gd name="connsiteY17" fmla="*/ 117334 h 606152"/>
                <a:gd name="connsiteX18" fmla="*/ 232178 w 607089"/>
                <a:gd name="connsiteY18" fmla="*/ 374333 h 606152"/>
                <a:gd name="connsiteX19" fmla="*/ 489575 w 607089"/>
                <a:gd name="connsiteY19" fmla="*/ 374333 h 606152"/>
                <a:gd name="connsiteX20" fmla="*/ 489575 w 607089"/>
                <a:gd name="connsiteY20" fmla="*/ 117334 h 606152"/>
                <a:gd name="connsiteX21" fmla="*/ 360877 w 607089"/>
                <a:gd name="connsiteY21" fmla="*/ 64177 h 606152"/>
                <a:gd name="connsiteX22" fmla="*/ 360876 w 607089"/>
                <a:gd name="connsiteY22" fmla="*/ 0 h 606152"/>
                <a:gd name="connsiteX23" fmla="*/ 535041 w 607089"/>
                <a:gd name="connsiteY23" fmla="*/ 71938 h 606152"/>
                <a:gd name="connsiteX24" fmla="*/ 535041 w 607089"/>
                <a:gd name="connsiteY24" fmla="*/ 419729 h 606152"/>
                <a:gd name="connsiteX25" fmla="*/ 237751 w 607089"/>
                <a:gd name="connsiteY25" fmla="*/ 456778 h 606152"/>
                <a:gd name="connsiteX26" fmla="*/ 225138 w 607089"/>
                <a:gd name="connsiteY26" fmla="*/ 458388 h 606152"/>
                <a:gd name="connsiteX27" fmla="*/ 99740 w 607089"/>
                <a:gd name="connsiteY27" fmla="*/ 583593 h 606152"/>
                <a:gd name="connsiteX28" fmla="*/ 17607 w 607089"/>
                <a:gd name="connsiteY28" fmla="*/ 592379 h 606152"/>
                <a:gd name="connsiteX29" fmla="*/ 13794 w 607089"/>
                <a:gd name="connsiteY29" fmla="*/ 588572 h 606152"/>
                <a:gd name="connsiteX30" fmla="*/ 22594 w 607089"/>
                <a:gd name="connsiteY30" fmla="*/ 506567 h 606152"/>
                <a:gd name="connsiteX31" fmla="*/ 148139 w 607089"/>
                <a:gd name="connsiteY31" fmla="*/ 381069 h 606152"/>
                <a:gd name="connsiteX32" fmla="*/ 149606 w 607089"/>
                <a:gd name="connsiteY32" fmla="*/ 368768 h 606152"/>
                <a:gd name="connsiteX33" fmla="*/ 186712 w 607089"/>
                <a:gd name="connsiteY33" fmla="*/ 71938 h 606152"/>
                <a:gd name="connsiteX34" fmla="*/ 360876 w 607089"/>
                <a:gd name="connsiteY34" fmla="*/ 0 h 60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07089" h="606152">
                  <a:moveTo>
                    <a:pt x="444103" y="163584"/>
                  </a:moveTo>
                  <a:cubicBezTo>
                    <a:pt x="452462" y="163584"/>
                    <a:pt x="461261" y="167978"/>
                    <a:pt x="469914" y="176766"/>
                  </a:cubicBezTo>
                  <a:cubicBezTo>
                    <a:pt x="485459" y="192291"/>
                    <a:pt x="487365" y="208256"/>
                    <a:pt x="475193" y="220412"/>
                  </a:cubicBezTo>
                  <a:lnTo>
                    <a:pt x="378258" y="317225"/>
                  </a:lnTo>
                  <a:cubicBezTo>
                    <a:pt x="369459" y="326013"/>
                    <a:pt x="359047" y="330260"/>
                    <a:pt x="346435" y="330260"/>
                  </a:cubicBezTo>
                  <a:cubicBezTo>
                    <a:pt x="337783" y="330260"/>
                    <a:pt x="325171" y="327917"/>
                    <a:pt x="313879" y="316492"/>
                  </a:cubicBezTo>
                  <a:lnTo>
                    <a:pt x="248913" y="251755"/>
                  </a:lnTo>
                  <a:cubicBezTo>
                    <a:pt x="242314" y="245018"/>
                    <a:pt x="239821" y="237109"/>
                    <a:pt x="242021" y="228760"/>
                  </a:cubicBezTo>
                  <a:cubicBezTo>
                    <a:pt x="243634" y="222463"/>
                    <a:pt x="247887" y="215872"/>
                    <a:pt x="254926" y="208695"/>
                  </a:cubicBezTo>
                  <a:cubicBezTo>
                    <a:pt x="264165" y="199614"/>
                    <a:pt x="272670" y="195074"/>
                    <a:pt x="280883" y="195074"/>
                  </a:cubicBezTo>
                  <a:cubicBezTo>
                    <a:pt x="287042" y="195074"/>
                    <a:pt x="292761" y="197710"/>
                    <a:pt x="297894" y="202836"/>
                  </a:cubicBezTo>
                  <a:cubicBezTo>
                    <a:pt x="298187" y="203129"/>
                    <a:pt x="326491" y="231397"/>
                    <a:pt x="342036" y="246922"/>
                  </a:cubicBezTo>
                  <a:cubicBezTo>
                    <a:pt x="343649" y="248533"/>
                    <a:pt x="344529" y="249705"/>
                    <a:pt x="346435" y="249705"/>
                  </a:cubicBezTo>
                  <a:cubicBezTo>
                    <a:pt x="348195" y="249705"/>
                    <a:pt x="349075" y="248533"/>
                    <a:pt x="350541" y="247068"/>
                  </a:cubicBezTo>
                  <a:cubicBezTo>
                    <a:pt x="376058" y="221584"/>
                    <a:pt x="425626" y="172079"/>
                    <a:pt x="426212" y="171493"/>
                  </a:cubicBezTo>
                  <a:cubicBezTo>
                    <a:pt x="431492" y="166220"/>
                    <a:pt x="437504" y="163584"/>
                    <a:pt x="444103" y="163584"/>
                  </a:cubicBezTo>
                  <a:close/>
                  <a:moveTo>
                    <a:pt x="360877" y="64177"/>
                  </a:moveTo>
                  <a:cubicBezTo>
                    <a:pt x="314274" y="64177"/>
                    <a:pt x="267671" y="81896"/>
                    <a:pt x="232178" y="117334"/>
                  </a:cubicBezTo>
                  <a:cubicBezTo>
                    <a:pt x="161192" y="188210"/>
                    <a:pt x="161192" y="303457"/>
                    <a:pt x="232178" y="374333"/>
                  </a:cubicBezTo>
                  <a:cubicBezTo>
                    <a:pt x="303164" y="445209"/>
                    <a:pt x="418589" y="445209"/>
                    <a:pt x="489575" y="374333"/>
                  </a:cubicBezTo>
                  <a:cubicBezTo>
                    <a:pt x="560560" y="303457"/>
                    <a:pt x="560560" y="188210"/>
                    <a:pt x="489575" y="117334"/>
                  </a:cubicBezTo>
                  <a:cubicBezTo>
                    <a:pt x="454082" y="81896"/>
                    <a:pt x="407479" y="64177"/>
                    <a:pt x="360877" y="64177"/>
                  </a:cubicBezTo>
                  <a:close/>
                  <a:moveTo>
                    <a:pt x="360876" y="0"/>
                  </a:moveTo>
                  <a:cubicBezTo>
                    <a:pt x="423942" y="0"/>
                    <a:pt x="487008" y="23980"/>
                    <a:pt x="535041" y="71938"/>
                  </a:cubicBezTo>
                  <a:cubicBezTo>
                    <a:pt x="631106" y="167855"/>
                    <a:pt x="631106" y="323812"/>
                    <a:pt x="535041" y="419729"/>
                  </a:cubicBezTo>
                  <a:cubicBezTo>
                    <a:pt x="453495" y="501148"/>
                    <a:pt x="332350" y="513449"/>
                    <a:pt x="237751" y="456778"/>
                  </a:cubicBezTo>
                  <a:cubicBezTo>
                    <a:pt x="237751" y="456778"/>
                    <a:pt x="230858" y="452677"/>
                    <a:pt x="225138" y="458388"/>
                  </a:cubicBezTo>
                  <a:cubicBezTo>
                    <a:pt x="193752" y="489726"/>
                    <a:pt x="99740" y="583593"/>
                    <a:pt x="99740" y="583593"/>
                  </a:cubicBezTo>
                  <a:cubicBezTo>
                    <a:pt x="74660" y="608634"/>
                    <a:pt x="39754" y="614638"/>
                    <a:pt x="17607" y="592379"/>
                  </a:cubicBezTo>
                  <a:lnTo>
                    <a:pt x="13794" y="588572"/>
                  </a:lnTo>
                  <a:cubicBezTo>
                    <a:pt x="-8499" y="566460"/>
                    <a:pt x="-2486" y="531608"/>
                    <a:pt x="22594" y="506567"/>
                  </a:cubicBezTo>
                  <a:cubicBezTo>
                    <a:pt x="22594" y="506567"/>
                    <a:pt x="116753" y="412407"/>
                    <a:pt x="148139" y="381069"/>
                  </a:cubicBezTo>
                  <a:cubicBezTo>
                    <a:pt x="153712" y="375651"/>
                    <a:pt x="149606" y="368768"/>
                    <a:pt x="149606" y="368768"/>
                  </a:cubicBezTo>
                  <a:cubicBezTo>
                    <a:pt x="92846" y="274316"/>
                    <a:pt x="105166" y="153358"/>
                    <a:pt x="186712" y="71938"/>
                  </a:cubicBezTo>
                  <a:cubicBezTo>
                    <a:pt x="234745" y="23980"/>
                    <a:pt x="297810" y="0"/>
                    <a:pt x="360876" y="0"/>
                  </a:cubicBezTo>
                  <a:close/>
                </a:path>
              </a:pathLst>
            </a:custGeom>
            <a:solidFill>
              <a:schemeClr val="bg1"/>
            </a:solidFill>
            <a:ln>
              <a:noFill/>
            </a:ln>
          </p:spPr>
        </p:sp>
      </p:grpSp>
      <p:grpSp>
        <p:nvGrpSpPr>
          <p:cNvPr id="56" name="组合 55">
            <a:extLst>
              <a:ext uri="{FF2B5EF4-FFF2-40B4-BE49-F238E27FC236}">
                <a16:creationId xmlns:a16="http://schemas.microsoft.com/office/drawing/2014/main" id="{23D6588F-CF2F-A7AA-266F-4368B3545D9E}"/>
              </a:ext>
            </a:extLst>
          </p:cNvPr>
          <p:cNvGrpSpPr/>
          <p:nvPr/>
        </p:nvGrpSpPr>
        <p:grpSpPr>
          <a:xfrm>
            <a:off x="10319183" y="4936311"/>
            <a:ext cx="1039864" cy="1039864"/>
            <a:chOff x="3920256" y="4794829"/>
            <a:chExt cx="1039864" cy="1039864"/>
          </a:xfrm>
        </p:grpSpPr>
        <p:sp>
          <p:nvSpPr>
            <p:cNvPr id="57" name="椭圆 56">
              <a:extLst>
                <a:ext uri="{FF2B5EF4-FFF2-40B4-BE49-F238E27FC236}">
                  <a16:creationId xmlns:a16="http://schemas.microsoft.com/office/drawing/2014/main" id="{1F9F9546-297F-CE94-C793-AB0130494448}"/>
                </a:ext>
              </a:extLst>
            </p:cNvPr>
            <p:cNvSpPr/>
            <p:nvPr/>
          </p:nvSpPr>
          <p:spPr>
            <a:xfrm>
              <a:off x="3920256" y="4794829"/>
              <a:ext cx="1039864" cy="1039864"/>
            </a:xfrm>
            <a:prstGeom prst="ellipse">
              <a:avLst/>
            </a:prstGeom>
            <a:solidFill>
              <a:srgbClr val="004578"/>
            </a:solidFill>
            <a:ln>
              <a:noFill/>
            </a:ln>
            <a:effectLst>
              <a:outerShdw blurRad="215900" dir="2700000" sx="102000" sy="102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58" name="validate-search_64702">
              <a:extLst>
                <a:ext uri="{FF2B5EF4-FFF2-40B4-BE49-F238E27FC236}">
                  <a16:creationId xmlns:a16="http://schemas.microsoft.com/office/drawing/2014/main" id="{33E6109C-2FB4-2E76-D168-C21E87A15BD1}"/>
                </a:ext>
              </a:extLst>
            </p:cNvPr>
            <p:cNvSpPr>
              <a:spLocks noChangeAspect="1"/>
            </p:cNvSpPr>
            <p:nvPr/>
          </p:nvSpPr>
          <p:spPr bwMode="auto">
            <a:xfrm>
              <a:off x="4113728" y="5001586"/>
              <a:ext cx="612947" cy="612000"/>
            </a:xfrm>
            <a:custGeom>
              <a:avLst/>
              <a:gdLst>
                <a:gd name="connsiteX0" fmla="*/ 444103 w 607089"/>
                <a:gd name="connsiteY0" fmla="*/ 163584 h 606152"/>
                <a:gd name="connsiteX1" fmla="*/ 469914 w 607089"/>
                <a:gd name="connsiteY1" fmla="*/ 176766 h 606152"/>
                <a:gd name="connsiteX2" fmla="*/ 475193 w 607089"/>
                <a:gd name="connsiteY2" fmla="*/ 220412 h 606152"/>
                <a:gd name="connsiteX3" fmla="*/ 378258 w 607089"/>
                <a:gd name="connsiteY3" fmla="*/ 317225 h 606152"/>
                <a:gd name="connsiteX4" fmla="*/ 346435 w 607089"/>
                <a:gd name="connsiteY4" fmla="*/ 330260 h 606152"/>
                <a:gd name="connsiteX5" fmla="*/ 313879 w 607089"/>
                <a:gd name="connsiteY5" fmla="*/ 316492 h 606152"/>
                <a:gd name="connsiteX6" fmla="*/ 248913 w 607089"/>
                <a:gd name="connsiteY6" fmla="*/ 251755 h 606152"/>
                <a:gd name="connsiteX7" fmla="*/ 242021 w 607089"/>
                <a:gd name="connsiteY7" fmla="*/ 228760 h 606152"/>
                <a:gd name="connsiteX8" fmla="*/ 254926 w 607089"/>
                <a:gd name="connsiteY8" fmla="*/ 208695 h 606152"/>
                <a:gd name="connsiteX9" fmla="*/ 280883 w 607089"/>
                <a:gd name="connsiteY9" fmla="*/ 195074 h 606152"/>
                <a:gd name="connsiteX10" fmla="*/ 297894 w 607089"/>
                <a:gd name="connsiteY10" fmla="*/ 202836 h 606152"/>
                <a:gd name="connsiteX11" fmla="*/ 342036 w 607089"/>
                <a:gd name="connsiteY11" fmla="*/ 246922 h 606152"/>
                <a:gd name="connsiteX12" fmla="*/ 346435 w 607089"/>
                <a:gd name="connsiteY12" fmla="*/ 249705 h 606152"/>
                <a:gd name="connsiteX13" fmla="*/ 350541 w 607089"/>
                <a:gd name="connsiteY13" fmla="*/ 247068 h 606152"/>
                <a:gd name="connsiteX14" fmla="*/ 426212 w 607089"/>
                <a:gd name="connsiteY14" fmla="*/ 171493 h 606152"/>
                <a:gd name="connsiteX15" fmla="*/ 444103 w 607089"/>
                <a:gd name="connsiteY15" fmla="*/ 163584 h 606152"/>
                <a:gd name="connsiteX16" fmla="*/ 360877 w 607089"/>
                <a:gd name="connsiteY16" fmla="*/ 64177 h 606152"/>
                <a:gd name="connsiteX17" fmla="*/ 232178 w 607089"/>
                <a:gd name="connsiteY17" fmla="*/ 117334 h 606152"/>
                <a:gd name="connsiteX18" fmla="*/ 232178 w 607089"/>
                <a:gd name="connsiteY18" fmla="*/ 374333 h 606152"/>
                <a:gd name="connsiteX19" fmla="*/ 489575 w 607089"/>
                <a:gd name="connsiteY19" fmla="*/ 374333 h 606152"/>
                <a:gd name="connsiteX20" fmla="*/ 489575 w 607089"/>
                <a:gd name="connsiteY20" fmla="*/ 117334 h 606152"/>
                <a:gd name="connsiteX21" fmla="*/ 360877 w 607089"/>
                <a:gd name="connsiteY21" fmla="*/ 64177 h 606152"/>
                <a:gd name="connsiteX22" fmla="*/ 360876 w 607089"/>
                <a:gd name="connsiteY22" fmla="*/ 0 h 606152"/>
                <a:gd name="connsiteX23" fmla="*/ 535041 w 607089"/>
                <a:gd name="connsiteY23" fmla="*/ 71938 h 606152"/>
                <a:gd name="connsiteX24" fmla="*/ 535041 w 607089"/>
                <a:gd name="connsiteY24" fmla="*/ 419729 h 606152"/>
                <a:gd name="connsiteX25" fmla="*/ 237751 w 607089"/>
                <a:gd name="connsiteY25" fmla="*/ 456778 h 606152"/>
                <a:gd name="connsiteX26" fmla="*/ 225138 w 607089"/>
                <a:gd name="connsiteY26" fmla="*/ 458388 h 606152"/>
                <a:gd name="connsiteX27" fmla="*/ 99740 w 607089"/>
                <a:gd name="connsiteY27" fmla="*/ 583593 h 606152"/>
                <a:gd name="connsiteX28" fmla="*/ 17607 w 607089"/>
                <a:gd name="connsiteY28" fmla="*/ 592379 h 606152"/>
                <a:gd name="connsiteX29" fmla="*/ 13794 w 607089"/>
                <a:gd name="connsiteY29" fmla="*/ 588572 h 606152"/>
                <a:gd name="connsiteX30" fmla="*/ 22594 w 607089"/>
                <a:gd name="connsiteY30" fmla="*/ 506567 h 606152"/>
                <a:gd name="connsiteX31" fmla="*/ 148139 w 607089"/>
                <a:gd name="connsiteY31" fmla="*/ 381069 h 606152"/>
                <a:gd name="connsiteX32" fmla="*/ 149606 w 607089"/>
                <a:gd name="connsiteY32" fmla="*/ 368768 h 606152"/>
                <a:gd name="connsiteX33" fmla="*/ 186712 w 607089"/>
                <a:gd name="connsiteY33" fmla="*/ 71938 h 606152"/>
                <a:gd name="connsiteX34" fmla="*/ 360876 w 607089"/>
                <a:gd name="connsiteY34" fmla="*/ 0 h 60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07089" h="606152">
                  <a:moveTo>
                    <a:pt x="444103" y="163584"/>
                  </a:moveTo>
                  <a:cubicBezTo>
                    <a:pt x="452462" y="163584"/>
                    <a:pt x="461261" y="167978"/>
                    <a:pt x="469914" y="176766"/>
                  </a:cubicBezTo>
                  <a:cubicBezTo>
                    <a:pt x="485459" y="192291"/>
                    <a:pt x="487365" y="208256"/>
                    <a:pt x="475193" y="220412"/>
                  </a:cubicBezTo>
                  <a:lnTo>
                    <a:pt x="378258" y="317225"/>
                  </a:lnTo>
                  <a:cubicBezTo>
                    <a:pt x="369459" y="326013"/>
                    <a:pt x="359047" y="330260"/>
                    <a:pt x="346435" y="330260"/>
                  </a:cubicBezTo>
                  <a:cubicBezTo>
                    <a:pt x="337783" y="330260"/>
                    <a:pt x="325171" y="327917"/>
                    <a:pt x="313879" y="316492"/>
                  </a:cubicBezTo>
                  <a:lnTo>
                    <a:pt x="248913" y="251755"/>
                  </a:lnTo>
                  <a:cubicBezTo>
                    <a:pt x="242314" y="245018"/>
                    <a:pt x="239821" y="237109"/>
                    <a:pt x="242021" y="228760"/>
                  </a:cubicBezTo>
                  <a:cubicBezTo>
                    <a:pt x="243634" y="222463"/>
                    <a:pt x="247887" y="215872"/>
                    <a:pt x="254926" y="208695"/>
                  </a:cubicBezTo>
                  <a:cubicBezTo>
                    <a:pt x="264165" y="199614"/>
                    <a:pt x="272670" y="195074"/>
                    <a:pt x="280883" y="195074"/>
                  </a:cubicBezTo>
                  <a:cubicBezTo>
                    <a:pt x="287042" y="195074"/>
                    <a:pt x="292761" y="197710"/>
                    <a:pt x="297894" y="202836"/>
                  </a:cubicBezTo>
                  <a:cubicBezTo>
                    <a:pt x="298187" y="203129"/>
                    <a:pt x="326491" y="231397"/>
                    <a:pt x="342036" y="246922"/>
                  </a:cubicBezTo>
                  <a:cubicBezTo>
                    <a:pt x="343649" y="248533"/>
                    <a:pt x="344529" y="249705"/>
                    <a:pt x="346435" y="249705"/>
                  </a:cubicBezTo>
                  <a:cubicBezTo>
                    <a:pt x="348195" y="249705"/>
                    <a:pt x="349075" y="248533"/>
                    <a:pt x="350541" y="247068"/>
                  </a:cubicBezTo>
                  <a:cubicBezTo>
                    <a:pt x="376058" y="221584"/>
                    <a:pt x="425626" y="172079"/>
                    <a:pt x="426212" y="171493"/>
                  </a:cubicBezTo>
                  <a:cubicBezTo>
                    <a:pt x="431492" y="166220"/>
                    <a:pt x="437504" y="163584"/>
                    <a:pt x="444103" y="163584"/>
                  </a:cubicBezTo>
                  <a:close/>
                  <a:moveTo>
                    <a:pt x="360877" y="64177"/>
                  </a:moveTo>
                  <a:cubicBezTo>
                    <a:pt x="314274" y="64177"/>
                    <a:pt x="267671" y="81896"/>
                    <a:pt x="232178" y="117334"/>
                  </a:cubicBezTo>
                  <a:cubicBezTo>
                    <a:pt x="161192" y="188210"/>
                    <a:pt x="161192" y="303457"/>
                    <a:pt x="232178" y="374333"/>
                  </a:cubicBezTo>
                  <a:cubicBezTo>
                    <a:pt x="303164" y="445209"/>
                    <a:pt x="418589" y="445209"/>
                    <a:pt x="489575" y="374333"/>
                  </a:cubicBezTo>
                  <a:cubicBezTo>
                    <a:pt x="560560" y="303457"/>
                    <a:pt x="560560" y="188210"/>
                    <a:pt x="489575" y="117334"/>
                  </a:cubicBezTo>
                  <a:cubicBezTo>
                    <a:pt x="454082" y="81896"/>
                    <a:pt x="407479" y="64177"/>
                    <a:pt x="360877" y="64177"/>
                  </a:cubicBezTo>
                  <a:close/>
                  <a:moveTo>
                    <a:pt x="360876" y="0"/>
                  </a:moveTo>
                  <a:cubicBezTo>
                    <a:pt x="423942" y="0"/>
                    <a:pt x="487008" y="23980"/>
                    <a:pt x="535041" y="71938"/>
                  </a:cubicBezTo>
                  <a:cubicBezTo>
                    <a:pt x="631106" y="167855"/>
                    <a:pt x="631106" y="323812"/>
                    <a:pt x="535041" y="419729"/>
                  </a:cubicBezTo>
                  <a:cubicBezTo>
                    <a:pt x="453495" y="501148"/>
                    <a:pt x="332350" y="513449"/>
                    <a:pt x="237751" y="456778"/>
                  </a:cubicBezTo>
                  <a:cubicBezTo>
                    <a:pt x="237751" y="456778"/>
                    <a:pt x="230858" y="452677"/>
                    <a:pt x="225138" y="458388"/>
                  </a:cubicBezTo>
                  <a:cubicBezTo>
                    <a:pt x="193752" y="489726"/>
                    <a:pt x="99740" y="583593"/>
                    <a:pt x="99740" y="583593"/>
                  </a:cubicBezTo>
                  <a:cubicBezTo>
                    <a:pt x="74660" y="608634"/>
                    <a:pt x="39754" y="614638"/>
                    <a:pt x="17607" y="592379"/>
                  </a:cubicBezTo>
                  <a:lnTo>
                    <a:pt x="13794" y="588572"/>
                  </a:lnTo>
                  <a:cubicBezTo>
                    <a:pt x="-8499" y="566460"/>
                    <a:pt x="-2486" y="531608"/>
                    <a:pt x="22594" y="506567"/>
                  </a:cubicBezTo>
                  <a:cubicBezTo>
                    <a:pt x="22594" y="506567"/>
                    <a:pt x="116753" y="412407"/>
                    <a:pt x="148139" y="381069"/>
                  </a:cubicBezTo>
                  <a:cubicBezTo>
                    <a:pt x="153712" y="375651"/>
                    <a:pt x="149606" y="368768"/>
                    <a:pt x="149606" y="368768"/>
                  </a:cubicBezTo>
                  <a:cubicBezTo>
                    <a:pt x="92846" y="274316"/>
                    <a:pt x="105166" y="153358"/>
                    <a:pt x="186712" y="71938"/>
                  </a:cubicBezTo>
                  <a:cubicBezTo>
                    <a:pt x="234745" y="23980"/>
                    <a:pt x="297810" y="0"/>
                    <a:pt x="360876" y="0"/>
                  </a:cubicBezTo>
                  <a:close/>
                </a:path>
              </a:pathLst>
            </a:custGeom>
            <a:solidFill>
              <a:schemeClr val="bg1"/>
            </a:solidFill>
            <a:ln>
              <a:noFill/>
            </a:ln>
          </p:spPr>
        </p:sp>
      </p:grpSp>
    </p:spTree>
    <p:extLst>
      <p:ext uri="{BB962C8B-B14F-4D97-AF65-F5344CB8AC3E}">
        <p14:creationId xmlns:p14="http://schemas.microsoft.com/office/powerpoint/2010/main" val="2334327589"/>
      </p:ext>
    </p:extLst>
  </p:cSld>
  <p:clrMapOvr>
    <a:masterClrMapping/>
  </p:clrMapOvr>
  <mc:AlternateContent xmlns:mc="http://schemas.openxmlformats.org/markup-compatibility/2006">
    <mc:Choice xmlns:p14="http://schemas.microsoft.com/office/powerpoint/2010/main" Requires="p14">
      <p:transition spd="slow" p14:dur="1600" advTm="116867">
        <p:blinds dir="vert"/>
      </p:transition>
    </mc:Choice>
    <mc:Fallback>
      <p:transition spd="slow" advTm="116867">
        <p:blinds dir="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a:extLst>
              <a:ext uri="{FF2B5EF4-FFF2-40B4-BE49-F238E27FC236}">
                <a16:creationId xmlns:a16="http://schemas.microsoft.com/office/drawing/2014/main" id="{2B5F9587-4CFB-4363-9AD0-736F03B41A63}"/>
              </a:ext>
            </a:extLst>
          </p:cNvPr>
          <p:cNvCxnSpPr>
            <a:cxnSpLocks/>
          </p:cNvCxnSpPr>
          <p:nvPr/>
        </p:nvCxnSpPr>
        <p:spPr>
          <a:xfrm>
            <a:off x="2125105" y="2202760"/>
            <a:ext cx="766837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B8DECB90-59F5-48D2-873F-9773CB178071}"/>
              </a:ext>
            </a:extLst>
          </p:cNvPr>
          <p:cNvSpPr txBox="1"/>
          <p:nvPr/>
        </p:nvSpPr>
        <p:spPr>
          <a:xfrm>
            <a:off x="2125105" y="2484313"/>
            <a:ext cx="7546018" cy="707886"/>
          </a:xfrm>
          <a:prstGeom prst="rect">
            <a:avLst/>
          </a:prstGeom>
          <a:noFill/>
        </p:spPr>
        <p:txBody>
          <a:bodyPr wrap="square" rtlCol="0">
            <a:spAutoFit/>
          </a:bodyPr>
          <a:lstStyle/>
          <a:p>
            <a:pPr algn="dist"/>
            <a:r>
              <a:rPr lang="zh-CN" altLang="en-US" sz="4000" b="1" dirty="0">
                <a:solidFill>
                  <a:srgbClr val="FF0000"/>
                </a:solidFill>
                <a:latin typeface="冬青黑体简体中文 W6" panose="020B0600000000000000" pitchFamily="34" charset="-122"/>
                <a:ea typeface="冬青黑体简体中文 W6" panose="020B0600000000000000" pitchFamily="34" charset="-122"/>
              </a:rPr>
              <a:t>谢谢！请各位老师批评指正！！！</a:t>
            </a:r>
          </a:p>
        </p:txBody>
      </p:sp>
      <p:cxnSp>
        <p:nvCxnSpPr>
          <p:cNvPr id="19" name="直接连接符 18">
            <a:extLst>
              <a:ext uri="{FF2B5EF4-FFF2-40B4-BE49-F238E27FC236}">
                <a16:creationId xmlns:a16="http://schemas.microsoft.com/office/drawing/2014/main" id="{2C25B185-96DC-4151-9A0F-6544C96E90E6}"/>
              </a:ext>
            </a:extLst>
          </p:cNvPr>
          <p:cNvCxnSpPr>
            <a:cxnSpLocks/>
          </p:cNvCxnSpPr>
          <p:nvPr/>
        </p:nvCxnSpPr>
        <p:spPr>
          <a:xfrm>
            <a:off x="476250" y="5986596"/>
            <a:ext cx="533944" cy="0"/>
          </a:xfrm>
          <a:prstGeom prst="line">
            <a:avLst/>
          </a:prstGeom>
          <a:ln w="28575">
            <a:solidFill>
              <a:srgbClr val="004098"/>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D07B1E3D-65B3-4957-8AB2-E8CCAB6EFDF7}"/>
              </a:ext>
            </a:extLst>
          </p:cNvPr>
          <p:cNvCxnSpPr>
            <a:cxnSpLocks/>
          </p:cNvCxnSpPr>
          <p:nvPr/>
        </p:nvCxnSpPr>
        <p:spPr>
          <a:xfrm>
            <a:off x="11203390" y="5981825"/>
            <a:ext cx="533944" cy="0"/>
          </a:xfrm>
          <a:prstGeom prst="line">
            <a:avLst/>
          </a:prstGeom>
          <a:ln w="28575">
            <a:solidFill>
              <a:srgbClr val="004098"/>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6115" y="250753"/>
            <a:ext cx="1524001" cy="1516531"/>
          </a:xfrm>
          <a:prstGeom prst="rect">
            <a:avLst/>
          </a:prstGeom>
        </p:spPr>
      </p:pic>
      <p:sp>
        <p:nvSpPr>
          <p:cNvPr id="3" name="矩形 2">
            <a:extLst>
              <a:ext uri="{FF2B5EF4-FFF2-40B4-BE49-F238E27FC236}">
                <a16:creationId xmlns:a16="http://schemas.microsoft.com/office/drawing/2014/main" id="{38D7B70A-5ECC-F4FB-DF71-3B45B3DBB3C7}"/>
              </a:ext>
            </a:extLst>
          </p:cNvPr>
          <p:cNvSpPr/>
          <p:nvPr/>
        </p:nvSpPr>
        <p:spPr>
          <a:xfrm>
            <a:off x="4296263" y="5256213"/>
            <a:ext cx="3546475" cy="368300"/>
          </a:xfrm>
          <a:prstGeom prst="rect">
            <a:avLst/>
          </a:prstGeom>
        </p:spPr>
        <p:txBody>
          <a:bodyPr wrap="square">
            <a:spAutoFit/>
          </a:bodyPr>
          <a:lstStyle/>
          <a:p>
            <a:pPr algn="ctr"/>
            <a:endParaRPr lang="zh-CN" altLang="zh-CN" b="1" dirty="0"/>
          </a:p>
        </p:txBody>
      </p:sp>
      <p:grpSp>
        <p:nvGrpSpPr>
          <p:cNvPr id="4" name="组合 3">
            <a:extLst>
              <a:ext uri="{FF2B5EF4-FFF2-40B4-BE49-F238E27FC236}">
                <a16:creationId xmlns:a16="http://schemas.microsoft.com/office/drawing/2014/main" id="{C6C24036-9202-49EE-5AAA-BCEC31D30DD4}"/>
              </a:ext>
            </a:extLst>
          </p:cNvPr>
          <p:cNvGrpSpPr/>
          <p:nvPr/>
        </p:nvGrpSpPr>
        <p:grpSpPr>
          <a:xfrm>
            <a:off x="2542701" y="4843458"/>
            <a:ext cx="2163431" cy="408623"/>
            <a:chOff x="2096559" y="5175815"/>
            <a:chExt cx="2163431" cy="408623"/>
          </a:xfrm>
        </p:grpSpPr>
        <p:sp>
          <p:nvSpPr>
            <p:cNvPr id="5" name="TextBox 13">
              <a:extLst>
                <a:ext uri="{FF2B5EF4-FFF2-40B4-BE49-F238E27FC236}">
                  <a16:creationId xmlns:a16="http://schemas.microsoft.com/office/drawing/2014/main" id="{87161FFE-B991-C0A4-C150-36F87607A446}"/>
                </a:ext>
              </a:extLst>
            </p:cNvPr>
            <p:cNvSpPr txBox="1"/>
            <p:nvPr/>
          </p:nvSpPr>
          <p:spPr>
            <a:xfrm>
              <a:off x="2096559" y="5175815"/>
              <a:ext cx="1045540" cy="408623"/>
            </a:xfrm>
            <a:prstGeom prst="roundRect">
              <a:avLst/>
            </a:prstGeom>
            <a:solidFill>
              <a:srgbClr val="0069B2"/>
            </a:solidFill>
          </p:spPr>
          <p:txBody>
            <a:bodyPr wrap="square" rtlCol="0">
              <a:spAutoFit/>
            </a:bodyPr>
            <a:lstStyle/>
            <a:p>
              <a:pPr algn="dist"/>
              <a:r>
                <a:rPr lang="zh-CN" altLang="en-US" dirty="0">
                  <a:solidFill>
                    <a:schemeClr val="bg1"/>
                  </a:solidFill>
                  <a:latin typeface="微软雅黑" panose="020B0503020204020204" charset="-122"/>
                  <a:ea typeface="微软雅黑" panose="020B0503020204020204" charset="-122"/>
                </a:rPr>
                <a:t>答辩人</a:t>
              </a:r>
            </a:p>
          </p:txBody>
        </p:sp>
        <p:sp>
          <p:nvSpPr>
            <p:cNvPr id="6" name="TextBox 13">
              <a:extLst>
                <a:ext uri="{FF2B5EF4-FFF2-40B4-BE49-F238E27FC236}">
                  <a16:creationId xmlns:a16="http://schemas.microsoft.com/office/drawing/2014/main" id="{ED35BA2C-6034-F90C-288A-49EF8E75A4A3}"/>
                </a:ext>
              </a:extLst>
            </p:cNvPr>
            <p:cNvSpPr txBox="1"/>
            <p:nvPr/>
          </p:nvSpPr>
          <p:spPr>
            <a:xfrm>
              <a:off x="3214450" y="5175815"/>
              <a:ext cx="1045540" cy="408623"/>
            </a:xfrm>
            <a:prstGeom prst="roundRect">
              <a:avLst/>
            </a:prstGeom>
            <a:noFill/>
          </p:spPr>
          <p:txBody>
            <a:bodyPr wrap="square" rtlCol="0">
              <a:spAutoFit/>
            </a:bodyPr>
            <a:lstStyle/>
            <a:p>
              <a:pPr algn="dist"/>
              <a:r>
                <a:rPr lang="zh-CN" altLang="en-US" b="1" dirty="0">
                  <a:solidFill>
                    <a:srgbClr val="004578"/>
                  </a:solidFill>
                  <a:latin typeface="微软雅黑" panose="020B0503020204020204" charset="-122"/>
                  <a:ea typeface="微软雅黑" panose="020B0503020204020204" charset="-122"/>
                </a:rPr>
                <a:t>武博文</a:t>
              </a:r>
            </a:p>
          </p:txBody>
        </p:sp>
      </p:grpSp>
      <p:grpSp>
        <p:nvGrpSpPr>
          <p:cNvPr id="7" name="组合 6">
            <a:extLst>
              <a:ext uri="{FF2B5EF4-FFF2-40B4-BE49-F238E27FC236}">
                <a16:creationId xmlns:a16="http://schemas.microsoft.com/office/drawing/2014/main" id="{B3B70567-A4FB-288C-6F11-BA86E4AA2FFF}"/>
              </a:ext>
            </a:extLst>
          </p:cNvPr>
          <p:cNvGrpSpPr/>
          <p:nvPr/>
        </p:nvGrpSpPr>
        <p:grpSpPr>
          <a:xfrm>
            <a:off x="6353724" y="4843458"/>
            <a:ext cx="3175049" cy="408623"/>
            <a:chOff x="2096559" y="5175815"/>
            <a:chExt cx="3175049" cy="408623"/>
          </a:xfrm>
        </p:grpSpPr>
        <p:sp>
          <p:nvSpPr>
            <p:cNvPr id="8" name="TextBox 13">
              <a:extLst>
                <a:ext uri="{FF2B5EF4-FFF2-40B4-BE49-F238E27FC236}">
                  <a16:creationId xmlns:a16="http://schemas.microsoft.com/office/drawing/2014/main" id="{91CAA3D5-E408-22BE-19CD-30A812BBDE50}"/>
                </a:ext>
              </a:extLst>
            </p:cNvPr>
            <p:cNvSpPr txBox="1"/>
            <p:nvPr/>
          </p:nvSpPr>
          <p:spPr>
            <a:xfrm>
              <a:off x="2096559" y="5175815"/>
              <a:ext cx="1213064" cy="408623"/>
            </a:xfrm>
            <a:prstGeom prst="roundRect">
              <a:avLst/>
            </a:prstGeom>
            <a:solidFill>
              <a:srgbClr val="0069B2"/>
            </a:solidFill>
          </p:spPr>
          <p:txBody>
            <a:bodyPr wrap="square" rtlCol="0">
              <a:spAutoFit/>
            </a:bodyPr>
            <a:lstStyle/>
            <a:p>
              <a:pPr algn="dist"/>
              <a:r>
                <a:rPr lang="zh-CN" altLang="en-US" dirty="0">
                  <a:solidFill>
                    <a:schemeClr val="bg1"/>
                  </a:solidFill>
                  <a:latin typeface="微软雅黑" panose="020B0503020204020204" charset="-122"/>
                  <a:ea typeface="微软雅黑" panose="020B0503020204020204" charset="-122"/>
                </a:rPr>
                <a:t>学号</a:t>
              </a:r>
            </a:p>
          </p:txBody>
        </p:sp>
        <p:sp>
          <p:nvSpPr>
            <p:cNvPr id="9" name="TextBox 13">
              <a:extLst>
                <a:ext uri="{FF2B5EF4-FFF2-40B4-BE49-F238E27FC236}">
                  <a16:creationId xmlns:a16="http://schemas.microsoft.com/office/drawing/2014/main" id="{11A0A326-E70B-C151-850F-E8E99C1F28D5}"/>
                </a:ext>
              </a:extLst>
            </p:cNvPr>
            <p:cNvSpPr txBox="1"/>
            <p:nvPr/>
          </p:nvSpPr>
          <p:spPr>
            <a:xfrm>
              <a:off x="3309829" y="5175815"/>
              <a:ext cx="1961779" cy="408623"/>
            </a:xfrm>
            <a:prstGeom prst="roundRect">
              <a:avLst/>
            </a:prstGeom>
            <a:noFill/>
          </p:spPr>
          <p:txBody>
            <a:bodyPr wrap="square" rtlCol="0">
              <a:spAutoFit/>
            </a:bodyPr>
            <a:lstStyle/>
            <a:p>
              <a:pPr algn="dist"/>
              <a:r>
                <a:rPr lang="en-US" altLang="zh-CN" b="1" dirty="0">
                  <a:solidFill>
                    <a:srgbClr val="004578"/>
                  </a:solidFill>
                  <a:latin typeface="微软雅黑" panose="020B0503020204020204" charset="-122"/>
                  <a:ea typeface="微软雅黑" panose="020B0503020204020204" charset="-122"/>
                </a:rPr>
                <a:t>202221090225</a:t>
              </a:r>
              <a:endParaRPr lang="zh-CN" altLang="en-US" b="1" dirty="0">
                <a:solidFill>
                  <a:srgbClr val="004578"/>
                </a:solidFill>
                <a:latin typeface="微软雅黑" panose="020B0503020204020204" charset="-122"/>
                <a:ea typeface="微软雅黑" panose="020B0503020204020204" charset="-122"/>
              </a:endParaRPr>
            </a:p>
          </p:txBody>
        </p:sp>
      </p:grpSp>
      <p:grpSp>
        <p:nvGrpSpPr>
          <p:cNvPr id="10" name="组合 9">
            <a:extLst>
              <a:ext uri="{FF2B5EF4-FFF2-40B4-BE49-F238E27FC236}">
                <a16:creationId xmlns:a16="http://schemas.microsoft.com/office/drawing/2014/main" id="{AC4C6EA9-ED04-DB18-B86F-DD930B0A6F7B}"/>
              </a:ext>
            </a:extLst>
          </p:cNvPr>
          <p:cNvGrpSpPr/>
          <p:nvPr/>
        </p:nvGrpSpPr>
        <p:grpSpPr>
          <a:xfrm>
            <a:off x="6353723" y="4107029"/>
            <a:ext cx="3034120" cy="408623"/>
            <a:chOff x="2096558" y="5175815"/>
            <a:chExt cx="3034120" cy="408623"/>
          </a:xfrm>
        </p:grpSpPr>
        <p:sp>
          <p:nvSpPr>
            <p:cNvPr id="11" name="TextBox 13">
              <a:extLst>
                <a:ext uri="{FF2B5EF4-FFF2-40B4-BE49-F238E27FC236}">
                  <a16:creationId xmlns:a16="http://schemas.microsoft.com/office/drawing/2014/main" id="{386E4932-57F8-A84F-09DC-BC8E54E16964}"/>
                </a:ext>
              </a:extLst>
            </p:cNvPr>
            <p:cNvSpPr txBox="1"/>
            <p:nvPr/>
          </p:nvSpPr>
          <p:spPr>
            <a:xfrm>
              <a:off x="2096558" y="5175815"/>
              <a:ext cx="1213065" cy="408623"/>
            </a:xfrm>
            <a:prstGeom prst="roundRect">
              <a:avLst/>
            </a:prstGeom>
            <a:solidFill>
              <a:srgbClr val="0069B2"/>
            </a:solidFill>
          </p:spPr>
          <p:txBody>
            <a:bodyPr wrap="square" rtlCol="0">
              <a:spAutoFit/>
            </a:bodyPr>
            <a:lstStyle/>
            <a:p>
              <a:pPr algn="dist"/>
              <a:r>
                <a:rPr lang="zh-CN" altLang="en-US" dirty="0">
                  <a:solidFill>
                    <a:schemeClr val="bg1"/>
                  </a:solidFill>
                  <a:latin typeface="微软雅黑" panose="020B0503020204020204" charset="-122"/>
                  <a:ea typeface="微软雅黑" panose="020B0503020204020204" charset="-122"/>
                </a:rPr>
                <a:t>指导老师</a:t>
              </a:r>
            </a:p>
          </p:txBody>
        </p:sp>
        <p:sp>
          <p:nvSpPr>
            <p:cNvPr id="13" name="TextBox 13">
              <a:extLst>
                <a:ext uri="{FF2B5EF4-FFF2-40B4-BE49-F238E27FC236}">
                  <a16:creationId xmlns:a16="http://schemas.microsoft.com/office/drawing/2014/main" id="{F57AB128-CD26-ED0B-D079-565115A5D84B}"/>
                </a:ext>
              </a:extLst>
            </p:cNvPr>
            <p:cNvSpPr txBox="1"/>
            <p:nvPr/>
          </p:nvSpPr>
          <p:spPr>
            <a:xfrm>
              <a:off x="3309830" y="5175815"/>
              <a:ext cx="1820848" cy="408623"/>
            </a:xfrm>
            <a:prstGeom prst="roundRect">
              <a:avLst/>
            </a:prstGeom>
            <a:noFill/>
          </p:spPr>
          <p:txBody>
            <a:bodyPr wrap="square" rtlCol="0">
              <a:spAutoFit/>
            </a:bodyPr>
            <a:lstStyle/>
            <a:p>
              <a:pPr algn="dist"/>
              <a:r>
                <a:rPr lang="zh-CN" altLang="en-US" b="1" dirty="0">
                  <a:solidFill>
                    <a:srgbClr val="004578"/>
                  </a:solidFill>
                  <a:latin typeface="微软雅黑" panose="020B0503020204020204" charset="-122"/>
                  <a:ea typeface="微软雅黑" panose="020B0503020204020204" charset="-122"/>
                </a:rPr>
                <a:t>王春雨</a:t>
              </a:r>
            </a:p>
          </p:txBody>
        </p:sp>
      </p:grpSp>
      <p:grpSp>
        <p:nvGrpSpPr>
          <p:cNvPr id="15" name="组合 14">
            <a:extLst>
              <a:ext uri="{FF2B5EF4-FFF2-40B4-BE49-F238E27FC236}">
                <a16:creationId xmlns:a16="http://schemas.microsoft.com/office/drawing/2014/main" id="{983C948C-5BE3-3227-9270-342543D2A27C}"/>
              </a:ext>
            </a:extLst>
          </p:cNvPr>
          <p:cNvGrpSpPr/>
          <p:nvPr/>
        </p:nvGrpSpPr>
        <p:grpSpPr>
          <a:xfrm>
            <a:off x="2542701" y="4118823"/>
            <a:ext cx="3046719" cy="408623"/>
            <a:chOff x="2096559" y="5175815"/>
            <a:chExt cx="3046719" cy="408623"/>
          </a:xfrm>
        </p:grpSpPr>
        <p:sp>
          <p:nvSpPr>
            <p:cNvPr id="18" name="TextBox 13">
              <a:extLst>
                <a:ext uri="{FF2B5EF4-FFF2-40B4-BE49-F238E27FC236}">
                  <a16:creationId xmlns:a16="http://schemas.microsoft.com/office/drawing/2014/main" id="{A97534B4-6A6A-E890-4567-208DC84D5FDB}"/>
                </a:ext>
              </a:extLst>
            </p:cNvPr>
            <p:cNvSpPr txBox="1"/>
            <p:nvPr/>
          </p:nvSpPr>
          <p:spPr>
            <a:xfrm>
              <a:off x="2096559" y="5175815"/>
              <a:ext cx="1045540" cy="408623"/>
            </a:xfrm>
            <a:prstGeom prst="roundRect">
              <a:avLst/>
            </a:prstGeom>
            <a:solidFill>
              <a:srgbClr val="0069B2"/>
            </a:solidFill>
          </p:spPr>
          <p:txBody>
            <a:bodyPr wrap="square" rtlCol="0">
              <a:spAutoFit/>
            </a:bodyPr>
            <a:lstStyle/>
            <a:p>
              <a:pPr algn="dist"/>
              <a:r>
                <a:rPr lang="zh-CN" altLang="en-US" dirty="0">
                  <a:solidFill>
                    <a:schemeClr val="bg1"/>
                  </a:solidFill>
                  <a:latin typeface="微软雅黑" panose="020B0503020204020204" charset="-122"/>
                  <a:ea typeface="微软雅黑" panose="020B0503020204020204" charset="-122"/>
                </a:rPr>
                <a:t>专业</a:t>
              </a:r>
            </a:p>
          </p:txBody>
        </p:sp>
        <p:sp>
          <p:nvSpPr>
            <p:cNvPr id="21" name="TextBox 13">
              <a:extLst>
                <a:ext uri="{FF2B5EF4-FFF2-40B4-BE49-F238E27FC236}">
                  <a16:creationId xmlns:a16="http://schemas.microsoft.com/office/drawing/2014/main" id="{668C3E3B-046B-1ABD-5432-E779E50FCA29}"/>
                </a:ext>
              </a:extLst>
            </p:cNvPr>
            <p:cNvSpPr txBox="1"/>
            <p:nvPr/>
          </p:nvSpPr>
          <p:spPr>
            <a:xfrm>
              <a:off x="3214450" y="5175815"/>
              <a:ext cx="1928828" cy="408623"/>
            </a:xfrm>
            <a:prstGeom prst="roundRect">
              <a:avLst/>
            </a:prstGeom>
            <a:noFill/>
          </p:spPr>
          <p:txBody>
            <a:bodyPr wrap="square" rtlCol="0">
              <a:spAutoFit/>
            </a:bodyPr>
            <a:lstStyle/>
            <a:p>
              <a:pPr algn="dist"/>
              <a:r>
                <a:rPr lang="zh-CN" altLang="en-US" b="1" dirty="0">
                  <a:solidFill>
                    <a:srgbClr val="004578"/>
                  </a:solidFill>
                  <a:latin typeface="微软雅黑" panose="020B0503020204020204" charset="-122"/>
                  <a:ea typeface="微软雅黑" panose="020B0503020204020204" charset="-122"/>
                </a:rPr>
                <a:t>软件工程</a:t>
              </a:r>
            </a:p>
          </p:txBody>
        </p:sp>
      </p:grpSp>
      <p:cxnSp>
        <p:nvCxnSpPr>
          <p:cNvPr id="31" name="直接连接符 30">
            <a:extLst>
              <a:ext uri="{FF2B5EF4-FFF2-40B4-BE49-F238E27FC236}">
                <a16:creationId xmlns:a16="http://schemas.microsoft.com/office/drawing/2014/main" id="{DB5E99B3-52E3-43D9-0E49-44964F015687}"/>
              </a:ext>
            </a:extLst>
          </p:cNvPr>
          <p:cNvCxnSpPr>
            <a:cxnSpLocks/>
          </p:cNvCxnSpPr>
          <p:nvPr/>
        </p:nvCxnSpPr>
        <p:spPr>
          <a:xfrm>
            <a:off x="2125105" y="3501073"/>
            <a:ext cx="766837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97AD75E0-72CD-796D-14AD-EB9F673418BD}"/>
              </a:ext>
            </a:extLst>
          </p:cNvPr>
          <p:cNvSpPr txBox="1"/>
          <p:nvPr/>
        </p:nvSpPr>
        <p:spPr>
          <a:xfrm>
            <a:off x="2984685" y="5624513"/>
            <a:ext cx="5826860" cy="507127"/>
          </a:xfrm>
          <a:prstGeom prst="rect">
            <a:avLst/>
          </a:prstGeom>
          <a:noFill/>
        </p:spPr>
        <p:txBody>
          <a:bodyPr wrap="square" rtlCol="0">
            <a:spAutoFit/>
          </a:bodyPr>
          <a:lstStyle/>
          <a:p>
            <a:pPr algn="ctr">
              <a:lnSpc>
                <a:spcPct val="150000"/>
              </a:lnSpc>
            </a:pPr>
            <a:fld id="{A4C412F7-05B8-448C-A97F-C89117983026}" type="datetime2">
              <a:rPr lang="zh-CN" altLang="en-US" sz="2000" b="1" smtClean="0"/>
              <a:t>2023年12月21日</a:t>
            </a:fld>
            <a:endParaRPr lang="zh-CN" altLang="en-US" sz="2000" b="1" dirty="0"/>
          </a:p>
        </p:txBody>
      </p:sp>
    </p:spTree>
    <p:extLst>
      <p:ext uri="{BB962C8B-B14F-4D97-AF65-F5344CB8AC3E}">
        <p14:creationId xmlns:p14="http://schemas.microsoft.com/office/powerpoint/2010/main" val="3112069127"/>
      </p:ext>
    </p:extLst>
  </p:cSld>
  <p:clrMapOvr>
    <a:masterClrMapping/>
  </p:clrMapOvr>
  <mc:AlternateContent xmlns:mc="http://schemas.openxmlformats.org/markup-compatibility/2006">
    <mc:Choice xmlns:p14="http://schemas.microsoft.com/office/powerpoint/2010/main" Requires="p14">
      <p:transition spd="slow" p14:dur="1600" advTm="51103">
        <p:blinds dir="vert"/>
      </p:transition>
    </mc:Choice>
    <mc:Fallback>
      <p:transition spd="slow" advTm="51103">
        <p:blinds dir="ver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简介大气毕业答辩竞赛演讲PPT模板"/>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5"/>
  <p:tag name="KSO_WM_UNIT_ID" val="diagram20228067_3*l_h_i*1_1_5"/>
  <p:tag name="KSO_WM_TEMPLATE_CATEGORY" val="diagram"/>
  <p:tag name="KSO_WM_TEMPLATE_INDEX" val="20228067"/>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28067_3*l_h_a*1_1_1"/>
  <p:tag name="KSO_WM_TEMPLATE_CATEGORY" val="diagram"/>
  <p:tag name="KSO_WM_TEMPLATE_INDEX" val="20228067"/>
  <p:tag name="KSO_WM_UNIT_LAYERLEVEL" val="1_1_1"/>
  <p:tag name="KSO_WM_TAG_VERSION" val="1.0"/>
  <p:tag name="KSO_WM_BEAUTIFY_FLAG" val="#wm#"/>
  <p:tag name="KSO_WM_UNIT_TEXT_FILL_FORE_SCHEMECOLOR_INDEX" val="5"/>
  <p:tag name="KSO_WM_UNIT_TEXT_FILL_TYPE" val="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5"/>
  <p:tag name="KSO_WM_UNIT_ID" val="diagram20228067_3*l_h_i*1_2_5"/>
  <p:tag name="KSO_WM_TEMPLATE_CATEGORY" val="diagram"/>
  <p:tag name="KSO_WM_TEMPLATE_INDEX" val="20228067"/>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28067_3*l_h_a*1_2_1"/>
  <p:tag name="KSO_WM_TEMPLATE_CATEGORY" val="diagram"/>
  <p:tag name="KSO_WM_TEMPLATE_INDEX" val="20228067"/>
  <p:tag name="KSO_WM_UNIT_LAYERLEVEL" val="1_1_1"/>
  <p:tag name="KSO_WM_TAG_VERSION" val="1.0"/>
  <p:tag name="KSO_WM_BEAUTIFY_FLAG" val="#wm#"/>
  <p:tag name="KSO_WM_UNIT_TEXT_FILL_FORE_SCHEMECOLOR_INDEX" val="6"/>
  <p:tag name="KSO_WM_UNIT_TEXT_FILL_TYPE" val="1"/>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5"/>
  <p:tag name="KSO_WM_UNIT_ID" val="diagram20228067_3*l_h_i*1_3_5"/>
  <p:tag name="KSO_WM_TEMPLATE_CATEGORY" val="diagram"/>
  <p:tag name="KSO_WM_TEMPLATE_INDEX" val="20228067"/>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28067_3*l_h_a*1_3_1"/>
  <p:tag name="KSO_WM_TEMPLATE_CATEGORY" val="diagram"/>
  <p:tag name="KSO_WM_TEMPLATE_INDEX" val="20228067"/>
  <p:tag name="KSO_WM_UNIT_LAYERLEVEL" val="1_1_1"/>
  <p:tag name="KSO_WM_TAG_VERSION" val="1.0"/>
  <p:tag name="KSO_WM_BEAUTIFY_FLAG" val="#wm#"/>
  <p:tag name="KSO_WM_UNIT_TEXT_FILL_FORE_SCHEMECOLOR_INDEX" val="7"/>
  <p:tag name="KSO_WM_UNIT_TEXT_FILL_TYPE" val="1"/>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28067_3*l_h_i*1_3_1"/>
  <p:tag name="KSO_WM_TEMPLATE_CATEGORY" val="diagram"/>
  <p:tag name="KSO_WM_TEMPLATE_INDEX" val="20228067"/>
  <p:tag name="KSO_WM_UNIT_LAYERLEVEL" val="1_1_1"/>
  <p:tag name="KSO_WM_TAG_VERSION" val="1.0"/>
  <p:tag name="KSO_WM_BEAUTIFY_FLAG" val="#wm#"/>
  <p:tag name="KSO_WM_UNIT_FILL_FORE_SCHEMECOLOR_INDEX" val="13"/>
  <p:tag name="KSO_WM_UNIT_FILL_TYPE" val="1"/>
  <p:tag name="KSO_WM_UNIT_TEXT_FILL_FORE_SCHEMECOLOR_INDEX" val="13"/>
  <p:tag name="KSO_WM_UNIT_TEXT_FILL_TYPE" val="1"/>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28067_3*l_h_i*1_3_3"/>
  <p:tag name="KSO_WM_TEMPLATE_CATEGORY" val="diagram"/>
  <p:tag name="KSO_WM_TEMPLATE_INDEX" val="2022806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28067_3*l_h_i*1_3_4"/>
  <p:tag name="KSO_WM_TEMPLATE_CATEGORY" val="diagram"/>
  <p:tag name="KSO_WM_TEMPLATE_INDEX" val="20228067"/>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11.xml><?xml version="1.0" encoding="utf-8"?>
<p:tagLst xmlns:a="http://schemas.openxmlformats.org/drawingml/2006/main" xmlns:r="http://schemas.openxmlformats.org/officeDocument/2006/relationships" xmlns:p="http://schemas.openxmlformats.org/presentationml/2006/main">
  <p:tag name="KSO_WM_UNIT_VALUE" val="80*80"/>
  <p:tag name="KSO_WM_UNIT_HIGHLIGHT" val="0"/>
  <p:tag name="KSO_WM_UNIT_COMPATIBLE" val="0"/>
  <p:tag name="KSO_WM_UNIT_DIAGRAM_ISNUMVISUAL" val="0"/>
  <p:tag name="KSO_WM_UNIT_DIAGRAM_ISREFERUNIT" val="0"/>
  <p:tag name="KSO_WM_DIAGRAM_GROUP_CODE" val="l1-1"/>
  <p:tag name="KSO_WM_UNIT_TYPE" val="l_h_x"/>
  <p:tag name="KSO_WM_UNIT_INDEX" val="1_3_1"/>
  <p:tag name="KSO_WM_UNIT_ID" val="diagram20228067_3*l_h_x*1_3_1"/>
  <p:tag name="KSO_WM_TEMPLATE_CATEGORY" val="diagram"/>
  <p:tag name="KSO_WM_TEMPLATE_INDEX" val="20228067"/>
  <p:tag name="KSO_WM_UNIT_LAYERLEVEL" val="1_1_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2"/>
  <p:tag name="KSO_WM_UNIT_ID" val="diagram20228067_3*l_h_i*1_3_2"/>
  <p:tag name="KSO_WM_TEMPLATE_CATEGORY" val="diagram"/>
  <p:tag name="KSO_WM_TEMPLATE_INDEX" val="20228067"/>
  <p:tag name="KSO_WM_UNIT_LAYERLEVEL" val="1_1_1"/>
  <p:tag name="KSO_WM_TAG_VERSION" val="1.0"/>
  <p:tag name="KSO_WM_BEAUTIFY_FLAG" val="#wm#"/>
  <p:tag name="KSO_WM_UNIT_TEXT_FILL_FORE_SCHEMECOLOR_INDEX" val="7"/>
  <p:tag name="KSO_WM_UNIT_TEXT_FILL_TYPE" val="1"/>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28067_3*l_h_i*1_2_1"/>
  <p:tag name="KSO_WM_TEMPLATE_CATEGORY" val="diagram"/>
  <p:tag name="KSO_WM_TEMPLATE_INDEX" val="20228067"/>
  <p:tag name="KSO_WM_UNIT_LAYERLEVEL" val="1_1_1"/>
  <p:tag name="KSO_WM_TAG_VERSION" val="1.0"/>
  <p:tag name="KSO_WM_BEAUTIFY_FLAG" val="#wm#"/>
  <p:tag name="KSO_WM_UNIT_FILL_FORE_SCHEMECOLOR_INDEX" val="13"/>
  <p:tag name="KSO_WM_UNIT_FILL_TYPE" val="1"/>
  <p:tag name="KSO_WM_UNIT_TEXT_FILL_FORE_SCHEMECOLOR_INDEX" val="13"/>
  <p:tag name="KSO_WM_UNIT_TEXT_FILL_TYPE" val="1"/>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28067_3*l_h_i*1_2_3"/>
  <p:tag name="KSO_WM_TEMPLATE_CATEGORY" val="diagram"/>
  <p:tag name="KSO_WM_TEMPLATE_INDEX" val="20228067"/>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28067_3*l_h_i*1_2_4"/>
  <p:tag name="KSO_WM_TEMPLATE_CATEGORY" val="diagram"/>
  <p:tag name="KSO_WM_TEMPLATE_INDEX" val="20228067"/>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16.xml><?xml version="1.0" encoding="utf-8"?>
<p:tagLst xmlns:a="http://schemas.openxmlformats.org/drawingml/2006/main" xmlns:r="http://schemas.openxmlformats.org/officeDocument/2006/relationships" xmlns:p="http://schemas.openxmlformats.org/presentationml/2006/main">
  <p:tag name="KSO_WM_UNIT_VALUE" val="80*80"/>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228067_3*l_h_x*1_2_1"/>
  <p:tag name="KSO_WM_TEMPLATE_CATEGORY" val="diagram"/>
  <p:tag name="KSO_WM_TEMPLATE_INDEX" val="20228067"/>
  <p:tag name="KSO_WM_UNIT_LAYERLEVEL" val="1_1_1"/>
  <p:tag name="KSO_WM_TAG_VERSION" val="1.0"/>
  <p:tag name="KSO_WM_BEAUTIFY_FLAG" val="#wm#"/>
  <p:tag name="KSO_WM_UNIT_SHADOW_SCHEMECOLOR_INDEX" val="13"/>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2"/>
  <p:tag name="KSO_WM_UNIT_ID" val="diagram20228067_3*l_h_i*1_2_2"/>
  <p:tag name="KSO_WM_TEMPLATE_CATEGORY" val="diagram"/>
  <p:tag name="KSO_WM_TEMPLATE_INDEX" val="20228067"/>
  <p:tag name="KSO_WM_UNIT_LAYERLEVEL" val="1_1_1"/>
  <p:tag name="KSO_WM_TAG_VERSION" val="1.0"/>
  <p:tag name="KSO_WM_BEAUTIFY_FLAG" val="#wm#"/>
  <p:tag name="KSO_WM_UNIT_TEXT_FILL_FORE_SCHEMECOLOR_INDEX" val="6"/>
  <p:tag name="KSO_WM_UNIT_TEXT_FILL_TYPE" val="1"/>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28067_3*l_h_i*1_1_1"/>
  <p:tag name="KSO_WM_TEMPLATE_CATEGORY" val="diagram"/>
  <p:tag name="KSO_WM_TEMPLATE_INDEX" val="20228067"/>
  <p:tag name="KSO_WM_UNIT_LAYERLEVEL" val="1_1_1"/>
  <p:tag name="KSO_WM_TAG_VERSION" val="1.0"/>
  <p:tag name="KSO_WM_BEAUTIFY_FLAG" val="#wm#"/>
  <p:tag name="KSO_WM_UNIT_FILL_FORE_SCHEMECOLOR_INDEX" val="13"/>
  <p:tag name="KSO_WM_UNIT_FILL_TYPE" val="1"/>
  <p:tag name="KSO_WM_UNIT_TEXT_FILL_FORE_SCHEMECOLOR_INDEX" val="13"/>
  <p:tag name="KSO_WM_UNIT_TEXT_FILL_TYPE" val="1"/>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28067_3*l_h_i*1_1_3"/>
  <p:tag name="KSO_WM_TEMPLATE_CATEGORY" val="diagram"/>
  <p:tag name="KSO_WM_TEMPLATE_INDEX" val="20228067"/>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28067_3*l_h_i*1_1_4"/>
  <p:tag name="KSO_WM_TEMPLATE_CATEGORY" val="diagram"/>
  <p:tag name="KSO_WM_TEMPLATE_INDEX" val="20228067"/>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21.xml><?xml version="1.0" encoding="utf-8"?>
<p:tagLst xmlns:a="http://schemas.openxmlformats.org/drawingml/2006/main" xmlns:r="http://schemas.openxmlformats.org/officeDocument/2006/relationships" xmlns:p="http://schemas.openxmlformats.org/presentationml/2006/main">
  <p:tag name="KSO_WM_UNIT_VALUE" val="80*80"/>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228067_3*l_h_x*1_1_1"/>
  <p:tag name="KSO_WM_TEMPLATE_CATEGORY" val="diagram"/>
  <p:tag name="KSO_WM_TEMPLATE_INDEX" val="20228067"/>
  <p:tag name="KSO_WM_UNIT_LAYERLEVEL" val="1_1_1"/>
  <p:tag name="KSO_WM_TAG_VERSION" val="1.0"/>
  <p:tag name="KSO_WM_BEAUTIFY_FLAG" val="#wm#"/>
  <p:tag name="KSO_WM_UNIT_SHADOW_SCHEMECOLOR_INDEX" val="14"/>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2"/>
  <p:tag name="KSO_WM_UNIT_ID" val="diagram20228067_3*l_h_i*1_1_2"/>
  <p:tag name="KSO_WM_TEMPLATE_CATEGORY" val="diagram"/>
  <p:tag name="KSO_WM_TEMPLATE_INDEX" val="20228067"/>
  <p:tag name="KSO_WM_UNIT_LAYERLEVEL" val="1_1_1"/>
  <p:tag name="KSO_WM_TAG_VERSION" val="1.0"/>
  <p:tag name="KSO_WM_BEAUTIFY_FLAG" val="#wm#"/>
  <p:tag name="KSO_WM_UNIT_TEXT_FILL_FORE_SCHEMECOLOR_INDEX" val="5"/>
  <p:tag name="KSO_WM_UNIT_TEXT_FILL_TYPE" val="1"/>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614</TotalTime>
  <Words>744</Words>
  <Application>Microsoft Office PowerPoint</Application>
  <PresentationFormat>宽屏</PresentationFormat>
  <Paragraphs>146</Paragraphs>
  <Slides>16</Slides>
  <Notes>16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16</vt:i4>
      </vt:variant>
    </vt:vector>
  </HeadingPairs>
  <TitlesOfParts>
    <vt:vector size="27" baseType="lpstr">
      <vt:lpstr>等线</vt:lpstr>
      <vt:lpstr>等线 Light</vt:lpstr>
      <vt:lpstr>冬青黑体简体中文 W6</vt:lpstr>
      <vt:lpstr>思源黑体 CN Bold</vt:lpstr>
      <vt:lpstr>宋体</vt:lpstr>
      <vt:lpstr>微软雅黑</vt:lpstr>
      <vt:lpstr>Arial</vt:lpstr>
      <vt:lpstr>Cambria Math</vt:lpstr>
      <vt:lpstr>Times New Roman</vt:lpstr>
      <vt:lpstr>Wingdings</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蓝色简介大气毕业答辩竞赛演讲PPT模板</dc:title>
  <dc:creator>Windows 用户</dc:creator>
  <cp:lastModifiedBy>博文 武</cp:lastModifiedBy>
  <cp:revision>282</cp:revision>
  <dcterms:created xsi:type="dcterms:W3CDTF">2018-07-22T02:36:38Z</dcterms:created>
  <dcterms:modified xsi:type="dcterms:W3CDTF">2023-12-21T04:06:31Z</dcterms:modified>
</cp:coreProperties>
</file>