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8"/>
  </p:handoutMasterIdLst>
  <p:sldIdLst>
    <p:sldId id="256" r:id="rId3"/>
    <p:sldId id="257" r:id="rId5"/>
    <p:sldId id="258" r:id="rId6"/>
    <p:sldId id="259" r:id="rId7"/>
    <p:sldId id="262" r:id="rId8"/>
    <p:sldId id="261" r:id="rId9"/>
    <p:sldId id="263" r:id="rId10"/>
    <p:sldId id="260" r:id="rId11"/>
    <p:sldId id="271" r:id="rId12"/>
    <p:sldId id="264" r:id="rId13"/>
    <p:sldId id="265" r:id="rId14"/>
    <p:sldId id="266" r:id="rId15"/>
    <p:sldId id="269" r:id="rId16"/>
    <p:sldId id="272" r:id="rId17"/>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2146"/>
        <p:guide pos="3840"/>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b="1" dirty="0">
                <a:effectLst/>
              </a:rPr>
              <a:t>行人重识别任务汇报</a:t>
            </a:r>
            <a:endParaRPr lang="zh-CN" altLang="en-US" b="1" dirty="0">
              <a:effectLst/>
            </a:endParaRPr>
          </a:p>
        </p:txBody>
      </p:sp>
      <p:sp>
        <p:nvSpPr>
          <p:cNvPr id="5" name="副标题 4"/>
          <p:cNvSpPr>
            <a:spLocks noGrp="1"/>
          </p:cNvSpPr>
          <p:nvPr>
            <p:ph type="subTitle" idx="1"/>
          </p:nvPr>
        </p:nvSpPr>
        <p:spPr/>
        <p:txBody>
          <a:bodyPr/>
          <a:lstStyle/>
          <a:p>
            <a:r>
              <a:rPr lang="zh-CN" altLang="en-US" dirty="0">
                <a:latin typeface="+mn-lt"/>
              </a:rPr>
              <a:t>汇报人：</a:t>
            </a:r>
            <a:r>
              <a:rPr lang="zh-CN" altLang="en-US" dirty="0">
                <a:latin typeface="+mn-lt"/>
              </a:rPr>
              <a:t>杨思洁</a:t>
            </a:r>
            <a:endParaRPr lang="zh-CN" altLang="en-US"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b="1"/>
              <a:t>目录</a:t>
            </a:r>
            <a:endParaRPr lang="zh-CN" altLang="en-US" b="1"/>
          </a:p>
        </p:txBody>
      </p:sp>
      <p:sp>
        <p:nvSpPr>
          <p:cNvPr id="3" name="内容占位符 2"/>
          <p:cNvSpPr>
            <a:spLocks noGrp="1"/>
          </p:cNvSpPr>
          <p:nvPr>
            <p:ph idx="1"/>
          </p:nvPr>
        </p:nvSpPr>
        <p:spPr/>
        <p:txBody>
          <a:bodyPr/>
          <a:p>
            <a:r>
              <a:rPr lang="en-US" altLang="zh-CN"/>
              <a:t>1</a:t>
            </a:r>
            <a:r>
              <a:rPr lang="zh-CN" altLang="en-US"/>
              <a:t>、任务</a:t>
            </a:r>
            <a:r>
              <a:rPr lang="zh-CN" altLang="en-US"/>
              <a:t>简介</a:t>
            </a:r>
            <a:endParaRPr lang="zh-CN" altLang="en-US"/>
          </a:p>
          <a:p>
            <a:r>
              <a:rPr lang="en-US" altLang="zh-CN"/>
              <a:t>2</a:t>
            </a:r>
            <a:r>
              <a:rPr lang="zh-CN" altLang="en-US"/>
              <a:t>、实现</a:t>
            </a:r>
            <a:r>
              <a:rPr lang="zh-CN" altLang="en-US"/>
              <a:t>过程</a:t>
            </a:r>
            <a:endParaRPr lang="zh-CN" altLang="en-US"/>
          </a:p>
          <a:p>
            <a:r>
              <a:rPr lang="en-US" altLang="zh-CN"/>
              <a:t>3</a:t>
            </a:r>
            <a:r>
              <a:rPr lang="zh-CN" altLang="en-US"/>
              <a:t>、实验</a:t>
            </a:r>
            <a:r>
              <a:rPr lang="zh-CN" altLang="en-US"/>
              <a:t>结果</a:t>
            </a:r>
            <a:endParaRPr lang="zh-CN" altLang="en-US"/>
          </a:p>
          <a:p>
            <a:r>
              <a:rPr lang="en-US" altLang="zh-CN"/>
              <a:t>4</a:t>
            </a:r>
            <a:r>
              <a:rPr lang="zh-CN" altLang="en-US"/>
              <a:t>、收获</a:t>
            </a:r>
            <a:r>
              <a:rPr lang="zh-CN" altLang="en-US"/>
              <a:t>总结</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b="1"/>
              <a:t>1</a:t>
            </a:r>
            <a:r>
              <a:rPr lang="zh-CN" altLang="en-US" b="1"/>
              <a:t>、任务简介</a:t>
            </a:r>
            <a:endParaRPr lang="zh-CN" altLang="en-US" b="1"/>
          </a:p>
        </p:txBody>
      </p:sp>
      <p:sp>
        <p:nvSpPr>
          <p:cNvPr id="3" name="内容占位符 2"/>
          <p:cNvSpPr>
            <a:spLocks noGrp="1"/>
          </p:cNvSpPr>
          <p:nvPr>
            <p:ph idx="1"/>
          </p:nvPr>
        </p:nvSpPr>
        <p:spPr>
          <a:xfrm>
            <a:off x="647700" y="1470025"/>
            <a:ext cx="10515600" cy="2696210"/>
          </a:xfrm>
        </p:spPr>
        <p:txBody>
          <a:bodyPr/>
          <a:p>
            <a:r>
              <a:rPr lang="zh-CN" altLang="en-US" sz="2400"/>
              <a:t>行人重识别（Person re-identification）：是利用计算机视觉技术判断图像或者视频序列中是否存在特定行人的技术。广泛被认为是一个图像检索的子问题。给定一个监控行人图像，检索跨设备下的该行人图像。旨在弥补固定的摄像头的视觉局限，并可与行人检测/行人跟踪技术相结合，可广泛应用于智能视频监控、智能安保等领域。</a:t>
            </a:r>
            <a:endParaRPr lang="zh-CN" altLang="en-US" sz="2400"/>
          </a:p>
          <a:p>
            <a:endParaRPr lang="zh-CN" altLang="en-US" sz="2400"/>
          </a:p>
          <a:p>
            <a:r>
              <a:rPr lang="zh-CN" altLang="en-US" sz="2400"/>
              <a:t>行人重识别三步骤：特征提取、距离计算、</a:t>
            </a:r>
            <a:r>
              <a:rPr lang="zh-CN" altLang="en-US" sz="2400"/>
              <a:t>排序返回</a:t>
            </a:r>
            <a:endParaRPr lang="zh-CN" altLang="en-US" sz="2400"/>
          </a:p>
          <a:p>
            <a:endParaRPr lang="zh-CN" altLang="en-US" sz="2400"/>
          </a:p>
        </p:txBody>
      </p:sp>
      <p:sp>
        <p:nvSpPr>
          <p:cNvPr id="4" name="矩形 3"/>
          <p:cNvSpPr/>
          <p:nvPr/>
        </p:nvSpPr>
        <p:spPr>
          <a:xfrm>
            <a:off x="1189990" y="4502785"/>
            <a:ext cx="1667510" cy="466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475105" y="4551680"/>
            <a:ext cx="1097280" cy="368300"/>
          </a:xfrm>
          <a:prstGeom prst="rect">
            <a:avLst/>
          </a:prstGeom>
          <a:noFill/>
        </p:spPr>
        <p:txBody>
          <a:bodyPr wrap="none" rtlCol="0">
            <a:spAutoFit/>
          </a:bodyPr>
          <a:p>
            <a:r>
              <a:rPr lang="zh-CN" altLang="en-US">
                <a:solidFill>
                  <a:schemeClr val="bg1"/>
                </a:solidFill>
              </a:rPr>
              <a:t>特征提取</a:t>
            </a:r>
            <a:endParaRPr lang="zh-CN" altLang="en-US">
              <a:solidFill>
                <a:schemeClr val="bg1"/>
              </a:solidFill>
            </a:endParaRPr>
          </a:p>
        </p:txBody>
      </p:sp>
      <p:sp>
        <p:nvSpPr>
          <p:cNvPr id="6" name="矩形 5"/>
          <p:cNvSpPr/>
          <p:nvPr/>
        </p:nvSpPr>
        <p:spPr>
          <a:xfrm>
            <a:off x="4996180" y="4502785"/>
            <a:ext cx="1667510" cy="466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5281295" y="4551680"/>
            <a:ext cx="1097280" cy="368300"/>
          </a:xfrm>
          <a:prstGeom prst="rect">
            <a:avLst/>
          </a:prstGeom>
          <a:noFill/>
        </p:spPr>
        <p:txBody>
          <a:bodyPr wrap="none" rtlCol="0">
            <a:spAutoFit/>
          </a:bodyPr>
          <a:p>
            <a:r>
              <a:rPr lang="zh-CN" altLang="en-US">
                <a:solidFill>
                  <a:schemeClr val="bg1"/>
                </a:solidFill>
              </a:rPr>
              <a:t>距离</a:t>
            </a:r>
            <a:r>
              <a:rPr lang="zh-CN" altLang="en-US">
                <a:solidFill>
                  <a:schemeClr val="bg1"/>
                </a:solidFill>
              </a:rPr>
              <a:t>计算</a:t>
            </a:r>
            <a:endParaRPr lang="zh-CN" altLang="en-US">
              <a:solidFill>
                <a:schemeClr val="bg1"/>
              </a:solidFill>
            </a:endParaRPr>
          </a:p>
        </p:txBody>
      </p:sp>
      <p:sp>
        <p:nvSpPr>
          <p:cNvPr id="8" name="矩形 7"/>
          <p:cNvSpPr/>
          <p:nvPr/>
        </p:nvSpPr>
        <p:spPr>
          <a:xfrm>
            <a:off x="8803005" y="4502785"/>
            <a:ext cx="1667510" cy="466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9088120" y="4551680"/>
            <a:ext cx="1097280" cy="368300"/>
          </a:xfrm>
          <a:prstGeom prst="rect">
            <a:avLst/>
          </a:prstGeom>
          <a:noFill/>
        </p:spPr>
        <p:txBody>
          <a:bodyPr wrap="none" rtlCol="0">
            <a:spAutoFit/>
          </a:bodyPr>
          <a:p>
            <a:r>
              <a:rPr lang="zh-CN" altLang="en-US">
                <a:solidFill>
                  <a:schemeClr val="bg1"/>
                </a:solidFill>
              </a:rPr>
              <a:t>排序</a:t>
            </a:r>
            <a:r>
              <a:rPr lang="zh-CN" altLang="en-US">
                <a:solidFill>
                  <a:schemeClr val="bg1"/>
                </a:solidFill>
              </a:rPr>
              <a:t>返回</a:t>
            </a:r>
            <a:endParaRPr lang="zh-CN" altLang="en-US">
              <a:solidFill>
                <a:schemeClr val="bg1"/>
              </a:solidFill>
            </a:endParaRPr>
          </a:p>
        </p:txBody>
      </p:sp>
      <p:sp>
        <p:nvSpPr>
          <p:cNvPr id="10" name="右箭头 9"/>
          <p:cNvSpPr/>
          <p:nvPr/>
        </p:nvSpPr>
        <p:spPr>
          <a:xfrm>
            <a:off x="3136265" y="4638040"/>
            <a:ext cx="1581785" cy="1962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右箭头 10"/>
          <p:cNvSpPr/>
          <p:nvPr/>
        </p:nvSpPr>
        <p:spPr>
          <a:xfrm>
            <a:off x="6942455" y="4638040"/>
            <a:ext cx="1581785" cy="1962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989330" y="5305425"/>
            <a:ext cx="2068830" cy="922020"/>
          </a:xfrm>
          <a:prstGeom prst="rect">
            <a:avLst/>
          </a:prstGeom>
          <a:noFill/>
        </p:spPr>
        <p:txBody>
          <a:bodyPr wrap="square" rtlCol="0">
            <a:spAutoFit/>
          </a:bodyPr>
          <a:p>
            <a:pPr algn="l"/>
            <a:r>
              <a:rPr lang="zh-CN" altLang="en-US"/>
              <a:t>提取出查询图片和数据库</a:t>
            </a:r>
            <a:r>
              <a:rPr lang="zh-CN" altLang="en-US"/>
              <a:t>图片的语义特征。</a:t>
            </a:r>
            <a:endParaRPr lang="zh-CN" altLang="en-US"/>
          </a:p>
        </p:txBody>
      </p:sp>
      <p:sp>
        <p:nvSpPr>
          <p:cNvPr id="14" name="文本框 13"/>
          <p:cNvSpPr txBox="1"/>
          <p:nvPr/>
        </p:nvSpPr>
        <p:spPr>
          <a:xfrm>
            <a:off x="4795520" y="5305425"/>
            <a:ext cx="2068830" cy="922020"/>
          </a:xfrm>
          <a:prstGeom prst="rect">
            <a:avLst/>
          </a:prstGeom>
          <a:noFill/>
        </p:spPr>
        <p:txBody>
          <a:bodyPr wrap="square" rtlCol="0">
            <a:spAutoFit/>
          </a:bodyPr>
          <a:p>
            <a:pPr algn="l"/>
            <a:r>
              <a:rPr lang="zh-CN" altLang="en-US"/>
              <a:t>得到特征</a:t>
            </a:r>
            <a:r>
              <a:rPr lang="zh-CN" altLang="en-US"/>
              <a:t>后，计算查询图片和数据库图片的距离。</a:t>
            </a:r>
            <a:endParaRPr lang="zh-CN" altLang="en-US"/>
          </a:p>
        </p:txBody>
      </p:sp>
      <p:sp>
        <p:nvSpPr>
          <p:cNvPr id="15" name="文本框 14"/>
          <p:cNvSpPr txBox="1"/>
          <p:nvPr/>
        </p:nvSpPr>
        <p:spPr>
          <a:xfrm>
            <a:off x="8652510" y="5305425"/>
            <a:ext cx="2069465" cy="922020"/>
          </a:xfrm>
          <a:prstGeom prst="rect">
            <a:avLst/>
          </a:prstGeom>
          <a:noFill/>
        </p:spPr>
        <p:txBody>
          <a:bodyPr wrap="square" rtlCol="0" anchor="t">
            <a:spAutoFit/>
          </a:bodyPr>
          <a:p>
            <a:r>
              <a:rPr lang="zh-CN" altLang="en-US"/>
              <a:t>使用排序算法对样本进行排序，返回最终样本。</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b="1"/>
              <a:t>2</a:t>
            </a:r>
            <a:r>
              <a:rPr lang="zh-CN" altLang="en-US" b="1"/>
              <a:t>、实现过程</a:t>
            </a:r>
            <a:endParaRPr lang="zh-CN" altLang="en-US" b="1"/>
          </a:p>
        </p:txBody>
      </p:sp>
      <p:sp>
        <p:nvSpPr>
          <p:cNvPr id="3" name="内容占位符 2"/>
          <p:cNvSpPr>
            <a:spLocks noGrp="1"/>
          </p:cNvSpPr>
          <p:nvPr>
            <p:ph idx="1"/>
          </p:nvPr>
        </p:nvSpPr>
        <p:spPr/>
        <p:txBody>
          <a:bodyPr/>
          <a:p>
            <a:r>
              <a:rPr lang="zh-CN" altLang="en-US"/>
              <a:t>所用环境：</a:t>
            </a:r>
            <a:r>
              <a:rPr lang="en-US" altLang="zh-CN"/>
              <a:t>Google </a:t>
            </a:r>
            <a:r>
              <a:rPr lang="en-US" altLang="zh-CN"/>
              <a:t>Colab</a:t>
            </a:r>
            <a:endParaRPr lang="en-US" altLang="zh-CN"/>
          </a:p>
          <a:p>
            <a:r>
              <a:rPr lang="zh-CN" altLang="en-US"/>
              <a:t>数据集：</a:t>
            </a:r>
            <a:r>
              <a:rPr lang="en-US" altLang="zh-CN"/>
              <a:t>Market-1501</a:t>
            </a:r>
            <a:endParaRPr lang="en-US" altLang="zh-CN"/>
          </a:p>
          <a:p>
            <a:r>
              <a:rPr lang="zh-CN" altLang="en-US"/>
              <a:t>实现框架：reid_baseline（Person_reID_baseline_pytorch）</a:t>
            </a:r>
            <a:endParaRPr lang="zh-CN" altLang="en-US"/>
          </a:p>
          <a:p>
            <a:r>
              <a:rPr lang="en-US" altLang="zh-CN" sz="2000">
                <a:solidFill>
                  <a:schemeClr val="accent1">
                    <a:lumMod val="75000"/>
                  </a:schemeClr>
                </a:solidFill>
              </a:rPr>
              <a:t>https://github.com/layumi/Person_reID_baseline_pytorch</a:t>
            </a:r>
            <a:endParaRPr lang="en-US" altLang="zh-CN" sz="2000">
              <a:solidFill>
                <a:schemeClr val="accent1">
                  <a:lumMod val="75000"/>
                </a:schemeClr>
              </a:solidFill>
            </a:endParaRPr>
          </a:p>
          <a:p>
            <a:endParaRPr lang="en-US" altLang="zh-CN" sz="2000">
              <a:solidFill>
                <a:schemeClr val="accent1">
                  <a:lumMod val="7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b="1"/>
              <a:t>2</a:t>
            </a:r>
            <a:r>
              <a:rPr lang="zh-CN" altLang="en-US" b="1"/>
              <a:t>、实现过程</a:t>
            </a:r>
            <a:endParaRPr lang="zh-CN" altLang="en-US" b="1"/>
          </a:p>
        </p:txBody>
      </p:sp>
      <p:sp>
        <p:nvSpPr>
          <p:cNvPr id="3" name="内容占位符 2"/>
          <p:cNvSpPr>
            <a:spLocks noGrp="1"/>
          </p:cNvSpPr>
          <p:nvPr>
            <p:ph idx="1"/>
          </p:nvPr>
        </p:nvSpPr>
        <p:spPr>
          <a:xfrm>
            <a:off x="647700" y="1584325"/>
            <a:ext cx="10515600" cy="526415"/>
          </a:xfrm>
        </p:spPr>
        <p:txBody>
          <a:bodyPr/>
          <a:p>
            <a:r>
              <a:rPr lang="zh-CN" altLang="en-US"/>
              <a:t>环境配置：</a:t>
            </a:r>
            <a:r>
              <a:rPr lang="en-US" altLang="zh-CN"/>
              <a:t>Google Colab</a:t>
            </a:r>
            <a:r>
              <a:rPr lang="zh-CN" altLang="en-US"/>
              <a:t>、</a:t>
            </a:r>
            <a:r>
              <a:rPr lang="en-US" altLang="zh-CN"/>
              <a:t>PyTorch</a:t>
            </a:r>
            <a:endParaRPr lang="zh-CN" altLang="en-US"/>
          </a:p>
          <a:p>
            <a:endParaRPr lang="zh-CN" altLang="en-US"/>
          </a:p>
        </p:txBody>
      </p:sp>
      <p:sp>
        <p:nvSpPr>
          <p:cNvPr id="4" name="文本框 3"/>
          <p:cNvSpPr txBox="1"/>
          <p:nvPr/>
        </p:nvSpPr>
        <p:spPr>
          <a:xfrm>
            <a:off x="944245" y="2176145"/>
            <a:ext cx="10606405" cy="4399915"/>
          </a:xfrm>
          <a:prstGeom prst="rect">
            <a:avLst/>
          </a:prstGeom>
          <a:noFill/>
        </p:spPr>
        <p:txBody>
          <a:bodyPr wrap="none" rtlCol="0">
            <a:spAutoFit/>
          </a:bodyPr>
          <a:p>
            <a:pPr algn="l"/>
            <a:r>
              <a:rPr lang="zh-CN" altLang="en-US" sz="1400"/>
              <a:t># 加载云端硬盘</a:t>
            </a:r>
            <a:endParaRPr lang="zh-CN" altLang="en-US" sz="1400"/>
          </a:p>
          <a:p>
            <a:pPr algn="l"/>
            <a:r>
              <a:rPr lang="zh-CN" altLang="en-US" sz="1400"/>
              <a:t>from google.colab import drive</a:t>
            </a:r>
            <a:endParaRPr lang="zh-CN" altLang="en-US" sz="1400"/>
          </a:p>
          <a:p>
            <a:pPr algn="l"/>
            <a:r>
              <a:rPr lang="zh-CN" altLang="en-US" sz="1400"/>
              <a:t>drive.mount('/content/drive')</a:t>
            </a:r>
            <a:endParaRPr lang="zh-CN" altLang="en-US" sz="1400"/>
          </a:p>
          <a:p>
            <a:pPr algn="l"/>
            <a:endParaRPr lang="zh-CN" altLang="en-US" sz="1400"/>
          </a:p>
          <a:p>
            <a:pPr algn="l"/>
            <a:r>
              <a:rPr lang="zh-CN" altLang="en-US" sz="1400"/>
              <a:t># 安装必备包环境</a:t>
            </a:r>
            <a:endParaRPr lang="zh-CN" altLang="en-US" sz="1400"/>
          </a:p>
          <a:p>
            <a:pPr algn="l"/>
            <a:r>
              <a:rPr lang="zh-CN" altLang="en-US" sz="1400"/>
              <a:t>!pip install torch==1.7.1+cu110 torchvision==0.8.2+cu110 torchaudio==0.7.2 -f https://download.pytorch.org/whl/torch_stable.html</a:t>
            </a:r>
            <a:endParaRPr lang="zh-CN" altLang="en-US" sz="1400"/>
          </a:p>
          <a:p>
            <a:pPr algn="l"/>
            <a:r>
              <a:rPr lang="zh-CN" altLang="en-US" sz="1400"/>
              <a:t>!python -m pip install matplotlib</a:t>
            </a:r>
            <a:endParaRPr lang="zh-CN" altLang="en-US" sz="1400"/>
          </a:p>
          <a:p>
            <a:pPr algn="l"/>
            <a:r>
              <a:rPr lang="zh-CN" altLang="en-US" sz="1400"/>
              <a:t>!pip install  pretrainedmodels</a:t>
            </a:r>
            <a:endParaRPr lang="zh-CN" altLang="en-US" sz="1400"/>
          </a:p>
          <a:p>
            <a:pPr algn="l"/>
            <a:r>
              <a:rPr lang="zh-CN" altLang="en-US" sz="1400"/>
              <a:t>!pip install timm</a:t>
            </a:r>
            <a:endParaRPr lang="zh-CN" altLang="en-US" sz="1400"/>
          </a:p>
          <a:p>
            <a:pPr algn="l"/>
            <a:endParaRPr lang="zh-CN" altLang="en-US" sz="1400"/>
          </a:p>
          <a:p>
            <a:pPr algn="l"/>
            <a:r>
              <a:rPr lang="en-US" altLang="zh-CN" sz="1400"/>
              <a:t># </a:t>
            </a:r>
            <a:r>
              <a:rPr lang="zh-CN" altLang="en-US" sz="1400"/>
              <a:t>将</a:t>
            </a:r>
            <a:r>
              <a:rPr lang="en-US" altLang="zh-CN" sz="1400"/>
              <a:t>baseline clone</a:t>
            </a:r>
            <a:r>
              <a:rPr lang="zh-CN" altLang="en-US" sz="1400"/>
              <a:t>至云端</a:t>
            </a:r>
            <a:r>
              <a:rPr lang="zh-CN" altLang="en-US" sz="1400"/>
              <a:t>磁盘</a:t>
            </a:r>
            <a:endParaRPr lang="zh-CN" altLang="en-US" sz="1400"/>
          </a:p>
          <a:p>
            <a:pPr algn="l"/>
            <a:r>
              <a:rPr lang="en-US" altLang="zh-CN" sz="1400"/>
              <a:t>!</a:t>
            </a:r>
            <a:r>
              <a:rPr lang="zh-CN" altLang="en-US" sz="1400"/>
              <a:t>git clone https://github.com/layumi/Person_reID_baseline_pytorch.git</a:t>
            </a:r>
            <a:endParaRPr lang="zh-CN" altLang="en-US" sz="1400"/>
          </a:p>
          <a:p>
            <a:pPr algn="l"/>
            <a:r>
              <a:rPr lang="en-US" altLang="zh-CN" sz="1400"/>
              <a:t># </a:t>
            </a:r>
            <a:r>
              <a:rPr lang="zh-CN" altLang="en-US" sz="1400"/>
              <a:t>将本地的数据集解压到</a:t>
            </a:r>
            <a:r>
              <a:rPr lang="en-US" altLang="zh-CN" sz="1400"/>
              <a:t>baseline</a:t>
            </a:r>
            <a:r>
              <a:rPr lang="zh-CN" altLang="en-US" sz="1400"/>
              <a:t>所在的</a:t>
            </a:r>
            <a:r>
              <a:rPr lang="zh-CN" altLang="en-US" sz="1400"/>
              <a:t>文件夹</a:t>
            </a:r>
            <a:endParaRPr lang="zh-CN" altLang="en-US" sz="1400"/>
          </a:p>
          <a:p>
            <a:pPr algn="l"/>
            <a:r>
              <a:rPr lang="zh-CN" altLang="en-US" sz="1400"/>
              <a:t># unzip '/content/drive/MyDrive/dataset/Market-1501-v15.09.15.zip' -d '/content/drive/MyDrive/Person_reID_baseline_pytorch'</a:t>
            </a:r>
            <a:endParaRPr lang="zh-CN" altLang="en-US" sz="1400"/>
          </a:p>
          <a:p>
            <a:pPr algn="l"/>
            <a:endParaRPr lang="en-US" altLang="zh-CN" sz="1400"/>
          </a:p>
          <a:p>
            <a:pPr algn="l"/>
            <a:r>
              <a:rPr lang="en-US" altLang="zh-CN" sz="1400"/>
              <a:t># </a:t>
            </a:r>
            <a:r>
              <a:rPr lang="zh-CN" altLang="en-US" sz="1400"/>
              <a:t>当前所在</a:t>
            </a:r>
            <a:r>
              <a:rPr lang="zh-CN" altLang="en-US" sz="1400"/>
              <a:t>路径</a:t>
            </a:r>
            <a:endParaRPr lang="zh-CN" altLang="en-US" sz="1400"/>
          </a:p>
          <a:p>
            <a:pPr algn="l"/>
            <a:r>
              <a:rPr lang="zh-CN" altLang="en-US" sz="1400"/>
              <a:t>import os</a:t>
            </a:r>
            <a:endParaRPr lang="zh-CN" altLang="en-US" sz="1400"/>
          </a:p>
          <a:p>
            <a:pPr algn="l"/>
            <a:r>
              <a:rPr lang="zh-CN" altLang="en-US" sz="1400"/>
              <a:t>path = "/content/drive/MyDrive/Person_reID_baseline_pytorch"</a:t>
            </a:r>
            <a:endParaRPr lang="zh-CN" altLang="en-US" sz="1400"/>
          </a:p>
          <a:p>
            <a:pPr algn="l"/>
            <a:r>
              <a:rPr lang="zh-CN" altLang="en-US" sz="1400"/>
              <a:t>os.chdir(path)</a:t>
            </a:r>
            <a:endParaRPr lang="zh-CN" altLang="en-US" sz="1400"/>
          </a:p>
          <a:p>
            <a:pPr algn="l"/>
            <a:r>
              <a:rPr lang="zh-CN" altLang="en-US" sz="1400"/>
              <a:t>os.listdir(path)</a:t>
            </a:r>
            <a:endParaRPr lang="zh-CN" altLang="en-US" sz="1400"/>
          </a:p>
        </p:txBody>
      </p:sp>
      <p:sp>
        <p:nvSpPr>
          <p:cNvPr id="5" name="文本框 4"/>
          <p:cNvSpPr txBox="1"/>
          <p:nvPr/>
        </p:nvSpPr>
        <p:spPr>
          <a:xfrm>
            <a:off x="8912860" y="1696085"/>
            <a:ext cx="2637790" cy="368300"/>
          </a:xfrm>
          <a:prstGeom prst="rect">
            <a:avLst/>
          </a:prstGeom>
          <a:noFill/>
        </p:spPr>
        <p:txBody>
          <a:bodyPr wrap="none" rtlCol="0">
            <a:spAutoFit/>
          </a:bodyPr>
          <a:p>
            <a:pPr algn="l"/>
            <a:r>
              <a:rPr lang="zh-CN" altLang="en-US">
                <a:solidFill>
                  <a:schemeClr val="accent1">
                    <a:lumMod val="75000"/>
                  </a:schemeClr>
                </a:solidFill>
              </a:rPr>
              <a:t>在</a:t>
            </a:r>
            <a:r>
              <a:rPr lang="en-US" altLang="zh-CN">
                <a:solidFill>
                  <a:schemeClr val="accent1">
                    <a:lumMod val="75000"/>
                  </a:schemeClr>
                </a:solidFill>
              </a:rPr>
              <a:t>.ipynb</a:t>
            </a:r>
            <a:r>
              <a:rPr lang="zh-CN" altLang="en-US">
                <a:solidFill>
                  <a:schemeClr val="accent1">
                    <a:lumMod val="75000"/>
                  </a:schemeClr>
                </a:solidFill>
              </a:rPr>
              <a:t>中执行以下代码</a:t>
            </a:r>
            <a:endParaRPr lang="zh-CN" altLang="en-US">
              <a:solidFill>
                <a:schemeClr val="accent1">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b="1"/>
              <a:t>2</a:t>
            </a:r>
            <a:r>
              <a:rPr lang="zh-CN" altLang="en-US" b="1"/>
              <a:t>、实现过程</a:t>
            </a:r>
            <a:endParaRPr lang="zh-CN" altLang="en-US" b="1"/>
          </a:p>
        </p:txBody>
      </p:sp>
      <p:sp>
        <p:nvSpPr>
          <p:cNvPr id="3" name="内容占位符 2"/>
          <p:cNvSpPr>
            <a:spLocks noGrp="1"/>
          </p:cNvSpPr>
          <p:nvPr>
            <p:ph idx="1"/>
          </p:nvPr>
        </p:nvSpPr>
        <p:spPr>
          <a:xfrm>
            <a:off x="647700" y="1825625"/>
            <a:ext cx="10515600" cy="3105150"/>
          </a:xfrm>
        </p:spPr>
        <p:txBody>
          <a:bodyPr>
            <a:normAutofit lnSpcReduction="20000"/>
          </a:bodyPr>
          <a:p>
            <a:r>
              <a:rPr lang="zh-CN" altLang="en-US">
                <a:sym typeface="+mn-ea"/>
              </a:rPr>
              <a:t>Person_reID_baseline_pytorch</a:t>
            </a:r>
            <a:endParaRPr lang="zh-CN" altLang="en-US">
              <a:sym typeface="+mn-ea"/>
            </a:endParaRPr>
          </a:p>
          <a:p>
            <a:endParaRPr lang="zh-CN" altLang="en-US">
              <a:sym typeface="+mn-ea"/>
            </a:endParaRPr>
          </a:p>
          <a:p>
            <a:endParaRPr lang="en-US" altLang="zh-CN">
              <a:sym typeface="+mn-ea"/>
            </a:endParaRPr>
          </a:p>
          <a:p>
            <a:endParaRPr lang="en-US" altLang="zh-CN">
              <a:sym typeface="+mn-ea"/>
            </a:endParaRPr>
          </a:p>
          <a:p>
            <a:endParaRPr lang="en-US" altLang="zh-CN">
              <a:sym typeface="+mn-ea"/>
            </a:endParaRPr>
          </a:p>
          <a:p>
            <a:endParaRPr lang="en-US" altLang="zh-CN">
              <a:sym typeface="+mn-ea"/>
            </a:endParaRPr>
          </a:p>
          <a:p>
            <a:r>
              <a:rPr lang="en-US" altLang="zh-CN">
                <a:sym typeface="+mn-ea"/>
              </a:rPr>
              <a:t>Market-1501</a:t>
            </a:r>
            <a:endParaRPr lang="en-US" altLang="zh-CN">
              <a:sym typeface="+mn-ea"/>
            </a:endParaRPr>
          </a:p>
          <a:p>
            <a:pPr marL="0" indent="0">
              <a:buNone/>
            </a:pPr>
            <a:endParaRPr lang="zh-CN" altLang="en-US"/>
          </a:p>
        </p:txBody>
      </p:sp>
      <p:sp>
        <p:nvSpPr>
          <p:cNvPr id="4" name="文本框 3"/>
          <p:cNvSpPr txBox="1"/>
          <p:nvPr/>
        </p:nvSpPr>
        <p:spPr>
          <a:xfrm>
            <a:off x="798195" y="4780280"/>
            <a:ext cx="7860665" cy="1753235"/>
          </a:xfrm>
          <a:prstGeom prst="rect">
            <a:avLst/>
          </a:prstGeom>
          <a:noFill/>
        </p:spPr>
        <p:txBody>
          <a:bodyPr wrap="none" rtlCol="0">
            <a:spAutoFit/>
          </a:bodyPr>
          <a:p>
            <a:pPr algn="l"/>
            <a:r>
              <a:rPr lang="zh-CN" altLang="en-US">
                <a:sym typeface="+mn-ea"/>
              </a:rPr>
              <a:t>│   ├── bounding_box_test/    /* Files for testing (candidate images pool)</a:t>
            </a:r>
            <a:endParaRPr lang="zh-CN" altLang="en-US">
              <a:sym typeface="+mn-ea"/>
            </a:endParaRPr>
          </a:p>
          <a:p>
            <a:pPr algn="l"/>
            <a:r>
              <a:rPr lang="zh-CN" altLang="en-US">
                <a:sym typeface="+mn-ea"/>
              </a:rPr>
              <a:t>│   ├── bounding_box_train/   </a:t>
            </a:r>
            <a:r>
              <a:rPr lang="en-US" altLang="zh-CN">
                <a:sym typeface="+mn-ea"/>
              </a:rPr>
              <a:t>/</a:t>
            </a:r>
            <a:r>
              <a:rPr lang="zh-CN" altLang="en-US">
                <a:sym typeface="+mn-ea"/>
              </a:rPr>
              <a:t>* Files for training </a:t>
            </a:r>
            <a:endParaRPr lang="zh-CN" altLang="en-US">
              <a:sym typeface="+mn-ea"/>
            </a:endParaRPr>
          </a:p>
          <a:p>
            <a:pPr algn="l"/>
            <a:r>
              <a:rPr lang="zh-CN" altLang="en-US">
                <a:sym typeface="+mn-ea"/>
              </a:rPr>
              <a:t>│   ├── gt_bbox/                    </a:t>
            </a:r>
            <a:r>
              <a:rPr lang="en-US" altLang="zh-CN">
                <a:sym typeface="+mn-ea"/>
              </a:rPr>
              <a:t> </a:t>
            </a:r>
            <a:r>
              <a:rPr lang="zh-CN" altLang="en-US">
                <a:sym typeface="+mn-ea"/>
              </a:rPr>
              <a:t>/* We do not use it </a:t>
            </a:r>
            <a:endParaRPr lang="zh-CN" altLang="en-US">
              <a:sym typeface="+mn-ea"/>
            </a:endParaRPr>
          </a:p>
          <a:p>
            <a:pPr algn="l"/>
            <a:r>
              <a:rPr lang="zh-CN" altLang="en-US">
                <a:sym typeface="+mn-ea"/>
              </a:rPr>
              <a:t>│   ├── gt_query/                   </a:t>
            </a:r>
            <a:r>
              <a:rPr lang="en-US" altLang="zh-CN">
                <a:sym typeface="+mn-ea"/>
              </a:rPr>
              <a:t> </a:t>
            </a:r>
            <a:r>
              <a:rPr lang="zh-CN" altLang="en-US">
                <a:sym typeface="+mn-ea"/>
              </a:rPr>
              <a:t>/* Files for multiple query testing </a:t>
            </a:r>
            <a:endParaRPr lang="zh-CN" altLang="en-US">
              <a:sym typeface="+mn-ea"/>
            </a:endParaRPr>
          </a:p>
          <a:p>
            <a:pPr algn="l"/>
            <a:r>
              <a:rPr lang="zh-CN" altLang="en-US">
                <a:sym typeface="+mn-ea"/>
              </a:rPr>
              <a:t>│   ├── query/                      </a:t>
            </a:r>
            <a:r>
              <a:rPr lang="en-US" altLang="zh-CN">
                <a:sym typeface="+mn-ea"/>
              </a:rPr>
              <a:t>   </a:t>
            </a:r>
            <a:r>
              <a:rPr lang="zh-CN" altLang="en-US">
                <a:sym typeface="+mn-ea"/>
              </a:rPr>
              <a:t>/* Files for testing (query images)</a:t>
            </a:r>
            <a:endParaRPr lang="zh-CN" altLang="en-US">
              <a:sym typeface="+mn-ea"/>
            </a:endParaRPr>
          </a:p>
          <a:p>
            <a:pPr algn="l"/>
            <a:r>
              <a:rPr lang="zh-CN" altLang="en-US">
                <a:sym typeface="+mn-ea"/>
              </a:rPr>
              <a:t>│   ├── readme.txt</a:t>
            </a:r>
            <a:endParaRPr lang="zh-CN" altLang="en-US"/>
          </a:p>
        </p:txBody>
      </p:sp>
      <p:sp>
        <p:nvSpPr>
          <p:cNvPr id="5" name="文本框 4"/>
          <p:cNvSpPr txBox="1"/>
          <p:nvPr/>
        </p:nvSpPr>
        <p:spPr>
          <a:xfrm>
            <a:off x="798195" y="2311400"/>
            <a:ext cx="10996930" cy="1753235"/>
          </a:xfrm>
          <a:prstGeom prst="rect">
            <a:avLst/>
          </a:prstGeom>
          <a:noFill/>
        </p:spPr>
        <p:txBody>
          <a:bodyPr wrap="square" rtlCol="0">
            <a:spAutoFit/>
          </a:bodyPr>
          <a:p>
            <a:pPr algn="l"/>
            <a:r>
              <a:rPr lang="zh-CN" altLang="en-US">
                <a:sym typeface="+mn-ea"/>
              </a:rPr>
              <a:t>│   ├──</a:t>
            </a:r>
            <a:r>
              <a:rPr lang="en-US" altLang="zh-CN">
                <a:sym typeface="+mn-ea"/>
              </a:rPr>
              <a:t> prepare.py</a:t>
            </a:r>
            <a:r>
              <a:rPr lang="zh-CN" altLang="en-US">
                <a:sym typeface="+mn-ea"/>
              </a:rPr>
              <a:t>    </a:t>
            </a:r>
            <a:r>
              <a:rPr lang="en-US" altLang="zh-CN">
                <a:sym typeface="+mn-ea"/>
              </a:rPr>
              <a:t>                </a:t>
            </a:r>
            <a:r>
              <a:rPr lang="zh-CN" altLang="en-US">
                <a:sym typeface="+mn-ea"/>
              </a:rPr>
              <a:t>/* </a:t>
            </a:r>
            <a:r>
              <a:rPr lang="en-US" altLang="zh-CN">
                <a:sym typeface="+mn-ea"/>
              </a:rPr>
              <a:t>Dataset preparation,</a:t>
            </a:r>
            <a:r>
              <a:rPr lang="zh-CN" altLang="en-US">
                <a:sym typeface="+mn-ea"/>
              </a:rPr>
              <a:t>数据集的重构</a:t>
            </a:r>
            <a:endParaRPr lang="en-US" altLang="zh-CN">
              <a:sym typeface="+mn-ea"/>
            </a:endParaRPr>
          </a:p>
          <a:p>
            <a:pPr algn="l"/>
            <a:r>
              <a:rPr lang="zh-CN" altLang="en-US">
                <a:sym typeface="+mn-ea"/>
              </a:rPr>
              <a:t>│   ├── </a:t>
            </a:r>
            <a:r>
              <a:rPr lang="en-US" altLang="zh-CN">
                <a:sym typeface="+mn-ea"/>
              </a:rPr>
              <a:t>model</a:t>
            </a:r>
            <a:r>
              <a:rPr lang="en-US">
                <a:sym typeface="+mn-ea"/>
              </a:rPr>
              <a:t>.py	           /* Build a model,</a:t>
            </a:r>
            <a:r>
              <a:rPr lang="zh-CN" altLang="en-US">
                <a:sym typeface="+mn-ea"/>
              </a:rPr>
              <a:t>网络模型的构建</a:t>
            </a:r>
            <a:endParaRPr lang="en-US" altLang="zh-CN">
              <a:sym typeface="+mn-ea"/>
            </a:endParaRPr>
          </a:p>
          <a:p>
            <a:pPr algn="l"/>
            <a:r>
              <a:rPr lang="zh-CN" altLang="en-US">
                <a:sym typeface="+mn-ea"/>
              </a:rPr>
              <a:t>│   ├── </a:t>
            </a:r>
            <a:r>
              <a:rPr lang="en-US" altLang="zh-CN">
                <a:sym typeface="+mn-ea"/>
              </a:rPr>
              <a:t>t</a:t>
            </a:r>
            <a:r>
              <a:rPr lang="en-US">
                <a:sym typeface="+mn-ea"/>
              </a:rPr>
              <a:t>rain.py	           /* Train a model,</a:t>
            </a:r>
            <a:r>
              <a:rPr lang="zh-CN" altLang="en-US">
                <a:sym typeface="+mn-ea"/>
              </a:rPr>
              <a:t>网络模型的训练</a:t>
            </a:r>
            <a:endParaRPr lang="en-US">
              <a:sym typeface="+mn-ea"/>
            </a:endParaRPr>
          </a:p>
          <a:p>
            <a:pPr algn="l"/>
            <a:r>
              <a:rPr lang="zh-CN" altLang="en-US">
                <a:sym typeface="+mn-ea"/>
              </a:rPr>
              <a:t>│   ├── </a:t>
            </a:r>
            <a:r>
              <a:rPr lang="en-US" altLang="zh-CN">
                <a:sym typeface="+mn-ea"/>
              </a:rPr>
              <a:t>test.py    </a:t>
            </a:r>
            <a:r>
              <a:rPr lang="zh-CN" altLang="en-US">
                <a:sym typeface="+mn-ea"/>
              </a:rPr>
              <a:t>                   </a:t>
            </a:r>
            <a:r>
              <a:rPr lang="en-US" altLang="zh-CN">
                <a:sym typeface="+mn-ea"/>
              </a:rPr>
              <a:t>   </a:t>
            </a:r>
            <a:r>
              <a:rPr lang="zh-CN" altLang="en-US">
                <a:sym typeface="+mn-ea"/>
              </a:rPr>
              <a:t>/* Use trained model to extract feature</a:t>
            </a:r>
            <a:r>
              <a:rPr lang="en-US" altLang="zh-CN">
                <a:sym typeface="+mn-ea"/>
              </a:rPr>
              <a:t>,</a:t>
            </a:r>
            <a:r>
              <a:rPr lang="zh-CN" altLang="en-US">
                <a:sym typeface="+mn-ea"/>
              </a:rPr>
              <a:t>数据集</a:t>
            </a:r>
            <a:r>
              <a:rPr lang="zh-CN" altLang="en-US">
                <a:sym typeface="+mn-ea"/>
              </a:rPr>
              <a:t>特征提取</a:t>
            </a:r>
            <a:endParaRPr lang="zh-CN" altLang="en-US">
              <a:sym typeface="+mn-ea"/>
            </a:endParaRPr>
          </a:p>
          <a:p>
            <a:pPr algn="l"/>
            <a:r>
              <a:rPr lang="zh-CN" altLang="en-US">
                <a:sym typeface="+mn-ea"/>
              </a:rPr>
              <a:t>│   ├── </a:t>
            </a:r>
            <a:r>
              <a:rPr lang="en-US" altLang="zh-CN">
                <a:sym typeface="+mn-ea"/>
              </a:rPr>
              <a:t>evaluate.py</a:t>
            </a:r>
            <a:r>
              <a:rPr lang="zh-CN" altLang="en-US">
                <a:sym typeface="+mn-ea"/>
              </a:rPr>
              <a:t>                 </a:t>
            </a:r>
            <a:r>
              <a:rPr lang="en-US" altLang="zh-CN">
                <a:sym typeface="+mn-ea"/>
              </a:rPr>
              <a:t> </a:t>
            </a:r>
            <a:r>
              <a:rPr lang="zh-CN" altLang="en-US">
                <a:sym typeface="+mn-ea"/>
              </a:rPr>
              <a:t>/* </a:t>
            </a:r>
            <a:r>
              <a:rPr lang="en-US" altLang="zh-CN">
                <a:sym typeface="+mn-ea"/>
              </a:rPr>
              <a:t>C</a:t>
            </a:r>
            <a:r>
              <a:rPr lang="zh-CN" altLang="en-US">
                <a:sym typeface="+mn-ea"/>
              </a:rPr>
              <a:t>onduct a faster evaluation with GPU</a:t>
            </a:r>
            <a:r>
              <a:rPr lang="en-US" altLang="zh-CN">
                <a:sym typeface="+mn-ea"/>
              </a:rPr>
              <a:t>,</a:t>
            </a:r>
            <a:r>
              <a:rPr lang="zh-CN" altLang="en-US">
                <a:sym typeface="+mn-ea"/>
              </a:rPr>
              <a:t>网络模型</a:t>
            </a:r>
            <a:r>
              <a:rPr lang="zh-CN" altLang="en-US">
                <a:sym typeface="+mn-ea"/>
              </a:rPr>
              <a:t>评估</a:t>
            </a:r>
            <a:endParaRPr lang="zh-CN" altLang="en-US">
              <a:sym typeface="+mn-ea"/>
            </a:endParaRPr>
          </a:p>
          <a:p>
            <a:pPr algn="l"/>
            <a:r>
              <a:rPr lang="zh-CN" altLang="en-US">
                <a:sym typeface="+mn-ea"/>
              </a:rPr>
              <a:t>│   ├── </a:t>
            </a:r>
            <a:r>
              <a:rPr lang="en-US" altLang="zh-CN">
                <a:sym typeface="+mn-ea"/>
              </a:rPr>
              <a:t>demo.</a:t>
            </a:r>
            <a:r>
              <a:rPr lang="zh-CN" altLang="en-US">
                <a:sym typeface="+mn-ea"/>
              </a:rPr>
              <a:t>py     </a:t>
            </a:r>
            <a:r>
              <a:rPr lang="en-US" altLang="zh-CN">
                <a:sym typeface="+mn-ea"/>
              </a:rPr>
              <a:t>                 </a:t>
            </a:r>
            <a:r>
              <a:rPr lang="zh-CN" altLang="en-US">
                <a:sym typeface="+mn-ea"/>
              </a:rPr>
              <a:t>/* </a:t>
            </a:r>
            <a:r>
              <a:rPr lang="en-US" altLang="zh-CN">
                <a:sym typeface="+mn-ea"/>
              </a:rPr>
              <a:t> Virtualization,</a:t>
            </a:r>
            <a:r>
              <a:rPr lang="zh-CN" altLang="en-US">
                <a:sym typeface="+mn-ea"/>
              </a:rPr>
              <a:t>模型效果的</a:t>
            </a:r>
            <a:r>
              <a:rPr lang="zh-CN" altLang="en-US">
                <a:sym typeface="+mn-ea"/>
              </a:rPr>
              <a:t>简单可视化</a:t>
            </a:r>
            <a:endParaRPr lang="zh-CN" altLang="en-US">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en-US" altLang="zh-CN" b="1"/>
              <a:t>2</a:t>
            </a:r>
            <a:r>
              <a:rPr lang="zh-CN" altLang="en-US" b="1"/>
              <a:t>、实现过程：</a:t>
            </a:r>
            <a:r>
              <a:rPr lang="zh-CN" altLang="en-US" sz="2400">
                <a:sym typeface="+mn-ea"/>
              </a:rPr>
              <a:t>Person_reID_baseline_pytorch</a:t>
            </a:r>
            <a:endParaRPr lang="zh-CN" altLang="en-US" sz="2400" b="1">
              <a:sym typeface="+mn-ea"/>
            </a:endParaRPr>
          </a:p>
        </p:txBody>
      </p:sp>
      <p:sp>
        <p:nvSpPr>
          <p:cNvPr id="3" name="内容占位符 2"/>
          <p:cNvSpPr>
            <a:spLocks noGrp="1"/>
          </p:cNvSpPr>
          <p:nvPr>
            <p:ph idx="1"/>
          </p:nvPr>
        </p:nvSpPr>
        <p:spPr>
          <a:xfrm>
            <a:off x="647700" y="1310640"/>
            <a:ext cx="10515600" cy="709930"/>
          </a:xfrm>
        </p:spPr>
        <p:txBody>
          <a:bodyPr/>
          <a:p>
            <a:r>
              <a:rPr lang="en-US" altLang="zh-CN"/>
              <a:t>prepare.py</a:t>
            </a:r>
            <a:r>
              <a:rPr lang="zh-CN" altLang="en-US"/>
              <a:t>：生成新的适用于 pytorch 框架的数据集。</a:t>
            </a:r>
            <a:endParaRPr lang="zh-CN" altLang="en-US"/>
          </a:p>
          <a:p>
            <a:endParaRPr lang="zh-CN" altLang="en-US"/>
          </a:p>
        </p:txBody>
      </p:sp>
      <p:sp>
        <p:nvSpPr>
          <p:cNvPr id="4" name="文本框 3"/>
          <p:cNvSpPr txBox="1"/>
          <p:nvPr/>
        </p:nvSpPr>
        <p:spPr>
          <a:xfrm>
            <a:off x="748665" y="1889760"/>
            <a:ext cx="7874000" cy="4030980"/>
          </a:xfrm>
          <a:prstGeom prst="rect">
            <a:avLst/>
          </a:prstGeom>
          <a:noFill/>
        </p:spPr>
        <p:txBody>
          <a:bodyPr wrap="none" rtlCol="0">
            <a:spAutoFit/>
          </a:bodyPr>
          <a:p>
            <a:pPr algn="l"/>
            <a:r>
              <a:rPr lang="zh-CN" altLang="en-US" sz="1600">
                <a:sym typeface="+mn-ea"/>
              </a:rPr>
              <a:t>├──</a:t>
            </a:r>
            <a:r>
              <a:rPr lang="en-US" altLang="zh-CN" sz="1600">
                <a:sym typeface="+mn-ea"/>
              </a:rPr>
              <a:t>Market-1501</a:t>
            </a:r>
            <a:r>
              <a:rPr lang="zh-CN" altLang="en-US" sz="1600">
                <a:sym typeface="+mn-ea"/>
              </a:rPr>
              <a:t>/</a:t>
            </a:r>
            <a:endParaRPr lang="zh-CN" altLang="en-US" sz="1600">
              <a:sym typeface="+mn-ea"/>
            </a:endParaRPr>
          </a:p>
          <a:p>
            <a:pPr algn="l"/>
            <a:r>
              <a:rPr lang="zh-CN" altLang="en-US" sz="1600">
                <a:sym typeface="+mn-ea"/>
              </a:rPr>
              <a:t>│   ├── bounding_box_test/          /* Files for testing (candidate images pool)</a:t>
            </a:r>
            <a:endParaRPr lang="zh-CN" altLang="en-US" sz="1600">
              <a:sym typeface="+mn-ea"/>
            </a:endParaRPr>
          </a:p>
          <a:p>
            <a:pPr algn="l"/>
            <a:r>
              <a:rPr lang="zh-CN" altLang="en-US" sz="1600">
                <a:sym typeface="+mn-ea"/>
              </a:rPr>
              <a:t>│   ├── bounding_box_train/         /* Files for training </a:t>
            </a:r>
            <a:endParaRPr lang="zh-CN" altLang="en-US" sz="1600">
              <a:sym typeface="+mn-ea"/>
            </a:endParaRPr>
          </a:p>
          <a:p>
            <a:pPr algn="l"/>
            <a:r>
              <a:rPr lang="zh-CN" altLang="en-US" sz="1600">
                <a:solidFill>
                  <a:schemeClr val="accent1">
                    <a:lumMod val="75000"/>
                  </a:schemeClr>
                </a:solidFill>
                <a:sym typeface="+mn-ea"/>
              </a:rPr>
              <a:t>│　　　├── 0002_c1s1_000451_03.jpg</a:t>
            </a:r>
            <a:endParaRPr lang="zh-CN" altLang="en-US" sz="1600">
              <a:solidFill>
                <a:schemeClr val="accent1">
                  <a:lumMod val="75000"/>
                </a:schemeClr>
              </a:solidFill>
              <a:sym typeface="+mn-ea"/>
            </a:endParaRPr>
          </a:p>
          <a:p>
            <a:pPr algn="l"/>
            <a:r>
              <a:rPr lang="zh-CN" altLang="en-US" sz="1600">
                <a:solidFill>
                  <a:schemeClr val="accent1">
                    <a:lumMod val="75000"/>
                  </a:schemeClr>
                </a:solidFill>
                <a:sym typeface="+mn-ea"/>
              </a:rPr>
              <a:t>│　　　├── 0002_c1s1_000551_01.jpg</a:t>
            </a:r>
            <a:endParaRPr lang="zh-CN" altLang="en-US" sz="1600">
              <a:solidFill>
                <a:schemeClr val="accent1">
                  <a:lumMod val="75000"/>
                </a:schemeClr>
              </a:solidFill>
              <a:sym typeface="+mn-ea"/>
            </a:endParaRPr>
          </a:p>
          <a:p>
            <a:pPr algn="l"/>
            <a:r>
              <a:rPr lang="zh-CN" altLang="en-US" sz="1600">
                <a:solidFill>
                  <a:schemeClr val="accent1">
                    <a:lumMod val="75000"/>
                  </a:schemeClr>
                </a:solidFill>
                <a:sym typeface="+mn-ea"/>
              </a:rPr>
              <a:t>│　　　├── 0002_c1s1_000801_01.jpg</a:t>
            </a:r>
            <a:endParaRPr lang="zh-CN" altLang="en-US" sz="1600">
              <a:solidFill>
                <a:schemeClr val="accent1">
                  <a:lumMod val="75000"/>
                </a:schemeClr>
              </a:solidFill>
              <a:sym typeface="+mn-ea"/>
            </a:endParaRPr>
          </a:p>
          <a:p>
            <a:pPr algn="l"/>
            <a:r>
              <a:rPr lang="zh-CN" altLang="en-US" sz="1600">
                <a:sym typeface="+mn-ea"/>
              </a:rPr>
              <a:t>│   ├── gt_bbox/                    </a:t>
            </a:r>
            <a:r>
              <a:rPr lang="en-US" altLang="zh-CN" sz="1600">
                <a:sym typeface="+mn-ea"/>
              </a:rPr>
              <a:t>       </a:t>
            </a:r>
            <a:r>
              <a:rPr lang="zh-CN" altLang="en-US" sz="1600">
                <a:sym typeface="+mn-ea"/>
              </a:rPr>
              <a:t>/* We do not use it </a:t>
            </a:r>
            <a:endParaRPr lang="zh-CN" altLang="en-US" sz="1600">
              <a:sym typeface="+mn-ea"/>
            </a:endParaRPr>
          </a:p>
          <a:p>
            <a:pPr algn="l"/>
            <a:r>
              <a:rPr lang="zh-CN" altLang="en-US" sz="1600">
                <a:sym typeface="+mn-ea"/>
              </a:rPr>
              <a:t>│   ├── gt_query/                   </a:t>
            </a:r>
            <a:r>
              <a:rPr lang="en-US" altLang="zh-CN" sz="1600">
                <a:sym typeface="+mn-ea"/>
              </a:rPr>
              <a:t>       </a:t>
            </a:r>
            <a:r>
              <a:rPr lang="zh-CN" altLang="en-US" sz="1600">
                <a:sym typeface="+mn-ea"/>
              </a:rPr>
              <a:t>/* Files for multiple query testing </a:t>
            </a:r>
            <a:endParaRPr lang="zh-CN" altLang="en-US" sz="1600">
              <a:sym typeface="+mn-ea"/>
            </a:endParaRPr>
          </a:p>
          <a:p>
            <a:pPr algn="l"/>
            <a:r>
              <a:rPr lang="zh-CN" altLang="en-US" sz="1600">
                <a:sym typeface="+mn-ea"/>
              </a:rPr>
              <a:t>│   ├── query/                      </a:t>
            </a:r>
            <a:r>
              <a:rPr lang="en-US" altLang="zh-CN" sz="1600">
                <a:sym typeface="+mn-ea"/>
              </a:rPr>
              <a:t>         </a:t>
            </a:r>
            <a:r>
              <a:rPr lang="zh-CN" altLang="en-US" sz="1600">
                <a:sym typeface="+mn-ea"/>
              </a:rPr>
              <a:t>/* Files for testing (query images)</a:t>
            </a:r>
            <a:endParaRPr lang="zh-CN" altLang="en-US" sz="1600">
              <a:sym typeface="+mn-ea"/>
            </a:endParaRPr>
          </a:p>
          <a:p>
            <a:pPr algn="l"/>
            <a:r>
              <a:rPr lang="zh-CN" altLang="en-US" sz="1600">
                <a:sym typeface="+mn-ea"/>
              </a:rPr>
              <a:t>│   ├── readme.txt</a:t>
            </a:r>
            <a:endParaRPr lang="zh-CN" altLang="en-US" sz="1600">
              <a:sym typeface="+mn-ea"/>
            </a:endParaRPr>
          </a:p>
          <a:p>
            <a:pPr algn="l"/>
            <a:r>
              <a:rPr lang="zh-CN" altLang="en-US" sz="1600">
                <a:solidFill>
                  <a:schemeClr val="accent1">
                    <a:lumMod val="75000"/>
                  </a:schemeClr>
                </a:solidFill>
                <a:sym typeface="+mn-ea"/>
              </a:rPr>
              <a:t>│   ├── pytorch/</a:t>
            </a:r>
            <a:endParaRPr lang="zh-CN" altLang="en-US" sz="1600">
              <a:solidFill>
                <a:schemeClr val="accent1">
                  <a:lumMod val="75000"/>
                </a:schemeClr>
              </a:solidFill>
              <a:sym typeface="+mn-ea"/>
            </a:endParaRPr>
          </a:p>
          <a:p>
            <a:pPr algn="l"/>
            <a:r>
              <a:rPr lang="zh-CN" altLang="en-US" sz="1600">
                <a:solidFill>
                  <a:schemeClr val="accent1">
                    <a:lumMod val="75000"/>
                  </a:schemeClr>
                </a:solidFill>
                <a:sym typeface="+mn-ea"/>
              </a:rPr>
              <a:t>│       ├── train/                   </a:t>
            </a:r>
            <a:r>
              <a:rPr lang="en-US" altLang="zh-CN" sz="1600">
                <a:solidFill>
                  <a:schemeClr val="accent1">
                    <a:lumMod val="75000"/>
                  </a:schemeClr>
                </a:solidFill>
                <a:sym typeface="+mn-ea"/>
              </a:rPr>
              <a:t>       </a:t>
            </a:r>
            <a:r>
              <a:rPr lang="zh-CN" altLang="en-US" sz="1600">
                <a:solidFill>
                  <a:schemeClr val="accent1">
                    <a:lumMod val="75000"/>
                  </a:schemeClr>
                </a:solidFill>
                <a:sym typeface="+mn-ea"/>
              </a:rPr>
              <a:t>/* train，包含train_all除val剩下的图片</a:t>
            </a:r>
            <a:endParaRPr lang="zh-CN" altLang="en-US" sz="1600">
              <a:solidFill>
                <a:schemeClr val="accent1">
                  <a:lumMod val="75000"/>
                </a:schemeClr>
              </a:solidFill>
              <a:sym typeface="+mn-ea"/>
            </a:endParaRPr>
          </a:p>
          <a:p>
            <a:pPr algn="l"/>
            <a:r>
              <a:rPr lang="zh-CN" altLang="en-US" sz="1600">
                <a:solidFill>
                  <a:schemeClr val="accent1">
                    <a:lumMod val="75000"/>
                  </a:schemeClr>
                </a:solidFill>
                <a:sym typeface="+mn-ea"/>
              </a:rPr>
              <a:t>│       ├── val/                    </a:t>
            </a:r>
            <a:r>
              <a:rPr lang="en-US" altLang="zh-CN" sz="1600">
                <a:solidFill>
                  <a:schemeClr val="accent1">
                    <a:lumMod val="75000"/>
                  </a:schemeClr>
                </a:solidFill>
                <a:sym typeface="+mn-ea"/>
              </a:rPr>
              <a:t>	</a:t>
            </a:r>
            <a:r>
              <a:rPr lang="zh-CN" altLang="en-US" sz="1600">
                <a:solidFill>
                  <a:schemeClr val="accent1">
                    <a:lumMod val="75000"/>
                  </a:schemeClr>
                </a:solidFill>
                <a:sym typeface="+mn-ea"/>
              </a:rPr>
              <a:t> </a:t>
            </a:r>
            <a:r>
              <a:rPr lang="en-US" altLang="zh-CN" sz="1600">
                <a:solidFill>
                  <a:schemeClr val="accent1">
                    <a:lumMod val="75000"/>
                  </a:schemeClr>
                </a:solidFill>
                <a:sym typeface="+mn-ea"/>
              </a:rPr>
              <a:t>      </a:t>
            </a:r>
            <a:r>
              <a:rPr lang="zh-CN" altLang="en-US" sz="1600">
                <a:solidFill>
                  <a:schemeClr val="accent1">
                    <a:lumMod val="75000"/>
                  </a:schemeClr>
                </a:solidFill>
                <a:sym typeface="+mn-ea"/>
              </a:rPr>
              <a:t>/* val，包含train_all每个子文件夹的第一张图片</a:t>
            </a:r>
            <a:endParaRPr lang="zh-CN" altLang="en-US" sz="1600">
              <a:solidFill>
                <a:schemeClr val="accent1">
                  <a:lumMod val="75000"/>
                </a:schemeClr>
              </a:solidFill>
              <a:sym typeface="+mn-ea"/>
            </a:endParaRPr>
          </a:p>
          <a:p>
            <a:pPr algn="l"/>
            <a:r>
              <a:rPr lang="zh-CN" altLang="en-US" sz="1600">
                <a:solidFill>
                  <a:schemeClr val="accent1">
                    <a:lumMod val="75000"/>
                  </a:schemeClr>
                </a:solidFill>
                <a:sym typeface="+mn-ea"/>
              </a:rPr>
              <a:t>│       ├── train_all/               </a:t>
            </a:r>
            <a:r>
              <a:rPr lang="en-US" altLang="zh-CN" sz="1600">
                <a:solidFill>
                  <a:schemeClr val="accent1">
                    <a:lumMod val="75000"/>
                  </a:schemeClr>
                </a:solidFill>
                <a:sym typeface="+mn-ea"/>
              </a:rPr>
              <a:t>     </a:t>
            </a:r>
            <a:r>
              <a:rPr lang="zh-CN" altLang="en-US" sz="1600">
                <a:solidFill>
                  <a:schemeClr val="accent1">
                    <a:lumMod val="75000"/>
                  </a:schemeClr>
                </a:solidFill>
                <a:sym typeface="+mn-ea"/>
              </a:rPr>
              <a:t>/* train+val，包含bounding_box_train 的所有图片</a:t>
            </a:r>
            <a:endParaRPr lang="zh-CN" altLang="en-US" sz="1600">
              <a:solidFill>
                <a:schemeClr val="accent1">
                  <a:lumMod val="75000"/>
                </a:schemeClr>
              </a:solidFill>
              <a:sym typeface="+mn-ea"/>
            </a:endParaRPr>
          </a:p>
          <a:p>
            <a:pPr algn="l"/>
            <a:r>
              <a:rPr lang="zh-CN" altLang="en-US" sz="1600">
                <a:solidFill>
                  <a:schemeClr val="accent1">
                    <a:lumMod val="75000"/>
                  </a:schemeClr>
                </a:solidFill>
                <a:sym typeface="+mn-ea"/>
              </a:rPr>
              <a:t>│       ├── query/                   </a:t>
            </a:r>
            <a:r>
              <a:rPr lang="en-US" altLang="zh-CN" sz="1600">
                <a:solidFill>
                  <a:schemeClr val="accent1">
                    <a:lumMod val="75000"/>
                  </a:schemeClr>
                </a:solidFill>
                <a:sym typeface="+mn-ea"/>
              </a:rPr>
              <a:t>    </a:t>
            </a:r>
            <a:r>
              <a:rPr lang="zh-CN" altLang="en-US" sz="1600">
                <a:solidFill>
                  <a:schemeClr val="accent1">
                    <a:lumMod val="75000"/>
                  </a:schemeClr>
                </a:solidFill>
                <a:sym typeface="+mn-ea"/>
              </a:rPr>
              <a:t>/* query files，包含所有待测行人的图片</a:t>
            </a:r>
            <a:endParaRPr lang="zh-CN" altLang="en-US" sz="1600">
              <a:solidFill>
                <a:schemeClr val="accent1">
                  <a:lumMod val="75000"/>
                </a:schemeClr>
              </a:solidFill>
              <a:sym typeface="+mn-ea"/>
            </a:endParaRPr>
          </a:p>
          <a:p>
            <a:pPr algn="l"/>
            <a:r>
              <a:rPr lang="zh-CN" altLang="en-US" sz="1600">
                <a:solidFill>
                  <a:schemeClr val="accent1">
                    <a:lumMod val="75000"/>
                  </a:schemeClr>
                </a:solidFill>
                <a:sym typeface="+mn-ea"/>
              </a:rPr>
              <a:t>│       ├── gallery/                 </a:t>
            </a:r>
            <a:r>
              <a:rPr lang="en-US" altLang="zh-CN" sz="1600">
                <a:solidFill>
                  <a:schemeClr val="accent1">
                    <a:lumMod val="75000"/>
                  </a:schemeClr>
                </a:solidFill>
                <a:sym typeface="+mn-ea"/>
              </a:rPr>
              <a:t>    </a:t>
            </a:r>
            <a:r>
              <a:rPr lang="zh-CN" altLang="en-US" sz="1600">
                <a:solidFill>
                  <a:schemeClr val="accent1">
                    <a:lumMod val="75000"/>
                  </a:schemeClr>
                </a:solidFill>
                <a:sym typeface="+mn-ea"/>
              </a:rPr>
              <a:t>/* gallery files，包含bounding_box_test 的所有图片</a:t>
            </a:r>
            <a:endParaRPr lang="zh-CN" altLang="en-US" sz="1600">
              <a:solidFill>
                <a:schemeClr val="accent1">
                  <a:lumMod val="75000"/>
                </a:schemeClr>
              </a:solidFill>
              <a:sym typeface="+mn-ea"/>
            </a:endParaRPr>
          </a:p>
        </p:txBody>
      </p:sp>
      <p:sp>
        <p:nvSpPr>
          <p:cNvPr id="5" name="文本框 4"/>
          <p:cNvSpPr txBox="1"/>
          <p:nvPr/>
        </p:nvSpPr>
        <p:spPr>
          <a:xfrm>
            <a:off x="528320" y="6080125"/>
            <a:ext cx="10900410" cy="368300"/>
          </a:xfrm>
          <a:prstGeom prst="rect">
            <a:avLst/>
          </a:prstGeom>
          <a:noFill/>
        </p:spPr>
        <p:txBody>
          <a:bodyPr wrap="none" rtlCol="0">
            <a:spAutoFit/>
          </a:bodyPr>
          <a:p>
            <a:pPr algn="l"/>
            <a:r>
              <a:rPr lang="zh-CN" altLang="en-US"/>
              <a:t>举例：主要就是把原来数据集/query文件夹中的所有图像按照序号放在了新建的/pytorch/query/....文件夹。</a:t>
            </a:r>
            <a:endParaRPr lang="zh-CN" altLang="en-US"/>
          </a:p>
        </p:txBody>
      </p:sp>
      <p:sp>
        <p:nvSpPr>
          <p:cNvPr id="7" name="文本框 6"/>
          <p:cNvSpPr txBox="1"/>
          <p:nvPr/>
        </p:nvSpPr>
        <p:spPr>
          <a:xfrm>
            <a:off x="7378700" y="2700655"/>
            <a:ext cx="4442460" cy="521970"/>
          </a:xfrm>
          <a:prstGeom prst="rect">
            <a:avLst/>
          </a:prstGeom>
          <a:noFill/>
        </p:spPr>
        <p:txBody>
          <a:bodyPr wrap="none" rtlCol="0">
            <a:spAutoFit/>
          </a:bodyPr>
          <a:p>
            <a:r>
              <a:rPr lang="en-US" altLang="zh-CN" sz="2800">
                <a:solidFill>
                  <a:srgbClr val="FF0000"/>
                </a:solidFill>
              </a:rPr>
              <a:t>0002_c1s1_000451_03.jpg</a:t>
            </a:r>
            <a:endParaRPr lang="en-US" altLang="zh-CN" sz="2800">
              <a:solidFill>
                <a:srgbClr val="FF0000"/>
              </a:solidFill>
            </a:endParaRPr>
          </a:p>
        </p:txBody>
      </p:sp>
      <p:sp>
        <p:nvSpPr>
          <p:cNvPr id="8" name="文本框 7"/>
          <p:cNvSpPr txBox="1"/>
          <p:nvPr/>
        </p:nvSpPr>
        <p:spPr>
          <a:xfrm>
            <a:off x="7378700" y="3222625"/>
            <a:ext cx="1097280" cy="368300"/>
          </a:xfrm>
          <a:prstGeom prst="rect">
            <a:avLst/>
          </a:prstGeom>
          <a:noFill/>
        </p:spPr>
        <p:txBody>
          <a:bodyPr wrap="none" rtlCol="0">
            <a:spAutoFit/>
          </a:bodyPr>
          <a:p>
            <a:r>
              <a:rPr lang="zh-CN" altLang="en-US">
                <a:solidFill>
                  <a:srgbClr val="FF0000"/>
                </a:solidFill>
              </a:rPr>
              <a:t>标签编号</a:t>
            </a:r>
            <a:endParaRPr lang="zh-CN" altLang="en-US">
              <a:solidFill>
                <a:srgbClr val="FF0000"/>
              </a:solidFill>
            </a:endParaRPr>
          </a:p>
        </p:txBody>
      </p:sp>
      <p:sp>
        <p:nvSpPr>
          <p:cNvPr id="9" name="文本框 8"/>
          <p:cNvSpPr txBox="1"/>
          <p:nvPr/>
        </p:nvSpPr>
        <p:spPr>
          <a:xfrm>
            <a:off x="7917815" y="2437130"/>
            <a:ext cx="1376680" cy="368300"/>
          </a:xfrm>
          <a:prstGeom prst="rect">
            <a:avLst/>
          </a:prstGeom>
          <a:noFill/>
        </p:spPr>
        <p:txBody>
          <a:bodyPr wrap="none" rtlCol="0">
            <a:spAutoFit/>
          </a:bodyPr>
          <a:p>
            <a:pPr algn="l"/>
            <a:r>
              <a:rPr lang="zh-CN" altLang="en-US">
                <a:solidFill>
                  <a:srgbClr val="FF0000"/>
                </a:solidFill>
              </a:rPr>
              <a:t>第</a:t>
            </a:r>
            <a:r>
              <a:rPr lang="en-US" altLang="zh-CN">
                <a:solidFill>
                  <a:srgbClr val="FF0000"/>
                </a:solidFill>
              </a:rPr>
              <a:t>i</a:t>
            </a:r>
            <a:r>
              <a:rPr lang="zh-CN" altLang="en-US">
                <a:solidFill>
                  <a:srgbClr val="FF0000"/>
                </a:solidFill>
              </a:rPr>
              <a:t>个摄像头</a:t>
            </a:r>
            <a:endParaRPr lang="zh-CN" altLang="en-US">
              <a:solidFill>
                <a:srgbClr val="FF0000"/>
              </a:solidFill>
            </a:endParaRPr>
          </a:p>
        </p:txBody>
      </p:sp>
      <p:sp>
        <p:nvSpPr>
          <p:cNvPr id="10" name="文本框 9"/>
          <p:cNvSpPr txBox="1"/>
          <p:nvPr/>
        </p:nvSpPr>
        <p:spPr>
          <a:xfrm>
            <a:off x="8622665" y="3221990"/>
            <a:ext cx="1605280" cy="368300"/>
          </a:xfrm>
          <a:prstGeom prst="rect">
            <a:avLst/>
          </a:prstGeom>
          <a:noFill/>
        </p:spPr>
        <p:txBody>
          <a:bodyPr wrap="none" rtlCol="0">
            <a:spAutoFit/>
          </a:bodyPr>
          <a:p>
            <a:pPr algn="l"/>
            <a:r>
              <a:rPr lang="zh-CN" altLang="en-US">
                <a:solidFill>
                  <a:srgbClr val="FF0000"/>
                </a:solidFill>
              </a:rPr>
              <a:t>第</a:t>
            </a:r>
            <a:r>
              <a:rPr lang="en-US" altLang="zh-CN">
                <a:solidFill>
                  <a:srgbClr val="FF0000"/>
                </a:solidFill>
              </a:rPr>
              <a:t>i</a:t>
            </a:r>
            <a:r>
              <a:rPr lang="zh-CN" altLang="en-US">
                <a:solidFill>
                  <a:srgbClr val="FF0000"/>
                </a:solidFill>
              </a:rPr>
              <a:t>个录像片段</a:t>
            </a:r>
            <a:endParaRPr lang="zh-CN" altLang="en-US">
              <a:solidFill>
                <a:srgbClr val="FF0000"/>
              </a:solidFill>
            </a:endParaRPr>
          </a:p>
        </p:txBody>
      </p:sp>
      <p:sp>
        <p:nvSpPr>
          <p:cNvPr id="11" name="文本框 10"/>
          <p:cNvSpPr txBox="1"/>
          <p:nvPr/>
        </p:nvSpPr>
        <p:spPr>
          <a:xfrm>
            <a:off x="9401810" y="2437130"/>
            <a:ext cx="1148080" cy="368300"/>
          </a:xfrm>
          <a:prstGeom prst="rect">
            <a:avLst/>
          </a:prstGeom>
          <a:noFill/>
        </p:spPr>
        <p:txBody>
          <a:bodyPr wrap="none" rtlCol="0">
            <a:spAutoFit/>
          </a:bodyPr>
          <a:p>
            <a:r>
              <a:rPr lang="zh-CN" altLang="en-US">
                <a:solidFill>
                  <a:srgbClr val="FF0000"/>
                </a:solidFill>
              </a:rPr>
              <a:t>第</a:t>
            </a:r>
            <a:r>
              <a:rPr lang="en-US" altLang="zh-CN">
                <a:solidFill>
                  <a:srgbClr val="FF0000"/>
                </a:solidFill>
              </a:rPr>
              <a:t>i</a:t>
            </a:r>
            <a:r>
              <a:rPr lang="zh-CN" altLang="en-US">
                <a:solidFill>
                  <a:srgbClr val="FF0000"/>
                </a:solidFill>
              </a:rPr>
              <a:t>帧图片</a:t>
            </a:r>
            <a:endParaRPr lang="zh-CN" altLang="en-US">
              <a:solidFill>
                <a:srgbClr val="FF0000"/>
              </a:solidFill>
            </a:endParaRPr>
          </a:p>
        </p:txBody>
      </p:sp>
      <p:sp>
        <p:nvSpPr>
          <p:cNvPr id="12" name="文本框 11"/>
          <p:cNvSpPr txBox="1"/>
          <p:nvPr/>
        </p:nvSpPr>
        <p:spPr>
          <a:xfrm>
            <a:off x="10227945" y="3263900"/>
            <a:ext cx="1808480" cy="645160"/>
          </a:xfrm>
          <a:prstGeom prst="rect">
            <a:avLst/>
          </a:prstGeom>
          <a:noFill/>
        </p:spPr>
        <p:txBody>
          <a:bodyPr wrap="none" rtlCol="0">
            <a:spAutoFit/>
          </a:bodyPr>
          <a:p>
            <a:r>
              <a:rPr lang="zh-CN" altLang="en-US">
                <a:solidFill>
                  <a:srgbClr val="FF0000"/>
                </a:solidFill>
              </a:rPr>
              <a:t>第</a:t>
            </a:r>
            <a:r>
              <a:rPr lang="en-US" altLang="zh-CN">
                <a:solidFill>
                  <a:srgbClr val="FF0000"/>
                </a:solidFill>
              </a:rPr>
              <a:t>i</a:t>
            </a:r>
            <a:r>
              <a:rPr lang="zh-CN" altLang="en-US">
                <a:solidFill>
                  <a:srgbClr val="FF0000"/>
                </a:solidFill>
              </a:rPr>
              <a:t>个检测框，</a:t>
            </a:r>
            <a:endParaRPr lang="zh-CN" altLang="en-US">
              <a:solidFill>
                <a:srgbClr val="FF0000"/>
              </a:solidFill>
            </a:endParaRPr>
          </a:p>
          <a:p>
            <a:r>
              <a:rPr lang="en-US" altLang="zh-CN">
                <a:solidFill>
                  <a:srgbClr val="FF0000"/>
                </a:solidFill>
              </a:rPr>
              <a:t>00</a:t>
            </a:r>
            <a:r>
              <a:rPr lang="zh-CN" altLang="en-US">
                <a:solidFill>
                  <a:srgbClr val="FF0000"/>
                </a:solidFill>
              </a:rPr>
              <a:t>表示手工标注</a:t>
            </a:r>
            <a:endParaRPr lang="zh-CN" altLang="en-US">
              <a:solidFill>
                <a:srgbClr val="FF0000"/>
              </a:solidFill>
            </a:endParaRPr>
          </a:p>
        </p:txBody>
      </p:sp>
      <p:sp>
        <p:nvSpPr>
          <p:cNvPr id="13" name="矩形 12"/>
          <p:cNvSpPr/>
          <p:nvPr/>
        </p:nvSpPr>
        <p:spPr>
          <a:xfrm>
            <a:off x="7464425" y="2780665"/>
            <a:ext cx="784225" cy="367665"/>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15" name="矩形 14"/>
          <p:cNvSpPr/>
          <p:nvPr/>
        </p:nvSpPr>
        <p:spPr>
          <a:xfrm>
            <a:off x="8404225" y="2777490"/>
            <a:ext cx="404495" cy="367665"/>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16" name="矩形 15"/>
          <p:cNvSpPr/>
          <p:nvPr/>
        </p:nvSpPr>
        <p:spPr>
          <a:xfrm>
            <a:off x="8808720" y="2780665"/>
            <a:ext cx="404495" cy="367665"/>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17" name="矩形 16"/>
          <p:cNvSpPr/>
          <p:nvPr/>
        </p:nvSpPr>
        <p:spPr>
          <a:xfrm>
            <a:off x="9293860" y="2780665"/>
            <a:ext cx="1280160" cy="367665"/>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18" name="矩形 17"/>
          <p:cNvSpPr/>
          <p:nvPr/>
        </p:nvSpPr>
        <p:spPr>
          <a:xfrm>
            <a:off x="10681970" y="2777490"/>
            <a:ext cx="490220" cy="367665"/>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en-US" altLang="zh-CN" b="1"/>
              <a:t>2</a:t>
            </a:r>
            <a:r>
              <a:rPr lang="zh-CN" altLang="en-US" b="1"/>
              <a:t>、实现过程</a:t>
            </a:r>
            <a:r>
              <a:rPr lang="zh-CN" altLang="en-US" b="1">
                <a:sym typeface="+mn-ea"/>
              </a:rPr>
              <a:t>：</a:t>
            </a:r>
            <a:r>
              <a:rPr lang="zh-CN" altLang="en-US" sz="2400">
                <a:sym typeface="+mn-ea"/>
              </a:rPr>
              <a:t>Person_reID_baseline_pytorch</a:t>
            </a:r>
            <a:endParaRPr lang="zh-CN" altLang="en-US" sz="2400" b="1">
              <a:sym typeface="+mn-ea"/>
            </a:endParaRPr>
          </a:p>
        </p:txBody>
      </p:sp>
      <p:sp>
        <p:nvSpPr>
          <p:cNvPr id="3" name="内容占位符 2"/>
          <p:cNvSpPr>
            <a:spLocks noGrp="1"/>
          </p:cNvSpPr>
          <p:nvPr>
            <p:ph idx="1"/>
          </p:nvPr>
        </p:nvSpPr>
        <p:spPr>
          <a:xfrm>
            <a:off x="647700" y="1445260"/>
            <a:ext cx="10515600" cy="542925"/>
          </a:xfrm>
        </p:spPr>
        <p:txBody>
          <a:bodyPr/>
          <a:p>
            <a:r>
              <a:rPr lang="en-US" altLang="zh-CN"/>
              <a:t>model.py</a:t>
            </a:r>
            <a:r>
              <a:rPr lang="zh-CN" altLang="en-US"/>
              <a:t>：使用</a:t>
            </a:r>
            <a:r>
              <a:rPr lang="en-US" altLang="zh-CN"/>
              <a:t>ResNet50</a:t>
            </a:r>
            <a:r>
              <a:rPr lang="zh-CN" altLang="en-US"/>
              <a:t>进行</a:t>
            </a:r>
            <a:r>
              <a:rPr lang="zh-CN" altLang="en-US">
                <a:sym typeface="+mn-ea"/>
              </a:rPr>
              <a:t>网络模型的构建</a:t>
            </a:r>
            <a:endParaRPr lang="en-US" altLang="zh-CN">
              <a:sym typeface="+mn-ea"/>
            </a:endParaRPr>
          </a:p>
          <a:p>
            <a:endParaRPr lang="en-US" altLang="zh-CN"/>
          </a:p>
        </p:txBody>
      </p:sp>
      <p:pic>
        <p:nvPicPr>
          <p:cNvPr id="4" name="图片 3" descr="aHR0cHM6Ly91cGxvYWQtaW1hZ2VzLmppYW5zaHUuaW8vdXBsb2FkX2ltYWdlcy8xNTk2OTk1MC1jZmVlM2Q4YTc0ZWJhZDI5LnBuZw"/>
          <p:cNvPicPr>
            <a:picLocks noChangeAspect="1"/>
          </p:cNvPicPr>
          <p:nvPr/>
        </p:nvPicPr>
        <p:blipFill>
          <a:blip r:embed="rId1"/>
          <a:stretch>
            <a:fillRect/>
          </a:stretch>
        </p:blipFill>
        <p:spPr>
          <a:xfrm>
            <a:off x="1477010" y="1987550"/>
            <a:ext cx="8856345" cy="1802130"/>
          </a:xfrm>
          <a:prstGeom prst="rect">
            <a:avLst/>
          </a:prstGeom>
        </p:spPr>
      </p:pic>
      <p:sp>
        <p:nvSpPr>
          <p:cNvPr id="5" name="文本框 4"/>
          <p:cNvSpPr txBox="1"/>
          <p:nvPr/>
        </p:nvSpPr>
        <p:spPr>
          <a:xfrm>
            <a:off x="1477010" y="3750310"/>
            <a:ext cx="4853305" cy="368300"/>
          </a:xfrm>
          <a:prstGeom prst="rect">
            <a:avLst/>
          </a:prstGeom>
          <a:noFill/>
        </p:spPr>
        <p:txBody>
          <a:bodyPr wrap="none" rtlCol="0">
            <a:spAutoFit/>
          </a:bodyPr>
          <a:p>
            <a:pPr algn="l"/>
            <a:r>
              <a:rPr lang="zh-CN" altLang="en-US">
                <a:solidFill>
                  <a:schemeClr val="accent1"/>
                </a:solidFill>
              </a:rPr>
              <a:t>model_ft = models.resnet50(pretrained=True)</a:t>
            </a:r>
            <a:r>
              <a:rPr lang="zh-CN" altLang="en-US"/>
              <a:t> </a:t>
            </a:r>
            <a:endParaRPr lang="zh-CN" altLang="en-US"/>
          </a:p>
        </p:txBody>
      </p:sp>
      <p:sp>
        <p:nvSpPr>
          <p:cNvPr id="6" name="文本框 5"/>
          <p:cNvSpPr txBox="1"/>
          <p:nvPr/>
        </p:nvSpPr>
        <p:spPr>
          <a:xfrm>
            <a:off x="956310" y="4542790"/>
            <a:ext cx="2830830" cy="2030095"/>
          </a:xfrm>
          <a:prstGeom prst="rect">
            <a:avLst/>
          </a:prstGeom>
          <a:noFill/>
        </p:spPr>
        <p:txBody>
          <a:bodyPr wrap="none" rtlCol="0">
            <a:spAutoFit/>
          </a:bodyPr>
          <a:p>
            <a:pPr algn="l"/>
            <a:r>
              <a:rPr lang="zh-CN" altLang="en-US" sz="900"/>
              <a:t>    def forward(self, x):</a:t>
            </a:r>
            <a:endParaRPr lang="zh-CN" altLang="en-US" sz="900"/>
          </a:p>
          <a:p>
            <a:pPr algn="l"/>
            <a:r>
              <a:rPr lang="zh-CN" altLang="en-US" sz="900"/>
              <a:t>        x = self.model.conv1(x)</a:t>
            </a:r>
            <a:endParaRPr lang="zh-CN" altLang="en-US" sz="900"/>
          </a:p>
          <a:p>
            <a:pPr algn="l"/>
            <a:r>
              <a:rPr lang="zh-CN" altLang="en-US" sz="900"/>
              <a:t>        x = self.model.bn1(x)</a:t>
            </a:r>
            <a:endParaRPr lang="zh-CN" altLang="en-US" sz="900"/>
          </a:p>
          <a:p>
            <a:pPr algn="l"/>
            <a:r>
              <a:rPr lang="zh-CN" altLang="en-US" sz="900"/>
              <a:t>        x = self.model.relu(x)</a:t>
            </a:r>
            <a:endParaRPr lang="zh-CN" altLang="en-US" sz="900"/>
          </a:p>
          <a:p>
            <a:pPr algn="l"/>
            <a:r>
              <a:rPr lang="zh-CN" altLang="en-US" sz="900"/>
              <a:t>        x = self.model.maxpool(x)</a:t>
            </a:r>
            <a:endParaRPr lang="zh-CN" altLang="en-US" sz="900"/>
          </a:p>
          <a:p>
            <a:pPr algn="l"/>
            <a:r>
              <a:rPr lang="zh-CN" altLang="en-US" sz="900"/>
              <a:t>        x = self.model.layer1(x)</a:t>
            </a:r>
            <a:endParaRPr lang="zh-CN" altLang="en-US" sz="900"/>
          </a:p>
          <a:p>
            <a:pPr algn="l"/>
            <a:r>
              <a:rPr lang="zh-CN" altLang="en-US" sz="900"/>
              <a:t>        x = self.model.layer2(x)</a:t>
            </a:r>
            <a:endParaRPr lang="zh-CN" altLang="en-US" sz="900"/>
          </a:p>
          <a:p>
            <a:pPr algn="l"/>
            <a:r>
              <a:rPr lang="zh-CN" altLang="en-US" sz="900"/>
              <a:t>        x = self.model.layer3(x)</a:t>
            </a:r>
            <a:endParaRPr lang="zh-CN" altLang="en-US" sz="900"/>
          </a:p>
          <a:p>
            <a:pPr algn="l"/>
            <a:r>
              <a:rPr lang="zh-CN" altLang="en-US" sz="900"/>
              <a:t>        x = self.model.layer4(x)</a:t>
            </a:r>
            <a:endParaRPr lang="zh-CN" altLang="en-US" sz="900"/>
          </a:p>
          <a:p>
            <a:pPr algn="l"/>
            <a:r>
              <a:rPr lang="zh-CN" altLang="en-US" sz="900"/>
              <a:t>        x = self.model.avgpool(x)</a:t>
            </a:r>
            <a:endParaRPr lang="zh-CN" altLang="en-US" sz="900"/>
          </a:p>
          <a:p>
            <a:pPr algn="l"/>
            <a:r>
              <a:rPr lang="zh-CN" altLang="en-US" sz="900"/>
              <a:t>        # 去掉所有维度为 1 的维度，返回压缩后的向量</a:t>
            </a:r>
            <a:endParaRPr lang="zh-CN" altLang="en-US" sz="900"/>
          </a:p>
          <a:p>
            <a:pPr algn="l"/>
            <a:r>
              <a:rPr lang="zh-CN" altLang="en-US" sz="900"/>
              <a:t>        x = torch.squeeze(x)</a:t>
            </a:r>
            <a:endParaRPr lang="zh-CN" altLang="en-US" sz="900"/>
          </a:p>
          <a:p>
            <a:pPr algn="l"/>
            <a:r>
              <a:rPr lang="zh-CN" altLang="en-US" sz="900"/>
              <a:t>        x = self.classifier(x) #use our classifier.</a:t>
            </a:r>
            <a:endParaRPr lang="zh-CN" altLang="en-US" sz="900"/>
          </a:p>
          <a:p>
            <a:pPr algn="l"/>
            <a:r>
              <a:rPr lang="zh-CN" altLang="en-US" sz="900"/>
              <a:t>        return x</a:t>
            </a:r>
            <a:endParaRPr lang="zh-CN" altLang="en-US" sz="900"/>
          </a:p>
        </p:txBody>
      </p:sp>
      <p:sp>
        <p:nvSpPr>
          <p:cNvPr id="7" name="文本框 6"/>
          <p:cNvSpPr txBox="1"/>
          <p:nvPr/>
        </p:nvSpPr>
        <p:spPr>
          <a:xfrm>
            <a:off x="821690" y="4146550"/>
            <a:ext cx="5508625" cy="368300"/>
          </a:xfrm>
          <a:prstGeom prst="rect">
            <a:avLst/>
          </a:prstGeom>
          <a:noFill/>
        </p:spPr>
        <p:txBody>
          <a:bodyPr wrap="square" rtlCol="0">
            <a:spAutoFit/>
          </a:bodyPr>
          <a:p>
            <a:pPr algn="l"/>
            <a:r>
              <a:rPr lang="en-US" altLang="zh-CN"/>
              <a:t>1</a:t>
            </a:r>
            <a:r>
              <a:rPr lang="zh-CN" altLang="en-US"/>
              <a:t>）基于 Res</a:t>
            </a:r>
            <a:r>
              <a:rPr lang="en-US" altLang="zh-CN"/>
              <a:t>N</a:t>
            </a:r>
            <a:r>
              <a:rPr lang="zh-CN" altLang="en-US"/>
              <a:t>et50 的基础 </a:t>
            </a:r>
            <a:r>
              <a:rPr lang="en-US" altLang="zh-CN"/>
              <a:t>reID</a:t>
            </a:r>
            <a:r>
              <a:rPr lang="zh-CN" altLang="en-US"/>
              <a:t> 模型</a:t>
            </a:r>
            <a:endParaRPr lang="zh-CN" altLang="en-US"/>
          </a:p>
        </p:txBody>
      </p:sp>
      <p:sp>
        <p:nvSpPr>
          <p:cNvPr id="8" name="文本框 7"/>
          <p:cNvSpPr txBox="1"/>
          <p:nvPr/>
        </p:nvSpPr>
        <p:spPr>
          <a:xfrm>
            <a:off x="6330315" y="4156710"/>
            <a:ext cx="5470525" cy="645160"/>
          </a:xfrm>
          <a:prstGeom prst="rect">
            <a:avLst/>
          </a:prstGeom>
          <a:noFill/>
        </p:spPr>
        <p:txBody>
          <a:bodyPr wrap="none" rtlCol="0">
            <a:spAutoFit/>
          </a:bodyPr>
          <a:p>
            <a:pPr algn="l"/>
            <a:r>
              <a:rPr lang="en-US" altLang="zh-CN">
                <a:sym typeface="+mn-ea"/>
              </a:rPr>
              <a:t>2</a:t>
            </a:r>
            <a:r>
              <a:rPr lang="zh-CN" altLang="en-US">
                <a:sym typeface="+mn-ea"/>
              </a:rPr>
              <a:t>）加入一个 ClassBlock 对模型的类别数进行调整，</a:t>
            </a:r>
            <a:endParaRPr lang="zh-CN" altLang="en-US"/>
          </a:p>
          <a:p>
            <a:pPr algn="l"/>
            <a:r>
              <a:rPr lang="zh-CN" altLang="en-US">
                <a:sym typeface="+mn-ea"/>
              </a:rPr>
              <a:t>模型权重初始化；</a:t>
            </a:r>
            <a:endParaRPr lang="zh-CN" altLang="en-US"/>
          </a:p>
        </p:txBody>
      </p:sp>
      <p:sp>
        <p:nvSpPr>
          <p:cNvPr id="9" name="文本框 8"/>
          <p:cNvSpPr txBox="1"/>
          <p:nvPr/>
        </p:nvSpPr>
        <p:spPr>
          <a:xfrm>
            <a:off x="6475095" y="4839970"/>
            <a:ext cx="3105150" cy="1060450"/>
          </a:xfrm>
          <a:prstGeom prst="rect">
            <a:avLst/>
          </a:prstGeom>
          <a:noFill/>
        </p:spPr>
        <p:txBody>
          <a:bodyPr wrap="none" rtlCol="0">
            <a:spAutoFit/>
          </a:bodyPr>
          <a:p>
            <a:pPr algn="l"/>
            <a:r>
              <a:rPr lang="zh-CN" altLang="en-US" sz="900"/>
              <a:t>        add_block = nn.Sequential(*add_block)</a:t>
            </a:r>
            <a:endParaRPr lang="zh-CN" altLang="en-US" sz="900"/>
          </a:p>
          <a:p>
            <a:pPr algn="l"/>
            <a:r>
              <a:rPr lang="zh-CN" altLang="en-US" sz="900"/>
              <a:t>        add_block.apply(weights_init_kaiming)</a:t>
            </a:r>
            <a:endParaRPr lang="zh-CN" altLang="en-US" sz="900"/>
          </a:p>
          <a:p>
            <a:pPr algn="l"/>
            <a:endParaRPr lang="zh-CN" altLang="en-US" sz="900"/>
          </a:p>
          <a:p>
            <a:pPr algn="l"/>
            <a:r>
              <a:rPr lang="zh-CN" altLang="en-US" sz="900"/>
              <a:t>        classifier = []</a:t>
            </a:r>
            <a:endParaRPr lang="zh-CN" altLang="en-US" sz="900"/>
          </a:p>
          <a:p>
            <a:pPr algn="l"/>
            <a:r>
              <a:rPr lang="zh-CN" altLang="en-US" sz="900"/>
              <a:t>        classifier += [nn.Linear(num_bottleneck, class_num)]</a:t>
            </a:r>
            <a:endParaRPr lang="zh-CN" altLang="en-US" sz="900"/>
          </a:p>
          <a:p>
            <a:pPr algn="l"/>
            <a:r>
              <a:rPr lang="zh-CN" altLang="en-US" sz="900"/>
              <a:t>        classifier = nn.Sequential(*classifier)</a:t>
            </a:r>
            <a:endParaRPr lang="zh-CN" altLang="en-US" sz="900"/>
          </a:p>
          <a:p>
            <a:pPr algn="l"/>
            <a:r>
              <a:rPr lang="zh-CN" altLang="en-US" sz="900"/>
              <a:t>        classifier.apply(weights_init_classifier)</a:t>
            </a:r>
            <a:endParaRPr lang="zh-CN" altLang="en-US" sz="9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en-US" altLang="zh-CN" b="1"/>
              <a:t>2</a:t>
            </a:r>
            <a:r>
              <a:rPr lang="zh-CN" altLang="en-US" b="1"/>
              <a:t>、实现过程</a:t>
            </a:r>
            <a:r>
              <a:rPr lang="zh-CN" altLang="en-US" b="1">
                <a:sym typeface="+mn-ea"/>
              </a:rPr>
              <a:t>：</a:t>
            </a:r>
            <a:r>
              <a:rPr lang="zh-CN" altLang="en-US" sz="2400">
                <a:sym typeface="+mn-ea"/>
              </a:rPr>
              <a:t>Person_reID_baseline_pytorch</a:t>
            </a:r>
            <a:endParaRPr lang="zh-CN" altLang="en-US" sz="2400" b="1">
              <a:sym typeface="+mn-ea"/>
            </a:endParaRPr>
          </a:p>
        </p:txBody>
      </p:sp>
      <p:sp>
        <p:nvSpPr>
          <p:cNvPr id="3" name="内容占位符 2"/>
          <p:cNvSpPr>
            <a:spLocks noGrp="1"/>
          </p:cNvSpPr>
          <p:nvPr>
            <p:ph idx="1"/>
          </p:nvPr>
        </p:nvSpPr>
        <p:spPr>
          <a:xfrm>
            <a:off x="647700" y="1396365"/>
            <a:ext cx="10515600" cy="955040"/>
          </a:xfrm>
        </p:spPr>
        <p:txBody>
          <a:bodyPr/>
          <a:p>
            <a:r>
              <a:rPr lang="en-US" altLang="zh-CN"/>
              <a:t>train.py</a:t>
            </a:r>
            <a:r>
              <a:rPr lang="zh-CN" altLang="en-US"/>
              <a:t>：训练模型：载入数据集，然后开始训练过程，训练完成后可以根据训练结果绘制 loss 曲线图，并保存训练好的模型参数。</a:t>
            </a:r>
            <a:endParaRPr lang="zh-CN" altLang="en-US"/>
          </a:p>
        </p:txBody>
      </p:sp>
      <p:sp>
        <p:nvSpPr>
          <p:cNvPr id="4" name="文本框 3"/>
          <p:cNvSpPr txBox="1"/>
          <p:nvPr/>
        </p:nvSpPr>
        <p:spPr>
          <a:xfrm>
            <a:off x="1214755" y="2569845"/>
            <a:ext cx="10631805" cy="3969385"/>
          </a:xfrm>
          <a:prstGeom prst="rect">
            <a:avLst/>
          </a:prstGeom>
          <a:noFill/>
        </p:spPr>
        <p:txBody>
          <a:bodyPr wrap="square" rtlCol="0">
            <a:spAutoFit/>
          </a:bodyPr>
          <a:p>
            <a:pPr algn="l"/>
            <a:r>
              <a:rPr lang="en-US" altLang="zh-CN" b="1"/>
              <a:t>1</a:t>
            </a:r>
            <a:r>
              <a:rPr lang="zh-CN" altLang="en-US" b="1"/>
              <a:t>、载入数据集：</a:t>
            </a:r>
            <a:endParaRPr lang="en-US" altLang="zh-CN" b="1"/>
          </a:p>
          <a:p>
            <a:pPr algn="l"/>
            <a:r>
              <a:rPr lang="en-US" altLang="zh-CN"/>
              <a:t>1</a:t>
            </a:r>
            <a:r>
              <a:rPr lang="zh-CN" altLang="en-US"/>
              <a:t>）数据集</a:t>
            </a:r>
            <a:r>
              <a:rPr lang="zh-CN" altLang="en-US"/>
              <a:t>张量化：datasets.ImageFolder</a:t>
            </a:r>
            <a:endParaRPr lang="zh-CN" altLang="en-US"/>
          </a:p>
          <a:p>
            <a:pPr algn="l"/>
            <a:endParaRPr lang="zh-CN" altLang="en-US"/>
          </a:p>
          <a:p>
            <a:pPr algn="l"/>
            <a:endParaRPr lang="en-US" altLang="zh-CN"/>
          </a:p>
          <a:p>
            <a:pPr algn="l"/>
            <a:r>
              <a:rPr lang="en-US" altLang="zh-CN"/>
              <a:t>2</a:t>
            </a:r>
            <a:r>
              <a:rPr lang="zh-CN" altLang="en-US"/>
              <a:t>）数据集</a:t>
            </a:r>
            <a:r>
              <a:rPr lang="zh-CN" altLang="en-US"/>
              <a:t>迭代器：torch.utils.data.DataLoader</a:t>
            </a:r>
            <a:endParaRPr lang="zh-CN" altLang="en-US"/>
          </a:p>
          <a:p>
            <a:pPr algn="l"/>
            <a:endParaRPr lang="en-US" altLang="zh-CN"/>
          </a:p>
          <a:p>
            <a:pPr algn="l"/>
            <a:endParaRPr lang="en-US" altLang="zh-CN"/>
          </a:p>
          <a:p>
            <a:pPr algn="l"/>
            <a:r>
              <a:rPr lang="en-US" altLang="zh-CN" b="1"/>
              <a:t>2</a:t>
            </a:r>
            <a:r>
              <a:rPr lang="zh-CN" altLang="en-US" b="1"/>
              <a:t>、训练：</a:t>
            </a:r>
            <a:endParaRPr lang="en-US" altLang="zh-CN" b="1"/>
          </a:p>
          <a:p>
            <a:pPr algn="l"/>
            <a:r>
              <a:rPr lang="en-US" altLang="zh-CN"/>
              <a:t>1</a:t>
            </a:r>
            <a:r>
              <a:rPr lang="zh-CN" altLang="en-US"/>
              <a:t>）载入一个 batch 的输入，数据迭代器返回一个 batch 的图像及其标签；</a:t>
            </a:r>
            <a:endParaRPr lang="zh-CN" altLang="en-US"/>
          </a:p>
          <a:p>
            <a:pPr algn="l"/>
            <a:r>
              <a:rPr lang="en-US" altLang="zh-CN"/>
              <a:t>2</a:t>
            </a:r>
            <a:r>
              <a:rPr lang="zh-CN" altLang="en-US"/>
              <a:t>）开始训练，将梯度参数置零。前向传播，计算损失；反向传播，梯度下降优化。</a:t>
            </a:r>
            <a:endParaRPr lang="zh-CN" altLang="en-US"/>
          </a:p>
          <a:p>
            <a:pPr algn="l"/>
            <a:endParaRPr lang="zh-CN" altLang="en-US"/>
          </a:p>
          <a:p>
            <a:pPr algn="l"/>
            <a:endParaRPr lang="en-US" altLang="zh-CN"/>
          </a:p>
          <a:p>
            <a:pPr algn="l"/>
            <a:endParaRPr lang="en-US" altLang="zh-CN"/>
          </a:p>
          <a:p>
            <a:pPr algn="l"/>
            <a:r>
              <a:rPr lang="en-US" altLang="zh-CN" b="1"/>
              <a:t>3</a:t>
            </a:r>
            <a:r>
              <a:rPr lang="zh-CN" altLang="en-US" b="1"/>
              <a:t>、结果保存</a:t>
            </a:r>
            <a:endParaRPr lang="zh-CN" altLang="en-US" b="1"/>
          </a:p>
        </p:txBody>
      </p:sp>
      <p:sp>
        <p:nvSpPr>
          <p:cNvPr id="5" name="文本框 4"/>
          <p:cNvSpPr txBox="1"/>
          <p:nvPr/>
        </p:nvSpPr>
        <p:spPr>
          <a:xfrm>
            <a:off x="6868160" y="2569845"/>
            <a:ext cx="4066540" cy="783590"/>
          </a:xfrm>
          <a:prstGeom prst="rect">
            <a:avLst/>
          </a:prstGeom>
          <a:noFill/>
        </p:spPr>
        <p:txBody>
          <a:bodyPr wrap="none" rtlCol="0">
            <a:spAutoFit/>
          </a:bodyPr>
          <a:p>
            <a:pPr algn="l"/>
            <a:r>
              <a:rPr lang="zh-CN" altLang="en-US" sz="900"/>
              <a:t>image_datasets = {}</a:t>
            </a:r>
            <a:endParaRPr lang="zh-CN" altLang="en-US" sz="900"/>
          </a:p>
          <a:p>
            <a:pPr algn="l"/>
            <a:r>
              <a:rPr lang="zh-CN" altLang="en-US" sz="900"/>
              <a:t>image_datasets['train'] = datasets.ImageFolder(os.path.join(data_dir, 'train'),</a:t>
            </a:r>
            <a:endParaRPr lang="zh-CN" altLang="en-US" sz="900"/>
          </a:p>
          <a:p>
            <a:pPr algn="l"/>
            <a:r>
              <a:rPr lang="zh-CN" altLang="en-US" sz="900"/>
              <a:t>                                          data_transforms['train'])</a:t>
            </a:r>
            <a:endParaRPr lang="zh-CN" altLang="en-US" sz="900"/>
          </a:p>
          <a:p>
            <a:pPr algn="l"/>
            <a:r>
              <a:rPr lang="zh-CN" altLang="en-US" sz="900"/>
              <a:t>image_datasets['val'] = datasets.ImageFolder(os.path.join(data_dir, 'val'),</a:t>
            </a:r>
            <a:endParaRPr lang="zh-CN" altLang="en-US" sz="900"/>
          </a:p>
          <a:p>
            <a:pPr algn="l"/>
            <a:r>
              <a:rPr lang="zh-CN" altLang="en-US" sz="900"/>
              <a:t>                                          data_transforms['val'])</a:t>
            </a:r>
            <a:endParaRPr lang="zh-CN" altLang="en-US" sz="900"/>
          </a:p>
        </p:txBody>
      </p:sp>
      <p:sp>
        <p:nvSpPr>
          <p:cNvPr id="6" name="文本框 5"/>
          <p:cNvSpPr txBox="1"/>
          <p:nvPr/>
        </p:nvSpPr>
        <p:spPr>
          <a:xfrm>
            <a:off x="6562090" y="3571875"/>
            <a:ext cx="5629910" cy="783590"/>
          </a:xfrm>
          <a:prstGeom prst="rect">
            <a:avLst/>
          </a:prstGeom>
          <a:noFill/>
        </p:spPr>
        <p:txBody>
          <a:bodyPr wrap="none" rtlCol="0">
            <a:spAutoFit/>
          </a:bodyPr>
          <a:p>
            <a:pPr algn="l"/>
            <a:r>
              <a:rPr lang="zh-CN" altLang="en-US" sz="900"/>
              <a:t>dataloaders = {x: torch.utils.data.DataLoader(image_datasets[x], batch_size=opt.batchsize,</a:t>
            </a:r>
            <a:endParaRPr lang="zh-CN" altLang="en-US" sz="900"/>
          </a:p>
          <a:p>
            <a:pPr algn="l"/>
            <a:r>
              <a:rPr lang="zh-CN" altLang="en-US" sz="900"/>
              <a:t>                                             shuffle=True, num_workers=0, pin_memory=True) # 8 workers may work faster</a:t>
            </a:r>
            <a:endParaRPr lang="zh-CN" altLang="en-US" sz="900"/>
          </a:p>
          <a:p>
            <a:pPr algn="l"/>
            <a:r>
              <a:rPr lang="zh-CN" altLang="en-US" sz="900"/>
              <a:t>              for x in ['train', 'val']}</a:t>
            </a:r>
            <a:endParaRPr lang="zh-CN" altLang="en-US" sz="900"/>
          </a:p>
          <a:p>
            <a:pPr algn="l"/>
            <a:r>
              <a:rPr lang="zh-CN" altLang="en-US" sz="900"/>
              <a:t>dataset_sizes = {x: len(image_datasets[x]) for x in ['train', 'val']}</a:t>
            </a:r>
            <a:endParaRPr lang="zh-CN" altLang="en-US" sz="900"/>
          </a:p>
          <a:p>
            <a:pPr algn="l"/>
            <a:r>
              <a:rPr lang="zh-CN" altLang="en-US" sz="900"/>
              <a:t>class_names = image_datasets['train'].classes</a:t>
            </a:r>
            <a:endParaRPr lang="zh-CN" altLang="en-US" sz="900"/>
          </a:p>
        </p:txBody>
      </p:sp>
      <p:sp>
        <p:nvSpPr>
          <p:cNvPr id="7" name="文本框 6"/>
          <p:cNvSpPr txBox="1"/>
          <p:nvPr/>
        </p:nvSpPr>
        <p:spPr>
          <a:xfrm>
            <a:off x="858520" y="3975100"/>
            <a:ext cx="5629910" cy="521970"/>
          </a:xfrm>
          <a:prstGeom prst="rect">
            <a:avLst/>
          </a:prstGeom>
          <a:noFill/>
        </p:spPr>
        <p:txBody>
          <a:bodyPr wrap="square" rtlCol="0">
            <a:spAutoFit/>
          </a:bodyPr>
          <a:p>
            <a:pPr algn="l"/>
            <a:r>
              <a:rPr lang="zh-CN" altLang="en-US" sz="1400">
                <a:solidFill>
                  <a:schemeClr val="accent1"/>
                </a:solidFill>
              </a:rPr>
              <a:t>dataset、batch_size、shuffle、sampler、num_workers、pin_memory、 drop_last</a:t>
            </a:r>
            <a:endParaRPr lang="zh-CN" altLang="en-US" sz="1400">
              <a:solidFill>
                <a:schemeClr val="accent1"/>
              </a:solidFill>
            </a:endParaRPr>
          </a:p>
        </p:txBody>
      </p:sp>
      <p:sp>
        <p:nvSpPr>
          <p:cNvPr id="8" name="文本框 7"/>
          <p:cNvSpPr txBox="1"/>
          <p:nvPr/>
        </p:nvSpPr>
        <p:spPr>
          <a:xfrm>
            <a:off x="3478530" y="5324475"/>
            <a:ext cx="2858770" cy="706755"/>
          </a:xfrm>
          <a:prstGeom prst="rect">
            <a:avLst/>
          </a:prstGeom>
          <a:noFill/>
        </p:spPr>
        <p:txBody>
          <a:bodyPr wrap="none" rtlCol="0">
            <a:spAutoFit/>
          </a:bodyPr>
          <a:p>
            <a:pPr algn="l"/>
            <a:r>
              <a:rPr lang="en-US" altLang="zh-CN" sz="1000">
                <a:solidFill>
                  <a:srgbClr val="FF0000"/>
                </a:solidFill>
              </a:rPr>
              <a:t>                </a:t>
            </a:r>
            <a:r>
              <a:rPr lang="zh-CN" altLang="en-US" sz="1000">
                <a:solidFill>
                  <a:srgbClr val="FF0000"/>
                </a:solidFill>
              </a:rPr>
              <a:t>#-------- forward --------</a:t>
            </a:r>
            <a:endParaRPr lang="zh-CN" altLang="en-US" sz="1000">
              <a:solidFill>
                <a:srgbClr val="FF0000"/>
              </a:solidFill>
            </a:endParaRPr>
          </a:p>
          <a:p>
            <a:pPr algn="l"/>
            <a:r>
              <a:rPr lang="zh-CN" altLang="en-US" sz="1000">
                <a:solidFill>
                  <a:srgbClr val="FF0000"/>
                </a:solidFill>
              </a:rPr>
              <a:t>                outputs = model(inputs)</a:t>
            </a:r>
            <a:endParaRPr lang="zh-CN" altLang="en-US" sz="1000">
              <a:solidFill>
                <a:srgbClr val="FF0000"/>
              </a:solidFill>
            </a:endParaRPr>
          </a:p>
          <a:p>
            <a:pPr algn="l"/>
            <a:r>
              <a:rPr lang="zh-CN" altLang="en-US" sz="1000">
                <a:solidFill>
                  <a:srgbClr val="FF0000"/>
                </a:solidFill>
              </a:rPr>
              <a:t>                _, preds = torch.max(outputs.data, 1)</a:t>
            </a:r>
            <a:endParaRPr lang="zh-CN" altLang="en-US" sz="1000">
              <a:solidFill>
                <a:srgbClr val="FF0000"/>
              </a:solidFill>
            </a:endParaRPr>
          </a:p>
          <a:p>
            <a:pPr algn="l"/>
            <a:r>
              <a:rPr lang="zh-CN" altLang="en-US" sz="1000">
                <a:solidFill>
                  <a:srgbClr val="FF0000"/>
                </a:solidFill>
              </a:rPr>
              <a:t>                loss = criterion(outputs, labels)</a:t>
            </a:r>
            <a:endParaRPr lang="zh-CN" altLang="en-US" sz="1000">
              <a:solidFill>
                <a:srgbClr val="FF0000"/>
              </a:solidFill>
            </a:endParaRPr>
          </a:p>
        </p:txBody>
      </p:sp>
      <p:sp>
        <p:nvSpPr>
          <p:cNvPr id="9" name="文本框 8"/>
          <p:cNvSpPr txBox="1"/>
          <p:nvPr/>
        </p:nvSpPr>
        <p:spPr>
          <a:xfrm>
            <a:off x="6562090" y="5170170"/>
            <a:ext cx="3840480" cy="1014730"/>
          </a:xfrm>
          <a:prstGeom prst="rect">
            <a:avLst/>
          </a:prstGeom>
          <a:noFill/>
        </p:spPr>
        <p:txBody>
          <a:bodyPr wrap="none" rtlCol="0">
            <a:spAutoFit/>
          </a:bodyPr>
          <a:p>
            <a:pPr algn="l"/>
            <a:r>
              <a:rPr lang="zh-CN" altLang="en-US" sz="1000">
                <a:solidFill>
                  <a:srgbClr val="FF0000"/>
                </a:solidFill>
                <a:sym typeface="+mn-ea"/>
              </a:rPr>
              <a:t>				</a:t>
            </a:r>
            <a:endParaRPr lang="zh-CN" altLang="en-US" sz="1000">
              <a:solidFill>
                <a:srgbClr val="FF0000"/>
              </a:solidFill>
            </a:endParaRPr>
          </a:p>
          <a:p>
            <a:pPr algn="l"/>
            <a:r>
              <a:rPr lang="zh-CN" altLang="en-US" sz="1000">
                <a:solidFill>
                  <a:srgbClr val="FF0000"/>
                </a:solidFill>
                <a:sym typeface="+mn-ea"/>
              </a:rPr>
              <a:t>                #-------- backward + optimize -------- </a:t>
            </a:r>
            <a:endParaRPr lang="zh-CN" altLang="en-US" sz="1000">
              <a:solidFill>
                <a:srgbClr val="FF0000"/>
              </a:solidFill>
            </a:endParaRPr>
          </a:p>
          <a:p>
            <a:pPr algn="l"/>
            <a:r>
              <a:rPr lang="zh-CN" altLang="en-US" sz="1000">
                <a:solidFill>
                  <a:srgbClr val="FF0000"/>
                </a:solidFill>
                <a:sym typeface="+mn-ea"/>
              </a:rPr>
              <a:t>                # only if in training phase</a:t>
            </a:r>
            <a:endParaRPr lang="zh-CN" altLang="en-US" sz="1000">
              <a:solidFill>
                <a:srgbClr val="FF0000"/>
              </a:solidFill>
            </a:endParaRPr>
          </a:p>
          <a:p>
            <a:pPr algn="l"/>
            <a:r>
              <a:rPr lang="zh-CN" altLang="en-US" sz="1000">
                <a:solidFill>
                  <a:srgbClr val="FF0000"/>
                </a:solidFill>
                <a:sym typeface="+mn-ea"/>
              </a:rPr>
              <a:t>                if phase == 'train':</a:t>
            </a:r>
            <a:endParaRPr lang="zh-CN" altLang="en-US" sz="1000">
              <a:solidFill>
                <a:srgbClr val="FF0000"/>
              </a:solidFill>
            </a:endParaRPr>
          </a:p>
          <a:p>
            <a:pPr algn="l"/>
            <a:r>
              <a:rPr lang="zh-CN" altLang="en-US" sz="1000">
                <a:solidFill>
                  <a:srgbClr val="FF0000"/>
                </a:solidFill>
                <a:sym typeface="+mn-ea"/>
              </a:rPr>
              <a:t>                    loss.backward()</a:t>
            </a:r>
            <a:endParaRPr lang="zh-CN" altLang="en-US" sz="1000">
              <a:solidFill>
                <a:srgbClr val="FF0000"/>
              </a:solidFill>
            </a:endParaRPr>
          </a:p>
          <a:p>
            <a:pPr algn="l"/>
            <a:r>
              <a:rPr lang="zh-CN" altLang="en-US" sz="1000">
                <a:solidFill>
                  <a:srgbClr val="FF0000"/>
                </a:solidFill>
                <a:sym typeface="+mn-ea"/>
              </a:rPr>
              <a:t>                    optimizer.step()</a:t>
            </a:r>
            <a:endParaRPr lang="zh-CN" altLang="en-US" sz="1000">
              <a:solidFill>
                <a:srgbClr val="FF0000"/>
              </a:solidFill>
              <a:sym typeface="+mn-ea"/>
            </a:endParaRPr>
          </a:p>
        </p:txBody>
      </p:sp>
      <p:sp>
        <p:nvSpPr>
          <p:cNvPr id="10" name="文本框 9"/>
          <p:cNvSpPr txBox="1"/>
          <p:nvPr/>
        </p:nvSpPr>
        <p:spPr>
          <a:xfrm>
            <a:off x="140970" y="2201545"/>
            <a:ext cx="12051030" cy="368300"/>
          </a:xfrm>
          <a:prstGeom prst="rect">
            <a:avLst/>
          </a:prstGeom>
          <a:noFill/>
        </p:spPr>
        <p:txBody>
          <a:bodyPr wrap="none" rtlCol="0">
            <a:spAutoFit/>
          </a:bodyPr>
          <a:p>
            <a:pPr algn="l"/>
            <a:r>
              <a:rPr lang="zh-CN" altLang="en-US" u="sng">
                <a:solidFill>
                  <a:srgbClr val="FF0000"/>
                </a:solidFill>
              </a:rPr>
              <a:t>python train.py --gpu_ids 0 --name ft_ResNet50 --train_all --batchsize </a:t>
            </a:r>
            <a:r>
              <a:rPr lang="en-US" altLang="zh-CN" u="sng">
                <a:solidFill>
                  <a:srgbClr val="FF0000"/>
                </a:solidFill>
              </a:rPr>
              <a:t>64</a:t>
            </a:r>
            <a:r>
              <a:rPr lang="zh-CN" altLang="en-US" u="sng">
                <a:solidFill>
                  <a:srgbClr val="FF0000"/>
                </a:solidFill>
              </a:rPr>
              <a:t>  --data_dir your_data_path --erasing_p 0.5</a:t>
            </a:r>
            <a:endParaRPr lang="zh-CN" altLang="en-US" u="sng">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47700" y="1420495"/>
            <a:ext cx="10515600" cy="902970"/>
          </a:xfrm>
        </p:spPr>
        <p:txBody>
          <a:bodyPr/>
          <a:p>
            <a:r>
              <a:rPr lang="en-US" altLang="zh-CN"/>
              <a:t>test.py</a:t>
            </a:r>
            <a:r>
              <a:rPr lang="zh-CN" altLang="en-US"/>
              <a:t>： 加载通过脚本 train.py 训练好的模型，实现对 query 和 gallery 图片的特征提取</a:t>
            </a:r>
            <a:endParaRPr lang="zh-CN" altLang="en-US"/>
          </a:p>
        </p:txBody>
      </p:sp>
      <p:sp>
        <p:nvSpPr>
          <p:cNvPr id="6" name="标题 5"/>
          <p:cNvSpPr>
            <a:spLocks noGrp="1"/>
          </p:cNvSpPr>
          <p:nvPr>
            <p:ph type="title"/>
          </p:nvPr>
        </p:nvSpPr>
        <p:spPr/>
        <p:txBody>
          <a:bodyPr>
            <a:normAutofit/>
          </a:bodyPr>
          <a:p>
            <a:r>
              <a:rPr lang="en-US" altLang="zh-CN" b="1"/>
              <a:t>2</a:t>
            </a:r>
            <a:r>
              <a:rPr lang="zh-CN" altLang="en-US" b="1"/>
              <a:t>、实现过程：</a:t>
            </a:r>
            <a:r>
              <a:rPr lang="zh-CN" altLang="en-US" sz="2400">
                <a:sym typeface="+mn-ea"/>
              </a:rPr>
              <a:t>Person_reID_baseline_pytorch</a:t>
            </a:r>
            <a:endParaRPr lang="zh-CN" altLang="en-US" sz="2400" b="1">
              <a:sym typeface="+mn-ea"/>
            </a:endParaRPr>
          </a:p>
        </p:txBody>
      </p:sp>
      <p:sp>
        <p:nvSpPr>
          <p:cNvPr id="9" name="文本框 8"/>
          <p:cNvSpPr txBox="1"/>
          <p:nvPr/>
        </p:nvSpPr>
        <p:spPr>
          <a:xfrm>
            <a:off x="70485" y="2205355"/>
            <a:ext cx="12051030" cy="368300"/>
          </a:xfrm>
          <a:prstGeom prst="rect">
            <a:avLst/>
          </a:prstGeom>
          <a:noFill/>
        </p:spPr>
        <p:txBody>
          <a:bodyPr wrap="none" rtlCol="0">
            <a:spAutoFit/>
          </a:bodyPr>
          <a:p>
            <a:pPr algn="l"/>
            <a:r>
              <a:rPr lang="zh-CN" altLang="en-US" u="sng">
                <a:solidFill>
                  <a:srgbClr val="FF0000"/>
                </a:solidFill>
              </a:rPr>
              <a:t>python train.py --gpu_ids 0 --name ft_ResNet50 --train_all --batchsize </a:t>
            </a:r>
            <a:r>
              <a:rPr lang="en-US" altLang="zh-CN" u="sng">
                <a:solidFill>
                  <a:srgbClr val="FF0000"/>
                </a:solidFill>
              </a:rPr>
              <a:t>64</a:t>
            </a:r>
            <a:r>
              <a:rPr lang="zh-CN" altLang="en-US" u="sng">
                <a:solidFill>
                  <a:srgbClr val="FF0000"/>
                </a:solidFill>
              </a:rPr>
              <a:t>  --data_dir your_data_path --erasing_p 0.5</a:t>
            </a:r>
            <a:endParaRPr lang="zh-CN" altLang="en-US" u="sng">
              <a:solidFill>
                <a:srgbClr val="FF0000"/>
              </a:solidFill>
            </a:endParaRPr>
          </a:p>
        </p:txBody>
      </p:sp>
      <p:sp>
        <p:nvSpPr>
          <p:cNvPr id="10" name="文本框 9"/>
          <p:cNvSpPr txBox="1"/>
          <p:nvPr/>
        </p:nvSpPr>
        <p:spPr>
          <a:xfrm>
            <a:off x="800100" y="2703830"/>
            <a:ext cx="5535295" cy="4154170"/>
          </a:xfrm>
          <a:prstGeom prst="rect">
            <a:avLst/>
          </a:prstGeom>
          <a:noFill/>
        </p:spPr>
        <p:txBody>
          <a:bodyPr wrap="none" rtlCol="0">
            <a:spAutoFit/>
          </a:bodyPr>
          <a:p>
            <a:pPr algn="l"/>
            <a:r>
              <a:rPr lang="zh-CN" altLang="en-US" sz="800"/>
              <a:t>def extract_feature(model,dataloaders):</a:t>
            </a:r>
            <a:endParaRPr lang="zh-CN" altLang="en-US" sz="800"/>
          </a:p>
          <a:p>
            <a:pPr algn="l"/>
            <a:r>
              <a:rPr lang="zh-CN" altLang="en-US" sz="800"/>
              <a:t>    features = torch.FloatTensor()</a:t>
            </a:r>
            <a:endParaRPr lang="zh-CN" altLang="en-US" sz="800"/>
          </a:p>
          <a:p>
            <a:pPr algn="l"/>
            <a:r>
              <a:rPr lang="zh-CN" altLang="en-US" sz="800"/>
              <a:t>    count = 0</a:t>
            </a:r>
            <a:endParaRPr lang="zh-CN" altLang="en-US" sz="800"/>
          </a:p>
          <a:p>
            <a:pPr algn="l"/>
            <a:r>
              <a:rPr lang="zh-CN" altLang="en-US" sz="800"/>
              <a:t>    # 加载数据集</a:t>
            </a:r>
            <a:endParaRPr lang="zh-CN" altLang="en-US" sz="800"/>
          </a:p>
          <a:p>
            <a:pPr algn="l"/>
            <a:r>
              <a:rPr lang="zh-CN" altLang="en-US" sz="800"/>
              <a:t>    for data in dataloaders:</a:t>
            </a:r>
            <a:endParaRPr lang="zh-CN" altLang="en-US" sz="800"/>
          </a:p>
          <a:p>
            <a:pPr algn="l"/>
            <a:r>
              <a:rPr lang="zh-CN" altLang="en-US" sz="800"/>
              <a:t>        img, label = data</a:t>
            </a:r>
            <a:endParaRPr lang="zh-CN" altLang="en-US" sz="800"/>
          </a:p>
          <a:p>
            <a:pPr algn="l"/>
            <a:r>
              <a:rPr lang="zh-CN" altLang="en-US" sz="800"/>
              <a:t>        n, c, h, w = img.size()</a:t>
            </a:r>
            <a:endParaRPr lang="zh-CN" altLang="en-US" sz="800"/>
          </a:p>
          <a:p>
            <a:pPr algn="l"/>
            <a:r>
              <a:rPr lang="zh-CN" altLang="en-US" sz="800"/>
              <a:t>        count += n</a:t>
            </a:r>
            <a:endParaRPr lang="zh-CN" altLang="en-US" sz="800"/>
          </a:p>
          <a:p>
            <a:pPr algn="l"/>
            <a:r>
              <a:rPr lang="zh-CN" altLang="en-US" sz="800"/>
              <a:t>        # 统计数据集图片数量</a:t>
            </a:r>
            <a:endParaRPr lang="zh-CN" altLang="en-US" sz="800"/>
          </a:p>
          <a:p>
            <a:pPr algn="l"/>
            <a:r>
              <a:rPr lang="zh-CN" altLang="en-US" sz="800"/>
              <a:t>        print(count)</a:t>
            </a:r>
            <a:endParaRPr lang="zh-CN" altLang="en-US" sz="800"/>
          </a:p>
          <a:p>
            <a:pPr algn="l"/>
            <a:r>
              <a:rPr lang="zh-CN" altLang="en-US" sz="800"/>
              <a:t>        ff = torch.FloatTensor(n,512).zero_().cuda()</a:t>
            </a:r>
            <a:endParaRPr lang="zh-CN" altLang="en-US" sz="800"/>
          </a:p>
          <a:p>
            <a:pPr algn="l"/>
            <a:r>
              <a:rPr lang="zh-CN" altLang="en-US" sz="800"/>
              <a:t>        for i in range(2):</a:t>
            </a:r>
            <a:endParaRPr lang="zh-CN" altLang="en-US" sz="800"/>
          </a:p>
          <a:p>
            <a:pPr algn="l"/>
            <a:r>
              <a:rPr lang="zh-CN" altLang="en-US" sz="800"/>
              <a:t>            if(i==1):</a:t>
            </a:r>
            <a:endParaRPr lang="zh-CN" altLang="en-US" sz="800"/>
          </a:p>
          <a:p>
            <a:pPr algn="l"/>
            <a:r>
              <a:rPr lang="zh-CN" altLang="en-US" sz="800"/>
              <a:t>            	# 翻转图片</a:t>
            </a:r>
            <a:endParaRPr lang="zh-CN" altLang="en-US" sz="800"/>
          </a:p>
          <a:p>
            <a:pPr algn="l"/>
            <a:r>
              <a:rPr lang="zh-CN" altLang="en-US" sz="800"/>
              <a:t>                img = fliplr(img)</a:t>
            </a:r>
            <a:endParaRPr lang="zh-CN" altLang="en-US" sz="800"/>
          </a:p>
          <a:p>
            <a:pPr algn="l"/>
            <a:r>
              <a:rPr lang="zh-CN" altLang="en-US" sz="800"/>
              <a:t>            # 将图片变成 Variable，准备加载到网络中</a:t>
            </a:r>
            <a:endParaRPr lang="zh-CN" altLang="en-US" sz="800"/>
          </a:p>
          <a:p>
            <a:pPr algn="l"/>
            <a:r>
              <a:rPr lang="zh-CN" altLang="en-US" sz="800"/>
              <a:t>            input_img = Variable(img.cuda())</a:t>
            </a:r>
            <a:endParaRPr lang="zh-CN" altLang="en-US" sz="800"/>
          </a:p>
          <a:p>
            <a:pPr algn="l"/>
            <a:r>
              <a:rPr lang="zh-CN" altLang="en-US" sz="800"/>
              <a:t>            # 缩放尺寸 multiple_scale</a:t>
            </a:r>
            <a:endParaRPr lang="zh-CN" altLang="en-US" sz="800"/>
          </a:p>
          <a:p>
            <a:pPr algn="l"/>
            <a:r>
              <a:rPr lang="zh-CN" altLang="en-US" sz="800"/>
              <a:t>            for scale in ms:</a:t>
            </a:r>
            <a:endParaRPr lang="zh-CN" altLang="en-US" sz="800"/>
          </a:p>
          <a:p>
            <a:pPr algn="l"/>
            <a:r>
              <a:rPr lang="zh-CN" altLang="en-US" sz="800"/>
              <a:t>                if scale != 1:</a:t>
            </a:r>
            <a:endParaRPr lang="zh-CN" altLang="en-US" sz="800"/>
          </a:p>
          <a:p>
            <a:pPr algn="l"/>
            <a:r>
              <a:rPr lang="zh-CN" altLang="en-US" sz="800"/>
              <a:t>                    # bicubic is only  available in pytorch&gt;= 1.1</a:t>
            </a:r>
            <a:endParaRPr lang="zh-CN" altLang="en-US" sz="800"/>
          </a:p>
          <a:p>
            <a:pPr algn="l"/>
            <a:r>
              <a:rPr lang="zh-CN" altLang="en-US" sz="800"/>
              <a:t>                    input_img = nn.functional.interpolate(input_img, scale_factor=scale, mode='bicubic', align_corners=False)</a:t>
            </a:r>
            <a:endParaRPr lang="zh-CN" altLang="en-US" sz="800"/>
          </a:p>
          <a:p>
            <a:pPr algn="l"/>
            <a:r>
              <a:rPr lang="zh-CN" altLang="en-US" sz="800"/>
              <a:t>                # 模型推理</a:t>
            </a:r>
            <a:endParaRPr lang="zh-CN" altLang="en-US" sz="800"/>
          </a:p>
          <a:p>
            <a:pPr algn="l"/>
            <a:r>
              <a:rPr lang="zh-CN" altLang="en-US" sz="800"/>
              <a:t>                outputs = model(input_img) </a:t>
            </a:r>
            <a:endParaRPr lang="zh-CN" altLang="en-US" sz="800"/>
          </a:p>
          <a:p>
            <a:pPr algn="l"/>
            <a:r>
              <a:rPr lang="zh-CN" altLang="en-US" sz="800"/>
              <a:t>                # 拼接多尺度预测结果</a:t>
            </a:r>
            <a:endParaRPr lang="zh-CN" altLang="en-US" sz="800"/>
          </a:p>
          <a:p>
            <a:pPr algn="l"/>
            <a:r>
              <a:rPr lang="zh-CN" altLang="en-US" sz="800"/>
              <a:t>                ff += outputs</a:t>
            </a:r>
            <a:endParaRPr lang="zh-CN" altLang="en-US" sz="800"/>
          </a:p>
          <a:p>
            <a:pPr algn="l"/>
            <a:r>
              <a:rPr lang="zh-CN" altLang="en-US" sz="800"/>
              <a:t>        # norm feature 特征归一化</a:t>
            </a:r>
            <a:endParaRPr lang="zh-CN" altLang="en-US" sz="800"/>
          </a:p>
          <a:p>
            <a:pPr algn="l"/>
            <a:r>
              <a:rPr lang="zh-CN" altLang="en-US" sz="800"/>
              <a:t>            fnorm = torch.norm(ff, p=2, dim=1, keepdim=True)</a:t>
            </a:r>
            <a:endParaRPr lang="zh-CN" altLang="en-US" sz="800"/>
          </a:p>
          <a:p>
            <a:pPr algn="l"/>
            <a:r>
              <a:rPr lang="zh-CN" altLang="en-US" sz="800"/>
              <a:t>            ff = ff.div(fnorm.expand_as(ff))</a:t>
            </a:r>
            <a:endParaRPr lang="zh-CN" altLang="en-US" sz="800"/>
          </a:p>
          <a:p>
            <a:pPr algn="l"/>
            <a:r>
              <a:rPr lang="zh-CN" altLang="en-US" sz="800"/>
              <a:t>		# 返回提取到的特征</a:t>
            </a:r>
            <a:endParaRPr lang="zh-CN" altLang="en-US" sz="800"/>
          </a:p>
          <a:p>
            <a:pPr algn="l"/>
            <a:r>
              <a:rPr lang="zh-CN" altLang="en-US" sz="800"/>
              <a:t>        features = torch.cat((features,ff.data.cpu()), 0)</a:t>
            </a:r>
            <a:endParaRPr lang="zh-CN" altLang="en-US" sz="800"/>
          </a:p>
          <a:p>
            <a:pPr algn="l"/>
            <a:r>
              <a:rPr lang="zh-CN" altLang="en-US" sz="800"/>
              <a:t>    return features</a:t>
            </a:r>
            <a:endParaRPr lang="zh-CN" altLang="en-US" sz="800"/>
          </a:p>
          <a:p>
            <a:endParaRPr lang="zh-CN" altLang="en-US" sz="800"/>
          </a:p>
        </p:txBody>
      </p:sp>
      <p:sp>
        <p:nvSpPr>
          <p:cNvPr id="11" name="文本框 10"/>
          <p:cNvSpPr txBox="1"/>
          <p:nvPr/>
        </p:nvSpPr>
        <p:spPr>
          <a:xfrm>
            <a:off x="5198110" y="2573655"/>
            <a:ext cx="6660515" cy="922020"/>
          </a:xfrm>
          <a:prstGeom prst="rect">
            <a:avLst/>
          </a:prstGeom>
          <a:noFill/>
        </p:spPr>
        <p:txBody>
          <a:bodyPr wrap="none" rtlCol="0">
            <a:spAutoFit/>
          </a:bodyPr>
          <a:p>
            <a:pPr algn="l"/>
            <a:r>
              <a:rPr lang="zh-CN" altLang="en-US"/>
              <a:t>with torch.no_grad():</a:t>
            </a:r>
            <a:endParaRPr lang="zh-CN" altLang="en-US"/>
          </a:p>
          <a:p>
            <a:pPr algn="l"/>
            <a:r>
              <a:rPr lang="zh-CN" altLang="en-US"/>
              <a:t>    gallery_feature = extract_feature(model,dataloaders['gallery'])</a:t>
            </a:r>
            <a:endParaRPr lang="zh-CN" altLang="en-US"/>
          </a:p>
          <a:p>
            <a:pPr algn="l"/>
            <a:r>
              <a:rPr lang="zh-CN" altLang="en-US"/>
              <a:t>    query_feature = extract_feature(model,dataloaders['query'])</a:t>
            </a:r>
            <a:endParaRPr lang="zh-CN" altLang="en-US"/>
          </a:p>
        </p:txBody>
      </p:sp>
      <p:sp>
        <p:nvSpPr>
          <p:cNvPr id="13" name="文本框 12"/>
          <p:cNvSpPr txBox="1"/>
          <p:nvPr/>
        </p:nvSpPr>
        <p:spPr>
          <a:xfrm>
            <a:off x="6135370" y="3909695"/>
            <a:ext cx="5163820" cy="922020"/>
          </a:xfrm>
          <a:prstGeom prst="rect">
            <a:avLst/>
          </a:prstGeom>
          <a:noFill/>
        </p:spPr>
        <p:txBody>
          <a:bodyPr wrap="square" rtlCol="0">
            <a:spAutoFit/>
          </a:bodyPr>
          <a:p>
            <a:pPr algn="l"/>
            <a:r>
              <a:rPr lang="zh-CN" altLang="en-US"/>
              <a:t>通过上述步骤实现了 query 和 gallery 图片特征的提取，将特征矩阵存储到 pytorch_result.mat 文件中。</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47700" y="1437005"/>
            <a:ext cx="10515600" cy="929640"/>
          </a:xfrm>
        </p:spPr>
        <p:txBody>
          <a:bodyPr/>
          <a:p>
            <a:r>
              <a:rPr lang="en-US" altLang="zh-CN"/>
              <a:t>evaluate_gpu.py</a:t>
            </a:r>
            <a:r>
              <a:rPr lang="zh-CN" altLang="en-US"/>
              <a:t>：根据 test.py 提取到的图片特征，将图片按照相似度排序，然后根据排序结果计算 mAP 和 rank-k 等评估指标。</a:t>
            </a:r>
            <a:endParaRPr lang="zh-CN" altLang="en-US"/>
          </a:p>
        </p:txBody>
      </p:sp>
      <p:sp>
        <p:nvSpPr>
          <p:cNvPr id="5" name="标题 4"/>
          <p:cNvSpPr>
            <a:spLocks noGrp="1"/>
          </p:cNvSpPr>
          <p:nvPr>
            <p:ph type="title"/>
          </p:nvPr>
        </p:nvSpPr>
        <p:spPr/>
        <p:txBody>
          <a:bodyPr>
            <a:normAutofit/>
          </a:bodyPr>
          <a:p>
            <a:r>
              <a:rPr lang="en-US" altLang="zh-CN" b="1"/>
              <a:t>2</a:t>
            </a:r>
            <a:r>
              <a:rPr lang="zh-CN" altLang="en-US" b="1"/>
              <a:t>、实现过程：</a:t>
            </a:r>
            <a:r>
              <a:rPr lang="zh-CN" altLang="en-US" sz="2400">
                <a:sym typeface="+mn-ea"/>
              </a:rPr>
              <a:t>Person_reID_baseline_pytorch</a:t>
            </a:r>
            <a:endParaRPr lang="zh-CN" altLang="en-US" sz="2400" b="1">
              <a:sym typeface="+mn-ea"/>
            </a:endParaRPr>
          </a:p>
        </p:txBody>
      </p:sp>
      <p:pic>
        <p:nvPicPr>
          <p:cNvPr id="6" name="图片 5" descr="e87f0b3325884d23bff089754e633344"/>
          <p:cNvPicPr>
            <a:picLocks noChangeAspect="1"/>
          </p:cNvPicPr>
          <p:nvPr/>
        </p:nvPicPr>
        <p:blipFill>
          <a:blip r:embed="rId1"/>
          <a:stretch>
            <a:fillRect/>
          </a:stretch>
        </p:blipFill>
        <p:spPr>
          <a:xfrm>
            <a:off x="848995" y="2446020"/>
            <a:ext cx="4248150" cy="1314450"/>
          </a:xfrm>
          <a:prstGeom prst="rect">
            <a:avLst/>
          </a:prstGeom>
        </p:spPr>
      </p:pic>
      <p:sp>
        <p:nvSpPr>
          <p:cNvPr id="7" name="文本框 6"/>
          <p:cNvSpPr txBox="1"/>
          <p:nvPr/>
        </p:nvSpPr>
        <p:spPr>
          <a:xfrm>
            <a:off x="1738630" y="3766820"/>
            <a:ext cx="2468880" cy="368300"/>
          </a:xfrm>
          <a:prstGeom prst="rect">
            <a:avLst/>
          </a:prstGeom>
          <a:noFill/>
        </p:spPr>
        <p:txBody>
          <a:bodyPr wrap="none" rtlCol="0">
            <a:spAutoFit/>
          </a:bodyPr>
          <a:p>
            <a:pPr algn="l"/>
            <a:r>
              <a:rPr lang="zh-CN" altLang="en-US"/>
              <a:t>余弦相似度的计算方法</a:t>
            </a:r>
            <a:endParaRPr lang="zh-CN" altLang="en-US"/>
          </a:p>
        </p:txBody>
      </p:sp>
      <p:sp>
        <p:nvSpPr>
          <p:cNvPr id="8" name="文本框 7"/>
          <p:cNvSpPr txBox="1"/>
          <p:nvPr/>
        </p:nvSpPr>
        <p:spPr>
          <a:xfrm>
            <a:off x="5328285" y="2673985"/>
            <a:ext cx="6447790" cy="1198880"/>
          </a:xfrm>
          <a:prstGeom prst="rect">
            <a:avLst/>
          </a:prstGeom>
          <a:noFill/>
        </p:spPr>
        <p:txBody>
          <a:bodyPr wrap="square" rtlCol="0">
            <a:spAutoFit/>
          </a:bodyPr>
          <a:p>
            <a:pPr algn="l"/>
            <a:r>
              <a:rPr lang="zh-CN" altLang="en-US"/>
              <a:t>evaluate_gpu.py 中就使用了余弦相似度计算向量间相似度。evaluate_gpu.py 使用通过 test.py 提取到的 L2 归一化的特征进行评估计算。因此 cos(θ) 的分母部分相当于为 1 ，只需要进行向量乘法。</a:t>
            </a:r>
            <a:endParaRPr lang="zh-CN" altLang="en-US"/>
          </a:p>
        </p:txBody>
      </p:sp>
      <p:sp>
        <p:nvSpPr>
          <p:cNvPr id="9" name="文本框 8"/>
          <p:cNvSpPr txBox="1"/>
          <p:nvPr/>
        </p:nvSpPr>
        <p:spPr>
          <a:xfrm>
            <a:off x="848995" y="4180205"/>
            <a:ext cx="8133715" cy="645160"/>
          </a:xfrm>
          <a:prstGeom prst="rect">
            <a:avLst/>
          </a:prstGeom>
          <a:noFill/>
        </p:spPr>
        <p:txBody>
          <a:bodyPr wrap="none" rtlCol="0">
            <a:spAutoFit/>
          </a:bodyPr>
          <a:p>
            <a:pPr algn="l"/>
            <a:r>
              <a:rPr lang="en-US" altLang="zh-CN"/>
              <a:t>1</a:t>
            </a:r>
            <a:r>
              <a:rPr lang="zh-CN" altLang="en-US"/>
              <a:t>）</a:t>
            </a:r>
            <a:r>
              <a:rPr lang="en-US" altLang="zh-CN"/>
              <a:t>rank-k</a:t>
            </a:r>
            <a:r>
              <a:rPr lang="zh-CN" altLang="en-US"/>
              <a:t>：算法返回的排序列表中，前</a:t>
            </a:r>
            <a:r>
              <a:rPr lang="en-US" altLang="zh-CN"/>
              <a:t>k</a:t>
            </a:r>
            <a:r>
              <a:rPr lang="zh-CN" altLang="en-US"/>
              <a:t>位为存在检索目标则称为</a:t>
            </a:r>
            <a:r>
              <a:rPr lang="en-US" altLang="zh-CN"/>
              <a:t>rank-k</a:t>
            </a:r>
            <a:r>
              <a:rPr lang="zh-CN" altLang="en-US"/>
              <a:t>命中；</a:t>
            </a:r>
            <a:endParaRPr lang="zh-CN" altLang="en-US"/>
          </a:p>
          <a:p>
            <a:pPr algn="l"/>
            <a:r>
              <a:rPr lang="en-US" altLang="zh-CN"/>
              <a:t>2</a:t>
            </a:r>
            <a:r>
              <a:rPr lang="zh-CN" altLang="en-US"/>
              <a:t>）</a:t>
            </a:r>
            <a:r>
              <a:rPr lang="en-US" altLang="zh-CN"/>
              <a:t>mAP</a:t>
            </a:r>
            <a:r>
              <a:rPr lang="zh-CN" altLang="en-US"/>
              <a:t>：反映检索的人在数据库中所有正确的图片排在排序列表前面的</a:t>
            </a:r>
            <a:r>
              <a:rPr lang="zh-CN" altLang="en-US"/>
              <a:t>程度；</a:t>
            </a:r>
            <a:endParaRPr lang="zh-CN" altLang="en-US"/>
          </a:p>
        </p:txBody>
      </p:sp>
      <p:sp>
        <p:nvSpPr>
          <p:cNvPr id="10" name="文本框 9"/>
          <p:cNvSpPr txBox="1"/>
          <p:nvPr/>
        </p:nvSpPr>
        <p:spPr>
          <a:xfrm>
            <a:off x="848995" y="5132705"/>
            <a:ext cx="6142990" cy="368300"/>
          </a:xfrm>
          <a:prstGeom prst="rect">
            <a:avLst/>
          </a:prstGeom>
          <a:noFill/>
        </p:spPr>
        <p:txBody>
          <a:bodyPr wrap="none" rtlCol="0">
            <a:spAutoFit/>
          </a:bodyPr>
          <a:p>
            <a:pPr algn="l"/>
            <a:r>
              <a:rPr lang="zh-CN" altLang="en-US"/>
              <a:t>Junk_index：错误检测的图像；相同的人在同一摄像头下；</a:t>
            </a:r>
            <a:endParaRPr lang="zh-CN" altLang="en-US"/>
          </a:p>
        </p:txBody>
      </p:sp>
      <p:sp>
        <p:nvSpPr>
          <p:cNvPr id="11" name="文本框 10"/>
          <p:cNvSpPr txBox="1"/>
          <p:nvPr/>
        </p:nvSpPr>
        <p:spPr>
          <a:xfrm>
            <a:off x="848995" y="5509895"/>
            <a:ext cx="10515600" cy="645160"/>
          </a:xfrm>
          <a:prstGeom prst="rect">
            <a:avLst/>
          </a:prstGeom>
          <a:noFill/>
        </p:spPr>
        <p:txBody>
          <a:bodyPr wrap="square" rtlCol="0">
            <a:spAutoFit/>
          </a:bodyPr>
          <a:p>
            <a:pPr algn="l"/>
            <a:r>
              <a:rPr lang="zh-CN" altLang="en-US"/>
              <a:t>CMC_tmp = compute_mAP(index, good_index, junk_index)，在这个函数中，我们忽略了junk_index带来的影响。</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en-US" altLang="zh-CN" b="1"/>
              <a:t>3</a:t>
            </a:r>
            <a:r>
              <a:rPr lang="zh-CN" altLang="en-US" b="1"/>
              <a:t>、实验结果</a:t>
            </a:r>
            <a:endParaRPr lang="zh-CN" altLang="en-US" b="1"/>
          </a:p>
        </p:txBody>
      </p:sp>
      <p:sp>
        <p:nvSpPr>
          <p:cNvPr id="4" name="文本框 3"/>
          <p:cNvSpPr txBox="1"/>
          <p:nvPr/>
        </p:nvSpPr>
        <p:spPr>
          <a:xfrm>
            <a:off x="647700" y="4274185"/>
            <a:ext cx="4777740" cy="368300"/>
          </a:xfrm>
          <a:prstGeom prst="rect">
            <a:avLst/>
          </a:prstGeom>
          <a:noFill/>
        </p:spPr>
        <p:txBody>
          <a:bodyPr wrap="none" rtlCol="0">
            <a:spAutoFit/>
          </a:bodyPr>
          <a:p>
            <a:pPr algn="l"/>
            <a:r>
              <a:rPr lang="zh-CN" altLang="en-US">
                <a:solidFill>
                  <a:srgbClr val="FF0000"/>
                </a:solidFill>
              </a:rPr>
              <a:t>python demo.py --query_index 777 --test_dir</a:t>
            </a:r>
            <a:endParaRPr lang="zh-CN" altLang="en-US">
              <a:solidFill>
                <a:srgbClr val="FF0000"/>
              </a:solidFill>
            </a:endParaRPr>
          </a:p>
        </p:txBody>
      </p:sp>
      <p:pic>
        <p:nvPicPr>
          <p:cNvPr id="7" name="图片 6" descr="v2-0b09cfde6313d6c7680e72600390cbe1_r"/>
          <p:cNvPicPr>
            <a:picLocks noChangeAspect="1"/>
          </p:cNvPicPr>
          <p:nvPr/>
        </p:nvPicPr>
        <p:blipFill>
          <a:blip r:embed="rId1"/>
          <a:srcRect l="12167" t="18354" r="9396" b="23479"/>
          <a:stretch>
            <a:fillRect/>
          </a:stretch>
        </p:blipFill>
        <p:spPr>
          <a:xfrm>
            <a:off x="647700" y="4642485"/>
            <a:ext cx="9563100" cy="1772920"/>
          </a:xfrm>
          <a:prstGeom prst="rect">
            <a:avLst/>
          </a:prstGeom>
        </p:spPr>
      </p:pic>
      <p:sp>
        <p:nvSpPr>
          <p:cNvPr id="8" name="文本框 7"/>
          <p:cNvSpPr txBox="1"/>
          <p:nvPr/>
        </p:nvSpPr>
        <p:spPr>
          <a:xfrm>
            <a:off x="734060" y="1584325"/>
            <a:ext cx="7369810" cy="922020"/>
          </a:xfrm>
          <a:prstGeom prst="rect">
            <a:avLst/>
          </a:prstGeom>
          <a:noFill/>
        </p:spPr>
        <p:txBody>
          <a:bodyPr wrap="none" rtlCol="0">
            <a:spAutoFit/>
          </a:bodyPr>
          <a:p>
            <a:r>
              <a:rPr lang="en-US" altLang="zh-CN"/>
              <a:t>batchsize=64:</a:t>
            </a:r>
            <a:endParaRPr lang="en-US" altLang="zh-CN"/>
          </a:p>
          <a:p>
            <a:r>
              <a:rPr lang="en-US" altLang="zh-CN"/>
              <a:t>torch.Size([3368,512])</a:t>
            </a:r>
            <a:endParaRPr lang="en-US" altLang="zh-CN"/>
          </a:p>
          <a:p>
            <a:r>
              <a:rPr lang="en-US" altLang="zh-CN"/>
              <a:t>Rank@1:0.870249 Rank@5:0.947150 Rank@10:0.964371 mAP:691258</a:t>
            </a:r>
            <a:endParaRPr lang="en-US" altLang="zh-CN"/>
          </a:p>
        </p:txBody>
      </p:sp>
      <p:sp>
        <p:nvSpPr>
          <p:cNvPr id="9" name="文本框 8"/>
          <p:cNvSpPr txBox="1"/>
          <p:nvPr/>
        </p:nvSpPr>
        <p:spPr>
          <a:xfrm>
            <a:off x="734060" y="2751455"/>
            <a:ext cx="2764790" cy="368300"/>
          </a:xfrm>
          <a:prstGeom prst="rect">
            <a:avLst/>
          </a:prstGeom>
          <a:noFill/>
        </p:spPr>
        <p:txBody>
          <a:bodyPr wrap="none" rtlCol="0">
            <a:spAutoFit/>
          </a:bodyPr>
          <a:p>
            <a:pPr algn="l"/>
            <a:r>
              <a:rPr lang="zh-CN" altLang="en-US"/>
              <a:t>添加</a:t>
            </a:r>
            <a:r>
              <a:rPr lang="zh-CN" altLang="en-US"/>
              <a:t>损失函数：--cosface</a:t>
            </a:r>
            <a:endParaRPr lang="zh-CN" altLang="en-US"/>
          </a:p>
        </p:txBody>
      </p:sp>
      <p:sp>
        <p:nvSpPr>
          <p:cNvPr id="10" name="文本框 9"/>
          <p:cNvSpPr txBox="1"/>
          <p:nvPr/>
        </p:nvSpPr>
        <p:spPr>
          <a:xfrm>
            <a:off x="734060" y="3235960"/>
            <a:ext cx="7369810" cy="922020"/>
          </a:xfrm>
          <a:prstGeom prst="rect">
            <a:avLst/>
          </a:prstGeom>
          <a:noFill/>
        </p:spPr>
        <p:txBody>
          <a:bodyPr wrap="none" rtlCol="0">
            <a:spAutoFit/>
          </a:bodyPr>
          <a:p>
            <a:r>
              <a:rPr lang="en-US" altLang="zh-CN"/>
              <a:t>batchsize=64:</a:t>
            </a:r>
            <a:endParaRPr lang="en-US" altLang="zh-CN"/>
          </a:p>
          <a:p>
            <a:r>
              <a:rPr lang="en-US" altLang="zh-CN"/>
              <a:t>torch.Size([3368,512])</a:t>
            </a:r>
            <a:endParaRPr lang="en-US" altLang="zh-CN"/>
          </a:p>
          <a:p>
            <a:r>
              <a:rPr lang="en-US" altLang="zh-CN"/>
              <a:t>Rank@1:0.871734 Rank@5:0.951306 Rank@10:0.967340 mAP:698306</a:t>
            </a:r>
            <a:endParaRPr lang="en-US" alt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b="1"/>
              <a:t>4</a:t>
            </a:r>
            <a:r>
              <a:rPr lang="zh-CN" altLang="en-US" b="1"/>
              <a:t>、收获总结</a:t>
            </a:r>
            <a:endParaRPr lang="zh-CN" altLang="en-US" b="1"/>
          </a:p>
        </p:txBody>
      </p:sp>
      <p:sp>
        <p:nvSpPr>
          <p:cNvPr id="3" name="内容占位符 2"/>
          <p:cNvSpPr>
            <a:spLocks noGrp="1"/>
          </p:cNvSpPr>
          <p:nvPr>
            <p:ph idx="1"/>
          </p:nvPr>
        </p:nvSpPr>
        <p:spPr/>
        <p:txBody>
          <a:bodyPr/>
          <a:p>
            <a:r>
              <a:rPr lang="zh-CN" altLang="en-US"/>
              <a:t>收获：</a:t>
            </a:r>
            <a:endParaRPr lang="zh-CN" altLang="en-US"/>
          </a:p>
          <a:p>
            <a:pPr lvl="1"/>
            <a:r>
              <a:rPr lang="zh-CN" altLang="en-US"/>
              <a:t>学会</a:t>
            </a:r>
            <a:r>
              <a:rPr lang="en-US" altLang="zh-CN"/>
              <a:t>Google Colab</a:t>
            </a:r>
            <a:r>
              <a:rPr lang="zh-CN" altLang="en-US"/>
              <a:t>的</a:t>
            </a:r>
            <a:r>
              <a:rPr lang="zh-CN" altLang="en-US"/>
              <a:t>基本使用；</a:t>
            </a:r>
            <a:endParaRPr lang="zh-CN" altLang="en-US"/>
          </a:p>
          <a:p>
            <a:pPr lvl="1"/>
            <a:r>
              <a:rPr lang="zh-CN" altLang="en-US"/>
              <a:t>了解了行人重识别基础步骤；</a:t>
            </a:r>
            <a:endParaRPr lang="zh-CN" altLang="en-US"/>
          </a:p>
          <a:p>
            <a:r>
              <a:rPr lang="zh-CN" altLang="en-US"/>
              <a:t>不足：</a:t>
            </a:r>
            <a:endParaRPr lang="zh-CN" altLang="en-US"/>
          </a:p>
          <a:p>
            <a:pPr lvl="1"/>
            <a:r>
              <a:rPr lang="zh-CN" altLang="en-US"/>
              <a:t>对代码部分理解程度不够，一些函数只是了解；</a:t>
            </a:r>
            <a:endParaRPr lang="zh-CN" altLang="en-US"/>
          </a:p>
          <a:p>
            <a:pPr lvl="1"/>
            <a:r>
              <a:rPr lang="zh-CN" altLang="en-US"/>
              <a:t>跑代码轮次</a:t>
            </a:r>
            <a:r>
              <a:rPr lang="zh-CN" altLang="en-US"/>
              <a:t>少；</a:t>
            </a:r>
            <a:endParaRPr lang="zh-CN" altLang="en-US"/>
          </a:p>
          <a:p>
            <a:r>
              <a:rPr lang="zh-CN" altLang="en-US"/>
              <a:t>展望：</a:t>
            </a:r>
            <a:endParaRPr lang="zh-CN" altLang="en-US"/>
          </a:p>
          <a:p>
            <a:pPr lvl="1"/>
            <a:r>
              <a:rPr lang="zh-CN" altLang="en-US" sz="2400"/>
              <a:t>继续对</a:t>
            </a:r>
            <a:r>
              <a:rPr lang="en-US" altLang="zh-CN" sz="2400"/>
              <a:t>baseline</a:t>
            </a:r>
            <a:r>
              <a:rPr lang="zh-CN" altLang="en-US" sz="2400"/>
              <a:t>的学习，更改</a:t>
            </a:r>
            <a:r>
              <a:rPr lang="zh-CN" altLang="en-US" sz="2400"/>
              <a:t>参数，多跑几次对比</a:t>
            </a:r>
            <a:r>
              <a:rPr lang="zh-CN" altLang="en-US" sz="2400"/>
              <a:t>效果；</a:t>
            </a:r>
            <a:endParaRPr lang="zh-CN" altLang="en-US" sz="2400"/>
          </a:p>
          <a:p>
            <a:pPr lvl="1"/>
            <a:r>
              <a:rPr lang="zh-CN" altLang="en-US" sz="2400"/>
              <a:t>加入</a:t>
            </a:r>
            <a:r>
              <a:rPr lang="en-US" altLang="zh-CN" sz="2400"/>
              <a:t>apex</a:t>
            </a:r>
            <a:r>
              <a:rPr lang="zh-CN" altLang="en-US" sz="2400"/>
              <a:t>，进行</a:t>
            </a:r>
            <a:r>
              <a:rPr lang="zh-CN" altLang="en-US" sz="2400"/>
              <a:t>训练；</a:t>
            </a:r>
            <a:endParaRPr lang="zh-CN" altLang="en-US" sz="2400"/>
          </a:p>
          <a:p>
            <a:pPr lvl="1"/>
            <a:r>
              <a:rPr lang="zh-CN" altLang="en-US" sz="2400"/>
              <a:t>继续对网络部分的函数、</a:t>
            </a:r>
            <a:r>
              <a:rPr lang="en-US" altLang="zh-CN" sz="2400"/>
              <a:t>pytorch</a:t>
            </a:r>
            <a:r>
              <a:rPr lang="zh-CN" altLang="en-US" sz="2400"/>
              <a:t>学习；</a:t>
            </a:r>
            <a:endParaRPr lang="zh-CN" altLang="en-US"/>
          </a:p>
          <a:p>
            <a:pPr lvl="1"/>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en-US" altLang="zh-CN"/>
              <a:t>Thanks</a:t>
            </a:r>
            <a:endParaRPr lang="en-US" altLang="zh-CN"/>
          </a:p>
        </p:txBody>
      </p:sp>
      <p:sp>
        <p:nvSpPr>
          <p:cNvPr id="3" name="副标题 2"/>
          <p:cNvSpPr>
            <a:spLocks noGrp="1"/>
          </p:cNvSpPr>
          <p:nvPr>
            <p:ph type="subTitle" idx="1"/>
          </p:nvPr>
        </p:nvSpPr>
        <p:spPr/>
        <p:txBody>
          <a:bodyPr/>
          <a:p>
            <a:r>
              <a:rPr lang="zh-CN" altLang="en-US"/>
              <a:t>汇报人：</a:t>
            </a:r>
            <a:r>
              <a:rPr lang="zh-CN" altLang="en-US"/>
              <a:t>杨思洁</a:t>
            </a:r>
            <a:endParaRPr lang="zh-CN" altLang="en-US"/>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7727</Words>
  <Application>WPS 文字</Application>
  <PresentationFormat>宽屏</PresentationFormat>
  <Paragraphs>303</Paragraphs>
  <Slides>14</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14</vt:i4>
      </vt:variant>
    </vt:vector>
  </HeadingPairs>
  <TitlesOfParts>
    <vt:vector size="26" baseType="lpstr">
      <vt:lpstr>Arial</vt:lpstr>
      <vt:lpstr>宋体</vt:lpstr>
      <vt:lpstr>Wingdings</vt:lpstr>
      <vt:lpstr>Calibri</vt:lpstr>
      <vt:lpstr>Helvetica Neue</vt:lpstr>
      <vt:lpstr>汉仪书宋二KW</vt:lpstr>
      <vt:lpstr>微软雅黑</vt:lpstr>
      <vt:lpstr>汉仪旗黑</vt:lpstr>
      <vt:lpstr>宋体</vt:lpstr>
      <vt:lpstr>Arial Unicode MS</vt:lpstr>
      <vt:lpstr>Apple Color Emoji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2、实现过程：Person_reID_baseline_pytorch</vt:lpstr>
      <vt:lpstr>2、实现过程：Person_reID_baseline_pytorch</vt:lpstr>
      <vt:lpstr>2、实现过程：Person_reID_baseline_pytorch</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yangsijie</dc:creator>
  <cp:lastModifiedBy>Astronaut R.T</cp:lastModifiedBy>
  <cp:revision>19</cp:revision>
  <dcterms:created xsi:type="dcterms:W3CDTF">2022-12-30T08:40:23Z</dcterms:created>
  <dcterms:modified xsi:type="dcterms:W3CDTF">2022-12-30T08:40:23Z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2052-4.6.1.7467</vt:lpwstr>
  </property>
  <property fmtid="{D5CDD505-2E9C-101B-9397-08002B2CF9AE}" pid="3" name="ICV">
    <vt:lpwstr>95B6DDCF6B779D67BFDEA763F52A2C65</vt:lpwstr>
  </property>
</Properties>
</file>